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xml" ContentType="application/vnd.openxmlformats-officedocument.presentationml.tags+xml"/>
  <Override PartName="/ppt/notesSlides/notesSlide54.xml" ContentType="application/vnd.openxmlformats-officedocument.presentationml.notesSlide+xml"/>
  <Override PartName="/ppt/tags/tag1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Lst>
  <p:notesMasterIdLst>
    <p:notesMasterId r:id="rId68"/>
  </p:notesMasterIdLst>
  <p:sldIdLst>
    <p:sldId id="256" r:id="rId3"/>
    <p:sldId id="304" r:id="rId4"/>
    <p:sldId id="308" r:id="rId5"/>
    <p:sldId id="305" r:id="rId6"/>
    <p:sldId id="367" r:id="rId7"/>
    <p:sldId id="310" r:id="rId8"/>
    <p:sldId id="309" r:id="rId9"/>
    <p:sldId id="306" r:id="rId10"/>
    <p:sldId id="307" r:id="rId11"/>
    <p:sldId id="311" r:id="rId12"/>
    <p:sldId id="314" r:id="rId13"/>
    <p:sldId id="315" r:id="rId14"/>
    <p:sldId id="316" r:id="rId15"/>
    <p:sldId id="317" r:id="rId16"/>
    <p:sldId id="429"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68" r:id="rId38"/>
    <p:sldId id="369" r:id="rId39"/>
    <p:sldId id="370" r:id="rId40"/>
    <p:sldId id="371" r:id="rId41"/>
    <p:sldId id="373" r:id="rId42"/>
    <p:sldId id="338" r:id="rId43"/>
    <p:sldId id="372"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60" r:id="rId60"/>
    <p:sldId id="361" r:id="rId61"/>
    <p:sldId id="362" r:id="rId62"/>
    <p:sldId id="363" r:id="rId63"/>
    <p:sldId id="364" r:id="rId64"/>
    <p:sldId id="365" r:id="rId65"/>
    <p:sldId id="366" r:id="rId66"/>
    <p:sldId id="374"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2">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568F8-DB84-4234-A07A-7BC50FA6C279}" v="9" dt="2022-09-01T14:21:18.81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57666" autoAdjust="0"/>
  </p:normalViewPr>
  <p:slideViewPr>
    <p:cSldViewPr snapToGrid="0">
      <p:cViewPr varScale="1">
        <p:scale>
          <a:sx n="73" d="100"/>
          <a:sy n="73" d="100"/>
        </p:scale>
        <p:origin x="2678" y="45"/>
      </p:cViewPr>
      <p:guideLst>
        <p:guide orient="horz" pos="2222"/>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D6B568F8-DB84-4234-A07A-7BC50FA6C279}"/>
    <pc:docChg chg="undo custSel modSld">
      <pc:chgData name="Jiang Jingyan" userId="5aa46e66a768d05e" providerId="LiveId" clId="{D6B568F8-DB84-4234-A07A-7BC50FA6C279}" dt="2022-09-01T14:21:18.815" v="76" actId="20577"/>
      <pc:docMkLst>
        <pc:docMk/>
      </pc:docMkLst>
      <pc:sldChg chg="modSp mod">
        <pc:chgData name="Jiang Jingyan" userId="5aa46e66a768d05e" providerId="LiveId" clId="{D6B568F8-DB84-4234-A07A-7BC50FA6C279}" dt="2022-08-23T13:38:45.808" v="6" actId="20577"/>
        <pc:sldMkLst>
          <pc:docMk/>
          <pc:sldMk cId="0" sldId="256"/>
        </pc:sldMkLst>
        <pc:spChg chg="mod">
          <ac:chgData name="Jiang Jingyan" userId="5aa46e66a768d05e" providerId="LiveId" clId="{D6B568F8-DB84-4234-A07A-7BC50FA6C279}" dt="2022-08-23T13:38:08.176" v="0"/>
          <ac:spMkLst>
            <pc:docMk/>
            <pc:sldMk cId="0" sldId="256"/>
            <ac:spMk id="2" creationId="{00000000-0000-0000-0000-000000000000}"/>
          </ac:spMkLst>
        </pc:spChg>
        <pc:spChg chg="mod">
          <ac:chgData name="Jiang Jingyan" userId="5aa46e66a768d05e" providerId="LiveId" clId="{D6B568F8-DB84-4234-A07A-7BC50FA6C279}" dt="2022-08-23T13:38:45.808" v="6" actId="20577"/>
          <ac:spMkLst>
            <pc:docMk/>
            <pc:sldMk cId="0" sldId="256"/>
            <ac:spMk id="5" creationId="{00000000-0000-0000-0000-000000000000}"/>
          </ac:spMkLst>
        </pc:spChg>
      </pc:sldChg>
      <pc:sldChg chg="modSp mod">
        <pc:chgData name="Jiang Jingyan" userId="5aa46e66a768d05e" providerId="LiveId" clId="{D6B568F8-DB84-4234-A07A-7BC50FA6C279}" dt="2022-08-23T13:38:08.695" v="1" actId="27636"/>
        <pc:sldMkLst>
          <pc:docMk/>
          <pc:sldMk cId="0" sldId="304"/>
        </pc:sldMkLst>
        <pc:spChg chg="mod">
          <ac:chgData name="Jiang Jingyan" userId="5aa46e66a768d05e" providerId="LiveId" clId="{D6B568F8-DB84-4234-A07A-7BC50FA6C279}" dt="2022-08-23T13:38:08.695" v="1" actId="27636"/>
          <ac:spMkLst>
            <pc:docMk/>
            <pc:sldMk cId="0" sldId="304"/>
            <ac:spMk id="70" creationId="{00000000-0000-0000-0000-000000000000}"/>
          </ac:spMkLst>
        </pc:spChg>
      </pc:sldChg>
      <pc:sldChg chg="modNotesTx">
        <pc:chgData name="Jiang Jingyan" userId="5aa46e66a768d05e" providerId="LiveId" clId="{D6B568F8-DB84-4234-A07A-7BC50FA6C279}" dt="2022-09-01T14:09:55.179" v="18"/>
        <pc:sldMkLst>
          <pc:docMk/>
          <pc:sldMk cId="0" sldId="319"/>
        </pc:sldMkLst>
      </pc:sldChg>
      <pc:sldChg chg="modSp mod">
        <pc:chgData name="Jiang Jingyan" userId="5aa46e66a768d05e" providerId="LiveId" clId="{D6B568F8-DB84-4234-A07A-7BC50FA6C279}" dt="2022-09-01T14:21:10.888" v="28" actId="27636"/>
        <pc:sldMkLst>
          <pc:docMk/>
          <pc:sldMk cId="0" sldId="325"/>
        </pc:sldMkLst>
        <pc:spChg chg="mod">
          <ac:chgData name="Jiang Jingyan" userId="5aa46e66a768d05e" providerId="LiveId" clId="{D6B568F8-DB84-4234-A07A-7BC50FA6C279}" dt="2022-09-01T14:21:10.888" v="28" actId="27636"/>
          <ac:spMkLst>
            <pc:docMk/>
            <pc:sldMk cId="0" sldId="325"/>
            <ac:spMk id="27" creationId="{00000000-0000-0000-0000-000000000000}"/>
          </ac:spMkLst>
        </pc:spChg>
      </pc:sldChg>
      <pc:sldChg chg="modSp mod">
        <pc:chgData name="Jiang Jingyan" userId="5aa46e66a768d05e" providerId="LiveId" clId="{D6B568F8-DB84-4234-A07A-7BC50FA6C279}" dt="2022-08-23T13:38:08.718" v="3" actId="27636"/>
        <pc:sldMkLst>
          <pc:docMk/>
          <pc:sldMk cId="0" sldId="326"/>
        </pc:sldMkLst>
        <pc:spChg chg="mod">
          <ac:chgData name="Jiang Jingyan" userId="5aa46e66a768d05e" providerId="LiveId" clId="{D6B568F8-DB84-4234-A07A-7BC50FA6C279}" dt="2022-08-23T13:38:08.718" v="3" actId="27636"/>
          <ac:spMkLst>
            <pc:docMk/>
            <pc:sldMk cId="0" sldId="326"/>
            <ac:spMk id="27" creationId="{00000000-0000-0000-0000-000000000000}"/>
          </ac:spMkLst>
        </pc:spChg>
      </pc:sldChg>
      <pc:sldChg chg="modSp mod">
        <pc:chgData name="Jiang Jingyan" userId="5aa46e66a768d05e" providerId="LiveId" clId="{D6B568F8-DB84-4234-A07A-7BC50FA6C279}" dt="2022-09-01T13:56:18.355" v="12" actId="14100"/>
        <pc:sldMkLst>
          <pc:docMk/>
          <pc:sldMk cId="0" sldId="327"/>
        </pc:sldMkLst>
        <pc:spChg chg="mod">
          <ac:chgData name="Jiang Jingyan" userId="5aa46e66a768d05e" providerId="LiveId" clId="{D6B568F8-DB84-4234-A07A-7BC50FA6C279}" dt="2022-09-01T13:56:18.355" v="12" actId="14100"/>
          <ac:spMkLst>
            <pc:docMk/>
            <pc:sldMk cId="0" sldId="327"/>
            <ac:spMk id="21" creationId="{00000000-0000-0000-0000-000000000000}"/>
          </ac:spMkLst>
        </pc:spChg>
        <pc:spChg chg="mod">
          <ac:chgData name="Jiang Jingyan" userId="5aa46e66a768d05e" providerId="LiveId" clId="{D6B568F8-DB84-4234-A07A-7BC50FA6C279}" dt="2022-08-31T16:26:49.270" v="8" actId="14100"/>
          <ac:spMkLst>
            <pc:docMk/>
            <pc:sldMk cId="0" sldId="327"/>
            <ac:spMk id="22" creationId="{00000000-0000-0000-0000-000000000000}"/>
          </ac:spMkLst>
        </pc:spChg>
      </pc:sldChg>
      <pc:sldChg chg="modSp mod">
        <pc:chgData name="Jiang Jingyan" userId="5aa46e66a768d05e" providerId="LiveId" clId="{D6B568F8-DB84-4234-A07A-7BC50FA6C279}" dt="2022-08-23T13:38:08.744" v="4" actId="27636"/>
        <pc:sldMkLst>
          <pc:docMk/>
          <pc:sldMk cId="0" sldId="333"/>
        </pc:sldMkLst>
        <pc:spChg chg="mod">
          <ac:chgData name="Jiang Jingyan" userId="5aa46e66a768d05e" providerId="LiveId" clId="{D6B568F8-DB84-4234-A07A-7BC50FA6C279}" dt="2022-08-23T13:38:08.744" v="4" actId="27636"/>
          <ac:spMkLst>
            <pc:docMk/>
            <pc:sldMk cId="0" sldId="333"/>
            <ac:spMk id="15" creationId="{00000000-0000-0000-0000-000000000000}"/>
          </ac:spMkLst>
        </pc:spChg>
      </pc:sldChg>
      <pc:sldChg chg="modSp mod">
        <pc:chgData name="Jiang Jingyan" userId="5aa46e66a768d05e" providerId="LiveId" clId="{D6B568F8-DB84-4234-A07A-7BC50FA6C279}" dt="2022-08-23T13:38:08.752" v="5" actId="27636"/>
        <pc:sldMkLst>
          <pc:docMk/>
          <pc:sldMk cId="0" sldId="338"/>
        </pc:sldMkLst>
        <pc:spChg chg="mod">
          <ac:chgData name="Jiang Jingyan" userId="5aa46e66a768d05e" providerId="LiveId" clId="{D6B568F8-DB84-4234-A07A-7BC50FA6C279}" dt="2022-08-23T13:38:08.752" v="5" actId="27636"/>
          <ac:spMkLst>
            <pc:docMk/>
            <pc:sldMk cId="0" sldId="338"/>
            <ac:spMk id="39" creationId="{00000000-0000-0000-0000-000000000000}"/>
          </ac:spMkLst>
        </pc:spChg>
      </pc:sldChg>
      <pc:sldChg chg="modNotesTx">
        <pc:chgData name="Jiang Jingyan" userId="5aa46e66a768d05e" providerId="LiveId" clId="{D6B568F8-DB84-4234-A07A-7BC50FA6C279}" dt="2022-09-01T14:21:18.815" v="76" actId="20577"/>
        <pc:sldMkLst>
          <pc:docMk/>
          <pc:sldMk cId="0" sldId="339"/>
        </pc:sldMkLst>
      </pc:sldChg>
      <pc:sldChg chg="modSp mod">
        <pc:chgData name="Jiang Jingyan" userId="5aa46e66a768d05e" providerId="LiveId" clId="{D6B568F8-DB84-4234-A07A-7BC50FA6C279}" dt="2022-09-01T13:56:17.660" v="11" actId="313"/>
        <pc:sldMkLst>
          <pc:docMk/>
          <pc:sldMk cId="0" sldId="353"/>
        </pc:sldMkLst>
        <pc:spChg chg="mod">
          <ac:chgData name="Jiang Jingyan" userId="5aa46e66a768d05e" providerId="LiveId" clId="{D6B568F8-DB84-4234-A07A-7BC50FA6C279}" dt="2022-09-01T13:56:17.660" v="11" actId="313"/>
          <ac:spMkLst>
            <pc:docMk/>
            <pc:sldMk cId="0" sldId="353"/>
            <ac:spMk id="5"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35774;&#35745;&#38498;\&#39033;&#30446;&#36164;&#26009;\2017&#24180;&#39033;&#30446;\6-&#20013;&#31227;&#21160;&#20113;&#35745;&#31639;&#33487;&#24030;&#30740;&#21457;&#20013;&#24515;\&#21457;&#23637;&#31574;&#30053;\&#20462;&#25913;&#23436;&#21892;&#31295;\&#32032;&#26448;\&#31227;&#21160;&#20113;&#21457;&#23637;&#31574;&#30053;&#30740;&#3135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1.work\&#27719;&#25253;&#26448;&#26009;\PaaS&#33021;&#21147;&#35268;&#21010;\reference\gartner\gartner&#24066;&#22330;&#39044;&#27979;-2017Q4&#25968;&#25454;&#26356;&#2603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3"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3"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 (2)'!$D$5</c:f>
              <c:strCache>
                <c:ptCount val="1"/>
                <c:pt idx="0">
                  <c:v>市场规模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'Sheet2 (2)'!$C$6:$C$12</c:f>
              <c:numCache>
                <c:formatCode>General</c:formatCode>
                <c:ptCount val="7"/>
                <c:pt idx="0">
                  <c:v>2015</c:v>
                </c:pt>
                <c:pt idx="1">
                  <c:v>2016</c:v>
                </c:pt>
                <c:pt idx="2">
                  <c:v>2017</c:v>
                </c:pt>
                <c:pt idx="3">
                  <c:v>2018</c:v>
                </c:pt>
                <c:pt idx="4">
                  <c:v>2019</c:v>
                </c:pt>
                <c:pt idx="5">
                  <c:v>2020</c:v>
                </c:pt>
                <c:pt idx="6">
                  <c:v>2021</c:v>
                </c:pt>
              </c:numCache>
            </c:numRef>
          </c:cat>
          <c:val>
            <c:numRef>
              <c:f>'Sheet2 (2)'!$D$6:$D$12</c:f>
              <c:numCache>
                <c:formatCode>0.00</c:formatCode>
                <c:ptCount val="7"/>
                <c:pt idx="0">
                  <c:v>107.7366</c:v>
                </c:pt>
                <c:pt idx="1">
                  <c:v>151.4769</c:v>
                </c:pt>
                <c:pt idx="2">
                  <c:v>210.2193</c:v>
                </c:pt>
                <c:pt idx="3">
                  <c:v>290.10390000000001</c:v>
                </c:pt>
                <c:pt idx="4">
                  <c:v>392.58659999999901</c:v>
                </c:pt>
                <c:pt idx="5">
                  <c:v>529.44119999999805</c:v>
                </c:pt>
                <c:pt idx="6">
                  <c:v>700.41449999999998</c:v>
                </c:pt>
              </c:numCache>
            </c:numRef>
          </c:val>
          <c:extLst>
            <c:ext xmlns:c16="http://schemas.microsoft.com/office/drawing/2014/chart" uri="{C3380CC4-5D6E-409C-BE32-E72D297353CC}">
              <c16:uniqueId val="{00000001-97A8-4D52-BD20-6D6E04F343AB}"/>
            </c:ext>
          </c:extLst>
        </c:ser>
        <c:dLbls>
          <c:showLegendKey val="0"/>
          <c:showVal val="0"/>
          <c:showCatName val="0"/>
          <c:showSerName val="0"/>
          <c:showPercent val="0"/>
          <c:showBubbleSize val="0"/>
        </c:dLbls>
        <c:gapWidth val="219"/>
        <c:overlap val="-27"/>
        <c:axId val="230344960"/>
        <c:axId val="230350848"/>
      </c:barChart>
      <c:catAx>
        <c:axId val="23034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30350848"/>
        <c:crosses val="autoZero"/>
        <c:auto val="1"/>
        <c:lblAlgn val="ctr"/>
        <c:lblOffset val="100"/>
        <c:noMultiLvlLbl val="0"/>
      </c:catAx>
      <c:valAx>
        <c:axId val="2303508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3034496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grobal!$A$14</c:f>
              <c:strCache>
                <c:ptCount val="1"/>
                <c:pt idx="0">
                  <c:v>总计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grobal!$B$8:$H$8</c:f>
              <c:numCache>
                <c:formatCode>0_);[Red]\(0\)</c:formatCode>
                <c:ptCount val="7"/>
                <c:pt idx="0">
                  <c:v>2015</c:v>
                </c:pt>
                <c:pt idx="1">
                  <c:v>2016</c:v>
                </c:pt>
                <c:pt idx="2">
                  <c:v>2017</c:v>
                </c:pt>
                <c:pt idx="3">
                  <c:v>2018</c:v>
                </c:pt>
                <c:pt idx="4">
                  <c:v>2019</c:v>
                </c:pt>
                <c:pt idx="5">
                  <c:v>2020</c:v>
                </c:pt>
                <c:pt idx="6">
                  <c:v>2021</c:v>
                </c:pt>
              </c:numCache>
            </c:numRef>
          </c:cat>
          <c:val>
            <c:numRef>
              <c:f>grobal!$B$14:$H$14</c:f>
              <c:numCache>
                <c:formatCode>#,##0</c:formatCode>
                <c:ptCount val="7"/>
                <c:pt idx="0">
                  <c:v>104928.588558559</c:v>
                </c:pt>
                <c:pt idx="1">
                  <c:v>125597.768032629</c:v>
                </c:pt>
                <c:pt idx="2">
                  <c:v>153502.135367902</c:v>
                </c:pt>
                <c:pt idx="3">
                  <c:v>186384.05521577399</c:v>
                </c:pt>
                <c:pt idx="4">
                  <c:v>221085.7031677</c:v>
                </c:pt>
                <c:pt idx="5">
                  <c:v>260212.38485746601</c:v>
                </c:pt>
                <c:pt idx="6">
                  <c:v>302458.48345962999</c:v>
                </c:pt>
              </c:numCache>
            </c:numRef>
          </c:val>
          <c:extLst>
            <c:ext xmlns:c16="http://schemas.microsoft.com/office/drawing/2014/chart" uri="{C3380CC4-5D6E-409C-BE32-E72D297353CC}">
              <c16:uniqueId val="{00000001-A617-46C3-801B-B9BD9FE0D416}"/>
            </c:ext>
          </c:extLst>
        </c:ser>
        <c:dLbls>
          <c:showLegendKey val="0"/>
          <c:showVal val="1"/>
          <c:showCatName val="0"/>
          <c:showSerName val="0"/>
          <c:showPercent val="0"/>
          <c:showBubbleSize val="0"/>
        </c:dLbls>
        <c:gapWidth val="219"/>
        <c:overlap val="-27"/>
        <c:axId val="253624704"/>
        <c:axId val="253626240"/>
      </c:barChart>
      <c:catAx>
        <c:axId val="253624704"/>
        <c:scaling>
          <c:orientation val="minMax"/>
        </c:scaling>
        <c:delete val="0"/>
        <c:axPos val="b"/>
        <c:numFmt formatCode="0_);[Red]\(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endParaRPr lang="zh-CN"/>
          </a:p>
        </c:txPr>
        <c:crossAx val="253626240"/>
        <c:crosses val="autoZero"/>
        <c:auto val="1"/>
        <c:lblAlgn val="ctr"/>
        <c:lblOffset val="100"/>
        <c:noMultiLvlLbl val="0"/>
      </c:catAx>
      <c:valAx>
        <c:axId val="2536262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endParaRPr lang="zh-CN"/>
          </a:p>
        </c:txPr>
        <c:crossAx val="2536247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100" b="1" i="1" u="none" strike="noStrike" kern="1200" spc="0" baseline="0">
                <a:solidFill>
                  <a:schemeClr val="tx1">
                    <a:lumMod val="65000"/>
                    <a:lumOff val="35000"/>
                  </a:schemeClr>
                </a:solidFill>
                <a:latin typeface="+mn-lt"/>
                <a:ea typeface="+mn-ea"/>
                <a:cs typeface="+mn-cs"/>
              </a:defRPr>
            </a:pPr>
            <a:r>
              <a:rPr lang="en-US" altLang="zh-CN" sz="1100" b="1" i="1" dirty="0"/>
              <a:t>2015-2017</a:t>
            </a:r>
            <a:r>
              <a:rPr lang="zh-CN" altLang="en-US" sz="1100" b="1" i="1" dirty="0"/>
              <a:t>年</a:t>
            </a:r>
            <a:r>
              <a:rPr lang="zh-CN" altLang="en-US" sz="1200" b="1" i="1" dirty="0"/>
              <a:t>企业</a:t>
            </a:r>
            <a:r>
              <a:rPr lang="zh-CN" altLang="en-US" sz="1100" b="1" i="1" dirty="0"/>
              <a:t>使用云计算情况</a:t>
            </a:r>
          </a:p>
        </c:rich>
      </c:tx>
      <c:overlay val="0"/>
      <c:spPr>
        <a:noFill/>
        <a:ln>
          <a:noFill/>
        </a:ln>
        <a:effectLst/>
      </c:spPr>
      <c:txPr>
        <a:bodyPr rot="0" spcFirstLastPara="1" vertOverflow="ellipsis" vert="horz" wrap="square" anchor="ctr" anchorCtr="1"/>
        <a:lstStyle/>
        <a:p>
          <a:pPr>
            <a:defRPr lang="zh-CN" sz="1100" b="1" i="1"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工作表1!$A$4</c:f>
              <c:strCache>
                <c:ptCount val="1"/>
                <c:pt idx="0">
                  <c:v>2015</c:v>
                </c:pt>
              </c:strCache>
            </c:strRef>
          </c:tx>
          <c:spPr>
            <a:solidFill>
              <a:schemeClr val="accent1"/>
            </a:solidFill>
            <a:ln>
              <a:noFill/>
            </a:ln>
            <a:effectLst/>
          </c:spPr>
          <c:invertIfNegative val="0"/>
          <c:dLbls>
            <c:dLbl>
              <c:idx val="2"/>
              <c:layout>
                <c:manualLayout>
                  <c:x val="-4.5068161841379697E-2"/>
                  <c:y val="-8.4875562720133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A8-4205-9E17-588AF0D11E60}"/>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工作表1!$B$4:$D$4</c:f>
              <c:numCache>
                <c:formatCode>0.00%</c:formatCode>
                <c:ptCount val="3"/>
                <c:pt idx="0" formatCode="0%">
                  <c:v>0.11</c:v>
                </c:pt>
                <c:pt idx="1">
                  <c:v>3.5999999999999997E-2</c:v>
                </c:pt>
                <c:pt idx="2">
                  <c:v>4.8000000000000001E-2</c:v>
                </c:pt>
              </c:numCache>
            </c:numRef>
          </c:val>
          <c:extLst>
            <c:ext xmlns:c16="http://schemas.microsoft.com/office/drawing/2014/chart" uri="{C3380CC4-5D6E-409C-BE32-E72D297353CC}">
              <c16:uniqueId val="{00000001-CAA8-4205-9E17-588AF0D11E60}"/>
            </c:ext>
          </c:extLst>
        </c:ser>
        <c:ser>
          <c:idx val="1"/>
          <c:order val="1"/>
          <c:tx>
            <c:strRef>
              <c:f>工作表1!$A$5</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工作表1!$B$5:$D$5</c:f>
              <c:numCache>
                <c:formatCode>0.00%</c:formatCode>
                <c:ptCount val="3"/>
                <c:pt idx="0" formatCode="0%">
                  <c:v>0.27</c:v>
                </c:pt>
                <c:pt idx="1">
                  <c:v>0.125</c:v>
                </c:pt>
                <c:pt idx="2">
                  <c:v>5.2999999999999999E-2</c:v>
                </c:pt>
              </c:numCache>
            </c:numRef>
          </c:val>
          <c:extLst>
            <c:ext xmlns:c16="http://schemas.microsoft.com/office/drawing/2014/chart" uri="{C3380CC4-5D6E-409C-BE32-E72D297353CC}">
              <c16:uniqueId val="{00000002-CAA8-4205-9E17-588AF0D11E60}"/>
            </c:ext>
          </c:extLst>
        </c:ser>
        <c:ser>
          <c:idx val="2"/>
          <c:order val="2"/>
          <c:tx>
            <c:strRef>
              <c:f>工作表1!$A$6</c:f>
              <c:strCache>
                <c:ptCount val="1"/>
                <c:pt idx="0">
                  <c:v>2017</c:v>
                </c:pt>
              </c:strCache>
            </c:strRef>
          </c:tx>
          <c:spPr>
            <a:solidFill>
              <a:schemeClr val="accent3"/>
            </a:solidFill>
            <a:ln>
              <a:noFill/>
            </a:ln>
            <a:effectLst/>
          </c:spPr>
          <c:invertIfNegative val="0"/>
          <c:dLbls>
            <c:dLbl>
              <c:idx val="1"/>
              <c:layout>
                <c:manualLayout>
                  <c:x val="4.50681618413796E-2"/>
                  <c:y val="-1.388888888888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AA8-4205-9E17-588AF0D11E60}"/>
                </c:ext>
              </c:extLst>
            </c:dLbl>
            <c:dLbl>
              <c:idx val="2"/>
              <c:layout>
                <c:manualLayout>
                  <c:x val="3.1201035120955199E-2"/>
                  <c:y val="-4.62962962962963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AA8-4205-9E17-588AF0D11E60}"/>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工作表1!$B$6:$D$6</c:f>
              <c:numCache>
                <c:formatCode>0.00%</c:formatCode>
                <c:ptCount val="3"/>
                <c:pt idx="0">
                  <c:v>0.34699999999999998</c:v>
                </c:pt>
                <c:pt idx="1">
                  <c:v>0.13400000000000001</c:v>
                </c:pt>
                <c:pt idx="2">
                  <c:v>6.6000000000000003E-2</c:v>
                </c:pt>
              </c:numCache>
            </c:numRef>
          </c:val>
          <c:extLst>
            <c:ext xmlns:c16="http://schemas.microsoft.com/office/drawing/2014/chart" uri="{C3380CC4-5D6E-409C-BE32-E72D297353CC}">
              <c16:uniqueId val="{00000005-CAA8-4205-9E17-588AF0D11E60}"/>
            </c:ext>
          </c:extLst>
        </c:ser>
        <c:dLbls>
          <c:showLegendKey val="0"/>
          <c:showVal val="1"/>
          <c:showCatName val="0"/>
          <c:showSerName val="0"/>
          <c:showPercent val="0"/>
          <c:showBubbleSize val="0"/>
        </c:dLbls>
        <c:gapWidth val="219"/>
        <c:overlap val="-27"/>
        <c:axId val="253904000"/>
        <c:axId val="253905536"/>
      </c:barChart>
      <c:catAx>
        <c:axId val="25390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905536"/>
        <c:crosses val="autoZero"/>
        <c:auto val="1"/>
        <c:lblAlgn val="ctr"/>
        <c:lblOffset val="100"/>
        <c:noMultiLvlLbl val="0"/>
      </c:catAx>
      <c:valAx>
        <c:axId val="253905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90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1" u="none" strike="noStrike" kern="1200" spc="0" baseline="0">
                <a:solidFill>
                  <a:schemeClr val="tx1">
                    <a:lumMod val="65000"/>
                    <a:lumOff val="35000"/>
                  </a:schemeClr>
                </a:solidFill>
                <a:latin typeface="+mn-lt"/>
                <a:ea typeface="+mn-ea"/>
                <a:cs typeface="+mn-cs"/>
              </a:defRPr>
            </a:pPr>
            <a:r>
              <a:rPr lang="zh-CN" altLang="en-US" sz="1200" b="1" i="1" dirty="0"/>
              <a:t>国内私有云市场空间预测（单位：亿元）</a:t>
            </a:r>
          </a:p>
        </c:rich>
      </c:tx>
      <c:overlay val="0"/>
      <c:spPr>
        <a:noFill/>
        <a:ln>
          <a:noFill/>
        </a:ln>
        <a:effectLst/>
      </c:spPr>
      <c:txPr>
        <a:bodyPr rot="0" spcFirstLastPara="1" vertOverflow="ellipsis" vert="horz" wrap="square" anchor="ctr" anchorCtr="1"/>
        <a:lstStyle/>
        <a:p>
          <a:pPr>
            <a:defRPr lang="zh-CN" sz="1200" b="1" i="1"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工作表1!$A$37:$A$45</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工作表1!$B$37:$B$45</c:f>
              <c:numCache>
                <c:formatCode>General</c:formatCode>
                <c:ptCount val="9"/>
                <c:pt idx="0">
                  <c:v>168.6</c:v>
                </c:pt>
                <c:pt idx="1">
                  <c:v>216.8</c:v>
                </c:pt>
                <c:pt idx="2">
                  <c:v>275.60000000000002</c:v>
                </c:pt>
                <c:pt idx="3">
                  <c:v>344.8</c:v>
                </c:pt>
                <c:pt idx="4">
                  <c:v>426.8</c:v>
                </c:pt>
                <c:pt idx="5">
                  <c:v>524.6</c:v>
                </c:pt>
                <c:pt idx="6">
                  <c:v>642.1</c:v>
                </c:pt>
                <c:pt idx="7">
                  <c:v>784</c:v>
                </c:pt>
                <c:pt idx="8">
                  <c:v>955.7</c:v>
                </c:pt>
              </c:numCache>
            </c:numRef>
          </c:val>
          <c:extLst>
            <c:ext xmlns:c16="http://schemas.microsoft.com/office/drawing/2014/chart" uri="{C3380CC4-5D6E-409C-BE32-E72D297353CC}">
              <c16:uniqueId val="{00000000-4548-4E0A-B452-F338A02CD12C}"/>
            </c:ext>
          </c:extLst>
        </c:ser>
        <c:dLbls>
          <c:showLegendKey val="0"/>
          <c:showVal val="0"/>
          <c:showCatName val="0"/>
          <c:showSerName val="0"/>
          <c:showPercent val="0"/>
          <c:showBubbleSize val="0"/>
        </c:dLbls>
        <c:gapWidth val="219"/>
        <c:overlap val="-27"/>
        <c:axId val="253834368"/>
        <c:axId val="253835904"/>
      </c:barChart>
      <c:lineChart>
        <c:grouping val="standard"/>
        <c:varyColors val="0"/>
        <c:ser>
          <c:idx val="1"/>
          <c:order val="1"/>
          <c:spPr>
            <a:ln w="28575" cap="rnd">
              <a:solidFill>
                <a:schemeClr val="accent2"/>
              </a:solidFill>
              <a:round/>
            </a:ln>
            <a:effectLst/>
          </c:spPr>
          <c:marker>
            <c:symbol val="none"/>
          </c:marker>
          <c:dLbls>
            <c:dLbl>
              <c:idx val="1"/>
              <c:layout>
                <c:manualLayout>
                  <c:x val="-5.3938563657459297E-2"/>
                  <c:y val="-6.0426358349499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48-4E0A-B452-F338A02CD12C}"/>
                </c:ext>
              </c:extLst>
            </c:dLbl>
            <c:dLbl>
              <c:idx val="2"/>
              <c:layout>
                <c:manualLayout>
                  <c:x val="-8.4279005714780295E-2"/>
                  <c:y val="-1.6479915913499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48-4E0A-B452-F338A02CD12C}"/>
                </c:ext>
              </c:extLst>
            </c:dLbl>
            <c:dLbl>
              <c:idx val="3"/>
              <c:layout>
                <c:manualLayout>
                  <c:x val="-7.7536685257597798E-2"/>
                  <c:y val="-1.6479915913499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48-4E0A-B452-F338A02CD12C}"/>
                </c:ext>
              </c:extLst>
            </c:dLbl>
            <c:dLbl>
              <c:idx val="4"/>
              <c:layout>
                <c:manualLayout>
                  <c:x val="-9.7763646629144996E-2"/>
                  <c:y val="5.493305304499919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48-4E0A-B452-F338A02CD12C}"/>
                </c:ext>
              </c:extLst>
            </c:dLbl>
            <c:dLbl>
              <c:idx val="5"/>
              <c:layout>
                <c:manualLayout>
                  <c:x val="-7.0794364800415399E-2"/>
                  <c:y val="-5.0354716922596701E-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48-4E0A-B452-F338A02CD12C}"/>
                </c:ext>
              </c:extLst>
            </c:dLbl>
            <c:dLbl>
              <c:idx val="6"/>
              <c:layout>
                <c:manualLayout>
                  <c:x val="-7.0794364800415399E-2"/>
                  <c:y val="-8.7892884871999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548-4E0A-B452-F338A02CD12C}"/>
                </c:ext>
              </c:extLst>
            </c:dLbl>
            <c:dLbl>
              <c:idx val="7"/>
              <c:layout>
                <c:manualLayout>
                  <c:x val="-1.34846409143648E-2"/>
                  <c:y val="4.9439747740499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48-4E0A-B452-F338A02CD12C}"/>
                </c:ext>
              </c:extLst>
            </c:dLbl>
            <c:dLbl>
              <c:idx val="8"/>
              <c:layout>
                <c:manualLayout>
                  <c:x val="-6.7423204571824102E-2"/>
                  <c:y val="-6.5919663653999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48-4E0A-B452-F338A02CD12C}"/>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工作表1!$A$37:$A$45</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工作表1!$C$37:$C$45</c:f>
              <c:numCache>
                <c:formatCode>0.0%</c:formatCode>
                <c:ptCount val="9"/>
                <c:pt idx="1">
                  <c:v>0.285883748517201</c:v>
                </c:pt>
                <c:pt idx="2">
                  <c:v>0.27121771217712198</c:v>
                </c:pt>
                <c:pt idx="3">
                  <c:v>0.25108853410740201</c:v>
                </c:pt>
                <c:pt idx="4">
                  <c:v>0.23781902552204201</c:v>
                </c:pt>
                <c:pt idx="5">
                  <c:v>0.229147141518276</c:v>
                </c:pt>
                <c:pt idx="6">
                  <c:v>0.223980175371712</c:v>
                </c:pt>
                <c:pt idx="7">
                  <c:v>0.22099361470175999</c:v>
                </c:pt>
                <c:pt idx="8">
                  <c:v>0.219005102040816</c:v>
                </c:pt>
              </c:numCache>
            </c:numRef>
          </c:val>
          <c:smooth val="0"/>
          <c:extLst>
            <c:ext xmlns:c16="http://schemas.microsoft.com/office/drawing/2014/chart" uri="{C3380CC4-5D6E-409C-BE32-E72D297353CC}">
              <c16:uniqueId val="{00000009-4548-4E0A-B452-F338A02CD12C}"/>
            </c:ext>
          </c:extLst>
        </c:ser>
        <c:dLbls>
          <c:showLegendKey val="0"/>
          <c:showVal val="0"/>
          <c:showCatName val="0"/>
          <c:showSerName val="0"/>
          <c:showPercent val="0"/>
          <c:showBubbleSize val="0"/>
        </c:dLbls>
        <c:marker val="1"/>
        <c:smooth val="0"/>
        <c:axId val="253855616"/>
        <c:axId val="253854080"/>
      </c:lineChart>
      <c:catAx>
        <c:axId val="25383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35904"/>
        <c:crosses val="autoZero"/>
        <c:auto val="1"/>
        <c:lblAlgn val="ctr"/>
        <c:lblOffset val="100"/>
        <c:noMultiLvlLbl val="0"/>
      </c:catAx>
      <c:valAx>
        <c:axId val="25383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34368"/>
        <c:crosses val="autoZero"/>
        <c:crossBetween val="between"/>
      </c:valAx>
      <c:catAx>
        <c:axId val="253855616"/>
        <c:scaling>
          <c:orientation val="minMax"/>
        </c:scaling>
        <c:delete val="1"/>
        <c:axPos val="b"/>
        <c:numFmt formatCode="General" sourceLinked="1"/>
        <c:majorTickMark val="none"/>
        <c:minorTickMark val="none"/>
        <c:tickLblPos val="none"/>
        <c:crossAx val="253854080"/>
        <c:crosses val="autoZero"/>
        <c:auto val="1"/>
        <c:lblAlgn val="ctr"/>
        <c:lblOffset val="100"/>
        <c:noMultiLvlLbl val="0"/>
      </c:catAx>
      <c:valAx>
        <c:axId val="25385408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55616"/>
        <c:crosses val="max"/>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586315C-B7F3-473F-B982-E1E61E821556}" type="doc">
      <dgm:prSet loTypeId="urn:microsoft.com/office/officeart/2005/8/layout/vList3#1" loCatId="list" qsTypeId="urn:microsoft.com/office/officeart/2005/8/quickstyle/simple1#5" qsCatId="simple" csTypeId="urn:microsoft.com/office/officeart/2005/8/colors/colorful5#3" csCatId="colorful" phldr="1"/>
      <dgm:spPr/>
    </dgm:pt>
    <dgm:pt modelId="{DECB041C-5069-4FB5-AE24-48617FEB1542}">
      <dgm:prSet phldrT="[文本]" phldr="0" custT="0"/>
      <dgm:spPr/>
      <dgm:t>
        <a:bodyPr vert="horz" wrap="square"/>
        <a:lstStyle/>
        <a:p>
          <a:pPr algn="l">
            <a:lnSpc>
              <a:spcPct val="100000"/>
            </a:lnSpc>
            <a:spcBef>
              <a:spcPct val="0"/>
            </a:spcBef>
            <a:spcAft>
              <a:spcPct val="35000"/>
            </a:spcAft>
          </a:pP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为满足垂直行业需求的</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SaaS</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，如金融、房地产、教育、医疗、电商等</a:t>
          </a:r>
          <a:endParaRPr lang="zh-CN" altLang="en-US" dirty="0">
            <a:effectLst>
              <a:outerShdw blurRad="38100" dist="38100" dir="2700000" algn="tl">
                <a:srgbClr val="000000">
                  <a:alpha val="43137"/>
                </a:srgbClr>
              </a:outerShdw>
            </a:effectLst>
          </a:endParaRPr>
        </a:p>
      </dgm:t>
    </dgm:pt>
    <dgm:pt modelId="{1FB8105E-A697-47BB-9538-AFF40EB699BA}" type="parTrans" cxnId="{6E99D936-726A-4BE1-9F12-EDC8F249A69C}">
      <dgm:prSet/>
      <dgm:spPr/>
      <dgm:t>
        <a:bodyPr/>
        <a:lstStyle/>
        <a:p>
          <a:endParaRPr lang="zh-CN" altLang="en-US"/>
        </a:p>
      </dgm:t>
    </dgm:pt>
    <dgm:pt modelId="{2E29358B-FC98-476F-A6DD-80CFCDF16E58}" type="sibTrans" cxnId="{6E99D936-726A-4BE1-9F12-EDC8F249A69C}">
      <dgm:prSet/>
      <dgm:spPr/>
      <dgm:t>
        <a:bodyPr/>
        <a:lstStyle/>
        <a:p>
          <a:endParaRPr lang="zh-CN" altLang="en-US"/>
        </a:p>
      </dgm:t>
    </dgm:pt>
    <dgm:pt modelId="{37EBE8D3-96B2-4CD1-9876-604C400E55FD}">
      <dgm:prSet phldrT="[文本]" phldr="0" custT="0"/>
      <dgm:spPr/>
      <dgm:t>
        <a:bodyPr vert="horz" wrap="square"/>
        <a:lstStyle/>
        <a:p>
          <a:pPr algn="l">
            <a:lnSpc>
              <a:spcPct val="100000"/>
            </a:lnSpc>
            <a:spcBef>
              <a:spcPct val="0"/>
            </a:spcBef>
            <a:spcAft>
              <a:spcPct val="35000"/>
            </a:spcAft>
          </a:pP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专注于某一个软件类别，例如销售管理、营销管理、人力资源管理、客户管理、协同</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OA</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ERP</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、商业智能、云存储等</a:t>
          </a:r>
          <a:endParaRPr lang="zh-CN" altLang="en-US" dirty="0">
            <a:effectLst>
              <a:outerShdw blurRad="38100" dist="38100" dir="2700000" algn="tl">
                <a:srgbClr val="000000">
                  <a:alpha val="43137"/>
                </a:srgbClr>
              </a:outerShdw>
            </a:effectLst>
          </a:endParaRPr>
        </a:p>
      </dgm:t>
    </dgm:pt>
    <dgm:pt modelId="{739F14B6-FA4C-4C7D-9543-E9AC67E25692}" type="parTrans" cxnId="{221174D6-86EF-4CF3-9276-45990D9AB270}">
      <dgm:prSet/>
      <dgm:spPr/>
      <dgm:t>
        <a:bodyPr/>
        <a:lstStyle/>
        <a:p>
          <a:endParaRPr lang="zh-CN" altLang="en-US"/>
        </a:p>
      </dgm:t>
    </dgm:pt>
    <dgm:pt modelId="{8FFB7477-34CA-4864-9E01-D79FE1B2D02C}" type="sibTrans" cxnId="{221174D6-86EF-4CF3-9276-45990D9AB270}">
      <dgm:prSet/>
      <dgm:spPr/>
      <dgm:t>
        <a:bodyPr/>
        <a:lstStyle/>
        <a:p>
          <a:endParaRPr lang="zh-CN" altLang="en-US"/>
        </a:p>
      </dgm:t>
    </dgm:pt>
    <dgm:pt modelId="{99DBD4B5-08F3-4127-8286-2D06E7170075}" type="pres">
      <dgm:prSet presAssocID="{2586315C-B7F3-473F-B982-E1E61E821556}" presName="linearFlow" presStyleCnt="0">
        <dgm:presLayoutVars>
          <dgm:dir/>
          <dgm:resizeHandles val="exact"/>
        </dgm:presLayoutVars>
      </dgm:prSet>
      <dgm:spPr/>
    </dgm:pt>
    <dgm:pt modelId="{1BD73E6F-00C8-4B04-B8F9-5D075C0F7553}" type="pres">
      <dgm:prSet presAssocID="{DECB041C-5069-4FB5-AE24-48617FEB1542}" presName="composite" presStyleCnt="0"/>
      <dgm:spPr/>
    </dgm:pt>
    <dgm:pt modelId="{5FB3ACB7-B035-4DC6-97E4-4EE9E0B141F0}" type="pres">
      <dgm:prSet presAssocID="{DECB041C-5069-4FB5-AE24-48617FEB1542}" presName="imgShp" presStyleLbl="fgImgPlace1" presStyleIdx="0" presStyleCnt="2" custScaleX="66503" custScaleY="66503"/>
      <dgm:spPr/>
    </dgm:pt>
    <dgm:pt modelId="{10F7C9A7-9138-481C-B98F-8C3FF92DEBBE}" type="pres">
      <dgm:prSet presAssocID="{DECB041C-5069-4FB5-AE24-48617FEB1542}" presName="txShp" presStyleLbl="node1" presStyleIdx="0" presStyleCnt="2" custScaleX="112120" custScaleY="74287" custLinFactNeighborX="31" custLinFactNeighborY="-15009">
        <dgm:presLayoutVars>
          <dgm:bulletEnabled val="1"/>
        </dgm:presLayoutVars>
      </dgm:prSet>
      <dgm:spPr/>
    </dgm:pt>
    <dgm:pt modelId="{2B74C82C-0A2A-4AA2-A2C9-2BC55EC2D9ED}" type="pres">
      <dgm:prSet presAssocID="{2E29358B-FC98-476F-A6DD-80CFCDF16E58}" presName="spacing" presStyleCnt="0"/>
      <dgm:spPr/>
    </dgm:pt>
    <dgm:pt modelId="{DAB56AFD-8259-4D26-BCDF-C7CB8AC664EF}" type="pres">
      <dgm:prSet presAssocID="{37EBE8D3-96B2-4CD1-9876-604C400E55FD}" presName="composite" presStyleCnt="0"/>
      <dgm:spPr/>
    </dgm:pt>
    <dgm:pt modelId="{D5871503-3F9E-4A44-BB72-5C8D8A8DAAE8}" type="pres">
      <dgm:prSet presAssocID="{37EBE8D3-96B2-4CD1-9876-604C400E55FD}" presName="imgShp" presStyleLbl="fgImgPlace1" presStyleIdx="1" presStyleCnt="2" custScaleX="71764" custScaleY="71764" custLinFactNeighborY="-17862"/>
      <dgm:spPr/>
    </dgm:pt>
    <dgm:pt modelId="{02000B4F-C83C-4FFB-9E5F-65D1C82B4F99}" type="pres">
      <dgm:prSet presAssocID="{37EBE8D3-96B2-4CD1-9876-604C400E55FD}" presName="txShp" presStyleLbl="node1" presStyleIdx="1" presStyleCnt="2" custScaleX="115092" custScaleY="68894" custLinFactNeighborY="-14998">
        <dgm:presLayoutVars>
          <dgm:bulletEnabled val="1"/>
        </dgm:presLayoutVars>
      </dgm:prSet>
      <dgm:spPr/>
    </dgm:pt>
  </dgm:ptLst>
  <dgm:cxnLst>
    <dgm:cxn modelId="{656CC909-371B-40CA-93BB-D5A7C3714695}" type="presOf" srcId="{2E29358B-FC98-476F-A6DD-80CFCDF16E58}" destId="{2B74C82C-0A2A-4AA2-A2C9-2BC55EC2D9ED}" srcOrd="0" destOrd="0" presId="urn:microsoft.com/office/officeart/2005/8/layout/vList3#1"/>
    <dgm:cxn modelId="{6E99D936-726A-4BE1-9F12-EDC8F249A69C}" srcId="{2586315C-B7F3-473F-B982-E1E61E821556}" destId="{DECB041C-5069-4FB5-AE24-48617FEB1542}" srcOrd="0" destOrd="0" parTransId="{1FB8105E-A697-47BB-9538-AFF40EB699BA}" sibTransId="{2E29358B-FC98-476F-A6DD-80CFCDF16E58}"/>
    <dgm:cxn modelId="{1ECFFFC0-83A3-4864-83C2-98FC4AA03AB8}" type="presOf" srcId="{37EBE8D3-96B2-4CD1-9876-604C400E55FD}" destId="{02000B4F-C83C-4FFB-9E5F-65D1C82B4F99}" srcOrd="0" destOrd="0" presId="urn:microsoft.com/office/officeart/2005/8/layout/vList3#1"/>
    <dgm:cxn modelId="{EA88DFC4-CC23-4083-AEEE-F3A61FCAD21F}" type="presOf" srcId="{2586315C-B7F3-473F-B982-E1E61E821556}" destId="{99DBD4B5-08F3-4127-8286-2D06E7170075}" srcOrd="0" destOrd="0" presId="urn:microsoft.com/office/officeart/2005/8/layout/vList3#1"/>
    <dgm:cxn modelId="{AC769AC6-1A49-4D53-A755-DF26F0D8815A}" type="presOf" srcId="{DECB041C-5069-4FB5-AE24-48617FEB1542}" destId="{10F7C9A7-9138-481C-B98F-8C3FF92DEBBE}" srcOrd="0" destOrd="0" presId="urn:microsoft.com/office/officeart/2005/8/layout/vList3#1"/>
    <dgm:cxn modelId="{221174D6-86EF-4CF3-9276-45990D9AB270}" srcId="{2586315C-B7F3-473F-B982-E1E61E821556}" destId="{37EBE8D3-96B2-4CD1-9876-604C400E55FD}" srcOrd="1" destOrd="0" parTransId="{739F14B6-FA4C-4C7D-9543-E9AC67E25692}" sibTransId="{8FFB7477-34CA-4864-9E01-D79FE1B2D02C}"/>
    <dgm:cxn modelId="{9071908E-2B5C-4EC3-AB70-400FE0026FCD}" type="presParOf" srcId="{99DBD4B5-08F3-4127-8286-2D06E7170075}" destId="{1BD73E6F-00C8-4B04-B8F9-5D075C0F7553}" srcOrd="0" destOrd="0" presId="urn:microsoft.com/office/officeart/2005/8/layout/vList3#1"/>
    <dgm:cxn modelId="{1D685323-D9A2-434E-ACFA-08FFCB963016}" type="presParOf" srcId="{1BD73E6F-00C8-4B04-B8F9-5D075C0F7553}" destId="{5FB3ACB7-B035-4DC6-97E4-4EE9E0B141F0}" srcOrd="0" destOrd="0" presId="urn:microsoft.com/office/officeart/2005/8/layout/vList3#1"/>
    <dgm:cxn modelId="{28CAB0FE-68CD-47AE-A720-FC34B8357B02}" type="presParOf" srcId="{1BD73E6F-00C8-4B04-B8F9-5D075C0F7553}" destId="{10F7C9A7-9138-481C-B98F-8C3FF92DEBBE}" srcOrd="1" destOrd="0" presId="urn:microsoft.com/office/officeart/2005/8/layout/vList3#1"/>
    <dgm:cxn modelId="{7975A106-27F6-4A64-B79D-35D17F215D29}" type="presParOf" srcId="{99DBD4B5-08F3-4127-8286-2D06E7170075}" destId="{2B74C82C-0A2A-4AA2-A2C9-2BC55EC2D9ED}" srcOrd="1" destOrd="0" presId="urn:microsoft.com/office/officeart/2005/8/layout/vList3#1"/>
    <dgm:cxn modelId="{AF20CB12-F779-4209-B2DA-2457591BF27D}" type="presParOf" srcId="{99DBD4B5-08F3-4127-8286-2D06E7170075}" destId="{DAB56AFD-8259-4D26-BCDF-C7CB8AC664EF}" srcOrd="2" destOrd="0" presId="urn:microsoft.com/office/officeart/2005/8/layout/vList3#1"/>
    <dgm:cxn modelId="{402B1C12-85EF-4689-AEAA-3F114CF192F0}" type="presParOf" srcId="{DAB56AFD-8259-4D26-BCDF-C7CB8AC664EF}" destId="{D5871503-3F9E-4A44-BB72-5C8D8A8DAAE8}" srcOrd="0" destOrd="0" presId="urn:microsoft.com/office/officeart/2005/8/layout/vList3#1"/>
    <dgm:cxn modelId="{C6FE1B47-02A5-498E-B598-70ECD0A6B373}" type="presParOf" srcId="{DAB56AFD-8259-4D26-BCDF-C7CB8AC664EF}" destId="{02000B4F-C83C-4FFB-9E5F-65D1C82B4F99}"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D1969-33C7-4CD2-BFFD-41C422D235B2}" type="doc">
      <dgm:prSet loTypeId="urn:microsoft.com/office/officeart/2008/layout/AlternatingHexagons" loCatId="list" qsTypeId="urn:microsoft.com/office/officeart/2005/8/quickstyle/simple1#6" qsCatId="simple" csTypeId="urn:microsoft.com/office/officeart/2005/8/colors/accent1_2#6" csCatId="accent1" phldr="1"/>
      <dgm:spPr/>
      <dgm:t>
        <a:bodyPr/>
        <a:lstStyle/>
        <a:p>
          <a:endParaRPr lang="zh-CN" altLang="en-US"/>
        </a:p>
      </dgm:t>
    </dgm:pt>
    <dgm:pt modelId="{F75C74A6-F4AA-44C4-A7B4-D7673DF6F1F8}">
      <dgm:prSet phldrT="[文本]" custT="1"/>
      <dgm:spPr>
        <a:solidFill>
          <a:srgbClr val="00B0F0"/>
        </a:solidFill>
      </dgm:spPr>
      <dgm:t>
        <a:bodyPr/>
        <a:lstStyle/>
        <a:p>
          <a:r>
            <a:rPr lang="zh-CN" altLang="en-US" sz="3200" b="1" dirty="0"/>
            <a:t>高缩放性</a:t>
          </a:r>
        </a:p>
      </dgm:t>
    </dgm:pt>
    <dgm:pt modelId="{82672A19-4A17-4B48-8262-7B6E6C4849E5}" type="sibTrans" cxnId="{80851209-15B1-46A2-9310-F69DFEFC2640}">
      <dgm:prSet custT="1"/>
      <dgm:spPr>
        <a:solidFill>
          <a:srgbClr val="00B0F0"/>
        </a:solidFill>
      </dgm:spPr>
      <dgm:t>
        <a:bodyPr/>
        <a:lstStyle/>
        <a:p>
          <a:r>
            <a:rPr lang="zh-CN" altLang="en-US" sz="3200" b="1" dirty="0"/>
            <a:t>高可靠性</a:t>
          </a:r>
        </a:p>
      </dgm:t>
    </dgm:pt>
    <dgm:pt modelId="{38EAD1E8-CE1F-4649-8E4B-7D172EDE1630}" type="parTrans" cxnId="{80851209-15B1-46A2-9310-F69DFEFC2640}">
      <dgm:prSet/>
      <dgm:spPr/>
      <dgm:t>
        <a:bodyPr/>
        <a:lstStyle/>
        <a:p>
          <a:endParaRPr lang="zh-CN" altLang="en-US"/>
        </a:p>
      </dgm:t>
    </dgm:pt>
    <dgm:pt modelId="{93857F9F-9EAB-435D-B128-44A068F149B7}">
      <dgm:prSet phldrT="[文本]" custT="1"/>
      <dgm:spPr>
        <a:solidFill>
          <a:srgbClr val="00B0F0"/>
        </a:solidFill>
      </dgm:spPr>
      <dgm:t>
        <a:bodyPr/>
        <a:lstStyle/>
        <a:p>
          <a:r>
            <a:rPr lang="zh-CN" altLang="en-US" sz="3200" b="1" dirty="0"/>
            <a:t>无需维护</a:t>
          </a:r>
        </a:p>
      </dgm:t>
    </dgm:pt>
    <dgm:pt modelId="{2343D4A1-56D2-46D0-88C6-DA1CCBD79772}" type="sibTrans" cxnId="{11A54F3F-B017-4BB0-9C09-A21FC9C3C460}">
      <dgm:prSet custT="1"/>
      <dgm:spPr>
        <a:solidFill>
          <a:srgbClr val="00B0F0"/>
        </a:solidFill>
      </dgm:spPr>
      <dgm:t>
        <a:bodyPr/>
        <a:lstStyle/>
        <a:p>
          <a:r>
            <a:rPr lang="zh-CN" altLang="en-US" sz="3200" b="1" dirty="0"/>
            <a:t>成本更低</a:t>
          </a:r>
        </a:p>
      </dgm:t>
    </dgm:pt>
    <dgm:pt modelId="{45443D6E-62A2-4B56-A134-2FC578205749}" type="parTrans" cxnId="{11A54F3F-B017-4BB0-9C09-A21FC9C3C460}">
      <dgm:prSet/>
      <dgm:spPr/>
      <dgm:t>
        <a:bodyPr/>
        <a:lstStyle/>
        <a:p>
          <a:endParaRPr lang="zh-CN" altLang="en-US"/>
        </a:p>
      </dgm:t>
    </dgm:pt>
    <dgm:pt modelId="{EF9F7580-D5FE-4C88-96F5-5264BEAE9F98}" type="pres">
      <dgm:prSet presAssocID="{03AD1969-33C7-4CD2-BFFD-41C422D235B2}" presName="Name0" presStyleCnt="0">
        <dgm:presLayoutVars>
          <dgm:chMax/>
          <dgm:chPref/>
          <dgm:dir/>
          <dgm:animLvl val="lvl"/>
        </dgm:presLayoutVars>
      </dgm:prSet>
      <dgm:spPr/>
    </dgm:pt>
    <dgm:pt modelId="{BD5B3680-F4E3-4981-9F8E-E5691D7AF9C4}" type="pres">
      <dgm:prSet presAssocID="{93857F9F-9EAB-435D-B128-44A068F149B7}" presName="composite" presStyleCnt="0"/>
      <dgm:spPr/>
    </dgm:pt>
    <dgm:pt modelId="{A3392338-127F-45C5-B466-14FF74DB366D}" type="pres">
      <dgm:prSet presAssocID="{93857F9F-9EAB-435D-B128-44A068F149B7}" presName="Parent1" presStyleLbl="node1" presStyleIdx="0" presStyleCnt="4" custLinFactNeighborY="-3900">
        <dgm:presLayoutVars>
          <dgm:chMax val="1"/>
          <dgm:chPref val="1"/>
          <dgm:bulletEnabled val="1"/>
        </dgm:presLayoutVars>
      </dgm:prSet>
      <dgm:spPr/>
    </dgm:pt>
    <dgm:pt modelId="{74857DE0-1154-47D9-8114-879145803120}" type="pres">
      <dgm:prSet presAssocID="{93857F9F-9EAB-435D-B128-44A068F149B7}" presName="Childtext1" presStyleLbl="revTx" presStyleIdx="0" presStyleCnt="2">
        <dgm:presLayoutVars>
          <dgm:chMax val="0"/>
          <dgm:chPref val="0"/>
          <dgm:bulletEnabled val="1"/>
        </dgm:presLayoutVars>
      </dgm:prSet>
      <dgm:spPr/>
    </dgm:pt>
    <dgm:pt modelId="{958C72BC-628F-45A5-BC12-1E9072CD1528}" type="pres">
      <dgm:prSet presAssocID="{93857F9F-9EAB-435D-B128-44A068F149B7}" presName="BalanceSpacing" presStyleCnt="0"/>
      <dgm:spPr/>
    </dgm:pt>
    <dgm:pt modelId="{1557C504-65DC-4BA3-A4CE-4EEB3C6FAAC6}" type="pres">
      <dgm:prSet presAssocID="{93857F9F-9EAB-435D-B128-44A068F149B7}" presName="BalanceSpacing1" presStyleCnt="0"/>
      <dgm:spPr/>
    </dgm:pt>
    <dgm:pt modelId="{E9888A6B-CD2A-4191-BCA2-8172DA87D4B7}" type="pres">
      <dgm:prSet presAssocID="{2343D4A1-56D2-46D0-88C6-DA1CCBD79772}" presName="Accent1Text" presStyleLbl="node1" presStyleIdx="1" presStyleCnt="4" custLinFactNeighborY="-3900"/>
      <dgm:spPr/>
    </dgm:pt>
    <dgm:pt modelId="{76AAFE58-FC5A-4C6F-93CB-01CCF76F6668}" type="pres">
      <dgm:prSet presAssocID="{2343D4A1-56D2-46D0-88C6-DA1CCBD79772}" presName="spaceBetweenRectangles" presStyleCnt="0"/>
      <dgm:spPr/>
    </dgm:pt>
    <dgm:pt modelId="{4F2CACC5-0DC3-4D16-A29B-8ADEFBAFBC3E}" type="pres">
      <dgm:prSet presAssocID="{F75C74A6-F4AA-44C4-A7B4-D7673DF6F1F8}" presName="composite" presStyleCnt="0"/>
      <dgm:spPr/>
    </dgm:pt>
    <dgm:pt modelId="{CD1C7971-CDDF-4FB4-B0AD-10362DEE89EA}" type="pres">
      <dgm:prSet presAssocID="{F75C74A6-F4AA-44C4-A7B4-D7673DF6F1F8}" presName="Parent1" presStyleLbl="node1" presStyleIdx="2" presStyleCnt="4" custLinFactNeighborY="-3900">
        <dgm:presLayoutVars>
          <dgm:chMax val="1"/>
          <dgm:chPref val="1"/>
          <dgm:bulletEnabled val="1"/>
        </dgm:presLayoutVars>
      </dgm:prSet>
      <dgm:spPr/>
    </dgm:pt>
    <dgm:pt modelId="{58866898-63CB-4629-BC46-3DB85EFA3D6D}" type="pres">
      <dgm:prSet presAssocID="{F75C74A6-F4AA-44C4-A7B4-D7673DF6F1F8}" presName="Childtext1" presStyleLbl="revTx" presStyleIdx="1" presStyleCnt="2">
        <dgm:presLayoutVars>
          <dgm:chMax val="0"/>
          <dgm:chPref val="0"/>
          <dgm:bulletEnabled val="1"/>
        </dgm:presLayoutVars>
      </dgm:prSet>
      <dgm:spPr/>
    </dgm:pt>
    <dgm:pt modelId="{95902C34-868A-4ADC-BDBA-A43FEDA6367C}" type="pres">
      <dgm:prSet presAssocID="{F75C74A6-F4AA-44C4-A7B4-D7673DF6F1F8}" presName="BalanceSpacing" presStyleCnt="0"/>
      <dgm:spPr/>
    </dgm:pt>
    <dgm:pt modelId="{A5C25597-55CF-4F41-B47B-40B3F22D8F03}" type="pres">
      <dgm:prSet presAssocID="{F75C74A6-F4AA-44C4-A7B4-D7673DF6F1F8}" presName="BalanceSpacing1" presStyleCnt="0"/>
      <dgm:spPr/>
    </dgm:pt>
    <dgm:pt modelId="{771715D0-E0A7-479B-8729-EEFBCD66171B}" type="pres">
      <dgm:prSet presAssocID="{82672A19-4A17-4B48-8262-7B6E6C4849E5}" presName="Accent1Text" presStyleLbl="node1" presStyleIdx="3" presStyleCnt="4" custLinFactNeighborY="-3900"/>
      <dgm:spPr/>
    </dgm:pt>
  </dgm:ptLst>
  <dgm:cxnLst>
    <dgm:cxn modelId="{80851209-15B1-46A2-9310-F69DFEFC2640}" srcId="{03AD1969-33C7-4CD2-BFFD-41C422D235B2}" destId="{F75C74A6-F4AA-44C4-A7B4-D7673DF6F1F8}" srcOrd="1" destOrd="0" parTransId="{38EAD1E8-CE1F-4649-8E4B-7D172EDE1630}" sibTransId="{82672A19-4A17-4B48-8262-7B6E6C4849E5}"/>
    <dgm:cxn modelId="{DF23B022-8EAF-4B3A-B919-9233E11697FC}" type="presOf" srcId="{93857F9F-9EAB-435D-B128-44A068F149B7}" destId="{A3392338-127F-45C5-B466-14FF74DB366D}" srcOrd="0" destOrd="0" presId="urn:microsoft.com/office/officeart/2008/layout/AlternatingHexagons"/>
    <dgm:cxn modelId="{0E2DAA28-2DC6-47EA-BEEE-E1B7B105A436}" type="presOf" srcId="{03AD1969-33C7-4CD2-BFFD-41C422D235B2}" destId="{EF9F7580-D5FE-4C88-96F5-5264BEAE9F98}" srcOrd="0" destOrd="0" presId="urn:microsoft.com/office/officeart/2008/layout/AlternatingHexagons"/>
    <dgm:cxn modelId="{11A54F3F-B017-4BB0-9C09-A21FC9C3C460}" srcId="{03AD1969-33C7-4CD2-BFFD-41C422D235B2}" destId="{93857F9F-9EAB-435D-B128-44A068F149B7}" srcOrd="0" destOrd="0" parTransId="{45443D6E-62A2-4B56-A134-2FC578205749}" sibTransId="{2343D4A1-56D2-46D0-88C6-DA1CCBD79772}"/>
    <dgm:cxn modelId="{9FD57D5E-01A7-4EA0-9B16-D9AB76EB237D}" type="presOf" srcId="{F75C74A6-F4AA-44C4-A7B4-D7673DF6F1F8}" destId="{CD1C7971-CDDF-4FB4-B0AD-10362DEE89EA}" srcOrd="0" destOrd="0" presId="urn:microsoft.com/office/officeart/2008/layout/AlternatingHexagons"/>
    <dgm:cxn modelId="{5280FD79-E0FD-45AA-89D8-AB1F09F57014}" type="presOf" srcId="{2343D4A1-56D2-46D0-88C6-DA1CCBD79772}" destId="{E9888A6B-CD2A-4191-BCA2-8172DA87D4B7}" srcOrd="0" destOrd="0" presId="urn:microsoft.com/office/officeart/2008/layout/AlternatingHexagons"/>
    <dgm:cxn modelId="{B8062AFB-39B8-48DC-A70E-7F4ADD6C367C}" type="presOf" srcId="{82672A19-4A17-4B48-8262-7B6E6C4849E5}" destId="{771715D0-E0A7-479B-8729-EEFBCD66171B}" srcOrd="0" destOrd="0" presId="urn:microsoft.com/office/officeart/2008/layout/AlternatingHexagons"/>
    <dgm:cxn modelId="{F7954FA3-9B54-4A02-9B03-3FD4288C8EBD}" type="presParOf" srcId="{EF9F7580-D5FE-4C88-96F5-5264BEAE9F98}" destId="{BD5B3680-F4E3-4981-9F8E-E5691D7AF9C4}" srcOrd="0" destOrd="0" presId="urn:microsoft.com/office/officeart/2008/layout/AlternatingHexagons"/>
    <dgm:cxn modelId="{7705C88D-3DBA-4CF0-8A15-99AFBEE509A7}" type="presParOf" srcId="{BD5B3680-F4E3-4981-9F8E-E5691D7AF9C4}" destId="{A3392338-127F-45C5-B466-14FF74DB366D}" srcOrd="0" destOrd="0" presId="urn:microsoft.com/office/officeart/2008/layout/AlternatingHexagons"/>
    <dgm:cxn modelId="{FF0B266A-76FA-4274-B513-CA269FB14EF9}" type="presParOf" srcId="{BD5B3680-F4E3-4981-9F8E-E5691D7AF9C4}" destId="{74857DE0-1154-47D9-8114-879145803120}" srcOrd="1" destOrd="0" presId="urn:microsoft.com/office/officeart/2008/layout/AlternatingHexagons"/>
    <dgm:cxn modelId="{43BFFEC8-9416-4AE5-BC5D-E69E9909DA89}" type="presParOf" srcId="{BD5B3680-F4E3-4981-9F8E-E5691D7AF9C4}" destId="{958C72BC-628F-45A5-BC12-1E9072CD1528}" srcOrd="2" destOrd="0" presId="urn:microsoft.com/office/officeart/2008/layout/AlternatingHexagons"/>
    <dgm:cxn modelId="{E10A72CE-0DB3-475C-A5BB-1701EC8430AF}" type="presParOf" srcId="{BD5B3680-F4E3-4981-9F8E-E5691D7AF9C4}" destId="{1557C504-65DC-4BA3-A4CE-4EEB3C6FAAC6}" srcOrd="3" destOrd="0" presId="urn:microsoft.com/office/officeart/2008/layout/AlternatingHexagons"/>
    <dgm:cxn modelId="{0389764C-6113-4A62-9095-195A182E96C0}" type="presParOf" srcId="{BD5B3680-F4E3-4981-9F8E-E5691D7AF9C4}" destId="{E9888A6B-CD2A-4191-BCA2-8172DA87D4B7}" srcOrd="4" destOrd="0" presId="urn:microsoft.com/office/officeart/2008/layout/AlternatingHexagons"/>
    <dgm:cxn modelId="{7D101EDC-4963-488B-A627-697738FC74DC}" type="presParOf" srcId="{EF9F7580-D5FE-4C88-96F5-5264BEAE9F98}" destId="{76AAFE58-FC5A-4C6F-93CB-01CCF76F6668}" srcOrd="1" destOrd="0" presId="urn:microsoft.com/office/officeart/2008/layout/AlternatingHexagons"/>
    <dgm:cxn modelId="{72466762-DDB2-4A68-AE50-E16C760256EA}" type="presParOf" srcId="{EF9F7580-D5FE-4C88-96F5-5264BEAE9F98}" destId="{4F2CACC5-0DC3-4D16-A29B-8ADEFBAFBC3E}" srcOrd="2" destOrd="0" presId="urn:microsoft.com/office/officeart/2008/layout/AlternatingHexagons"/>
    <dgm:cxn modelId="{E1EC19BA-7371-47D2-ADF6-960A2DEFE5E3}" type="presParOf" srcId="{4F2CACC5-0DC3-4D16-A29B-8ADEFBAFBC3E}" destId="{CD1C7971-CDDF-4FB4-B0AD-10362DEE89EA}" srcOrd="0" destOrd="0" presId="urn:microsoft.com/office/officeart/2008/layout/AlternatingHexagons"/>
    <dgm:cxn modelId="{E56F716B-1711-4F72-8951-58B951D9BF1A}" type="presParOf" srcId="{4F2CACC5-0DC3-4D16-A29B-8ADEFBAFBC3E}" destId="{58866898-63CB-4629-BC46-3DB85EFA3D6D}" srcOrd="1" destOrd="0" presId="urn:microsoft.com/office/officeart/2008/layout/AlternatingHexagons"/>
    <dgm:cxn modelId="{98881BC6-C8BF-476F-AC2C-55F374D29E7F}" type="presParOf" srcId="{4F2CACC5-0DC3-4D16-A29B-8ADEFBAFBC3E}" destId="{95902C34-868A-4ADC-BDBA-A43FEDA6367C}" srcOrd="2" destOrd="0" presId="urn:microsoft.com/office/officeart/2008/layout/AlternatingHexagons"/>
    <dgm:cxn modelId="{CB488B6B-37E9-4A77-9F7C-0D32D62152A9}" type="presParOf" srcId="{4F2CACC5-0DC3-4D16-A29B-8ADEFBAFBC3E}" destId="{A5C25597-55CF-4F41-B47B-40B3F22D8F03}" srcOrd="3" destOrd="0" presId="urn:microsoft.com/office/officeart/2008/layout/AlternatingHexagons"/>
    <dgm:cxn modelId="{DC8F0AE6-8579-4234-8196-FCBA875CB290}" type="presParOf" srcId="{4F2CACC5-0DC3-4D16-A29B-8ADEFBAFBC3E}" destId="{771715D0-E0A7-479B-8729-EEFBCD66171B}"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D61372-1071-419B-A926-88F9B52D8657}" type="doc">
      <dgm:prSet loTypeId="urn:microsoft.com/office/officeart/2005/8/layout/default#1" loCatId="list" qsTypeId="urn:microsoft.com/office/officeart/2005/8/quickstyle/simple1#7" qsCatId="simple" csTypeId="urn:microsoft.com/office/officeart/2005/8/colors/accent1_2#7" csCatId="accent1" phldr="1"/>
      <dgm:spPr/>
      <dgm:t>
        <a:bodyPr/>
        <a:lstStyle/>
        <a:p>
          <a:endParaRPr lang="zh-CN" altLang="en-US"/>
        </a:p>
      </dgm:t>
    </dgm:pt>
    <dgm:pt modelId="{8B8C688F-A0A9-47DD-BBA2-5C70A7A7C619}">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灵活性更高</a:t>
          </a:r>
          <a:endParaRPr lang="zh-CN" altLang="en-US" sz="2400" dirty="0">
            <a:solidFill>
              <a:schemeClr val="bg1"/>
            </a:solidFill>
          </a:endParaRPr>
        </a:p>
      </dgm:t>
    </dgm:pt>
    <dgm:pt modelId="{504E9C66-9D06-44FF-9C33-8C8C3492F135}" type="parTrans" cxnId="{ECB56DEF-1C6E-4965-8BCA-04C874B9EBC9}">
      <dgm:prSet/>
      <dgm:spPr/>
      <dgm:t>
        <a:bodyPr/>
        <a:lstStyle/>
        <a:p>
          <a:endParaRPr lang="zh-CN" altLang="en-US"/>
        </a:p>
      </dgm:t>
    </dgm:pt>
    <dgm:pt modelId="{F57DB00F-85A0-4C7E-ACE4-BF3CCEAFD548}" type="sibTrans" cxnId="{ECB56DEF-1C6E-4965-8BCA-04C874B9EBC9}">
      <dgm:prSet/>
      <dgm:spPr/>
      <dgm:t>
        <a:bodyPr/>
        <a:lstStyle/>
        <a:p>
          <a:endParaRPr lang="zh-CN" altLang="en-US"/>
        </a:p>
      </dgm:t>
    </dgm:pt>
    <dgm:pt modelId="{621E0087-C734-4C42-A217-C680D8B65287}">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安全性更高</a:t>
          </a:r>
          <a:endParaRPr lang="zh-CN" altLang="en-US" sz="2400" dirty="0">
            <a:solidFill>
              <a:schemeClr val="bg1"/>
            </a:solidFill>
          </a:endParaRPr>
        </a:p>
      </dgm:t>
    </dgm:pt>
    <dgm:pt modelId="{2B4CB184-0412-468D-8CCA-B084F6448626}" type="parTrans" cxnId="{4AB0B394-A2E5-4954-9CEE-44708EB8A859}">
      <dgm:prSet/>
      <dgm:spPr/>
      <dgm:t>
        <a:bodyPr/>
        <a:lstStyle/>
        <a:p>
          <a:endParaRPr lang="zh-CN" altLang="en-US"/>
        </a:p>
      </dgm:t>
    </dgm:pt>
    <dgm:pt modelId="{23A07A30-3A67-4509-8621-55E2AC49F740}" type="sibTrans" cxnId="{4AB0B394-A2E5-4954-9CEE-44708EB8A859}">
      <dgm:prSet/>
      <dgm:spPr/>
      <dgm:t>
        <a:bodyPr/>
        <a:lstStyle/>
        <a:p>
          <a:endParaRPr lang="zh-CN" altLang="en-US"/>
        </a:p>
      </dgm:t>
    </dgm:pt>
    <dgm:pt modelId="{7AC66AF3-30FD-4F2A-A473-F611E888BB31}">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缩放性更高</a:t>
          </a:r>
          <a:endParaRPr lang="zh-CN" altLang="en-US" sz="2400" dirty="0">
            <a:solidFill>
              <a:schemeClr val="bg1"/>
            </a:solidFill>
          </a:endParaRPr>
        </a:p>
      </dgm:t>
    </dgm:pt>
    <dgm:pt modelId="{4E3E688B-C298-45A7-8F94-955154EC113B}" type="parTrans" cxnId="{51299390-143B-4919-86D5-C891E5B71C52}">
      <dgm:prSet/>
      <dgm:spPr/>
      <dgm:t>
        <a:bodyPr/>
        <a:lstStyle/>
        <a:p>
          <a:endParaRPr lang="zh-CN" altLang="en-US"/>
        </a:p>
      </dgm:t>
    </dgm:pt>
    <dgm:pt modelId="{9A69CD35-E91C-4874-AF2C-9DB2CBB32DF6}" type="sibTrans" cxnId="{51299390-143B-4919-86D5-C891E5B71C52}">
      <dgm:prSet/>
      <dgm:spPr/>
      <dgm:t>
        <a:bodyPr/>
        <a:lstStyle/>
        <a:p>
          <a:endParaRPr lang="zh-CN" altLang="en-US"/>
        </a:p>
      </dgm:t>
    </dgm:pt>
    <dgm:pt modelId="{9F6C4ABF-2DAF-4673-8FEB-479E496698EA}" type="pres">
      <dgm:prSet presAssocID="{C5D61372-1071-419B-A926-88F9B52D8657}" presName="diagram" presStyleCnt="0">
        <dgm:presLayoutVars>
          <dgm:dir/>
          <dgm:resizeHandles val="exact"/>
        </dgm:presLayoutVars>
      </dgm:prSet>
      <dgm:spPr/>
    </dgm:pt>
    <dgm:pt modelId="{8EA8D240-D551-4DB5-932B-C6CE95A73050}" type="pres">
      <dgm:prSet presAssocID="{8B8C688F-A0A9-47DD-BBA2-5C70A7A7C619}" presName="node" presStyleLbl="node1" presStyleIdx="0" presStyleCnt="3">
        <dgm:presLayoutVars>
          <dgm:bulletEnabled val="1"/>
        </dgm:presLayoutVars>
      </dgm:prSet>
      <dgm:spPr/>
    </dgm:pt>
    <dgm:pt modelId="{175A8D90-163B-49FE-A965-4704684ECD52}" type="pres">
      <dgm:prSet presAssocID="{F57DB00F-85A0-4C7E-ACE4-BF3CCEAFD548}" presName="sibTrans" presStyleCnt="0"/>
      <dgm:spPr/>
    </dgm:pt>
    <dgm:pt modelId="{41478CF1-59B2-4E53-AD3E-CA54C1E8D575}" type="pres">
      <dgm:prSet presAssocID="{621E0087-C734-4C42-A217-C680D8B65287}" presName="node" presStyleLbl="node1" presStyleIdx="1" presStyleCnt="3">
        <dgm:presLayoutVars>
          <dgm:bulletEnabled val="1"/>
        </dgm:presLayoutVars>
      </dgm:prSet>
      <dgm:spPr/>
    </dgm:pt>
    <dgm:pt modelId="{E4B90587-74AD-40BA-8264-AA1362FBF132}" type="pres">
      <dgm:prSet presAssocID="{23A07A30-3A67-4509-8621-55E2AC49F740}" presName="sibTrans" presStyleCnt="0"/>
      <dgm:spPr/>
    </dgm:pt>
    <dgm:pt modelId="{07D0B6FC-B779-4FCF-A7EB-46474A32C776}" type="pres">
      <dgm:prSet presAssocID="{7AC66AF3-30FD-4F2A-A473-F611E888BB31}" presName="node" presStyleLbl="node1" presStyleIdx="2" presStyleCnt="3">
        <dgm:presLayoutVars>
          <dgm:bulletEnabled val="1"/>
        </dgm:presLayoutVars>
      </dgm:prSet>
      <dgm:spPr/>
    </dgm:pt>
  </dgm:ptLst>
  <dgm:cxnLst>
    <dgm:cxn modelId="{FCDA1927-F663-48B0-857C-782AD078BB10}" type="presOf" srcId="{C5D61372-1071-419B-A926-88F9B52D8657}" destId="{9F6C4ABF-2DAF-4673-8FEB-479E496698EA}" srcOrd="0" destOrd="0" presId="urn:microsoft.com/office/officeart/2005/8/layout/default#1"/>
    <dgm:cxn modelId="{36BBE27D-F2E0-4E29-8900-07AF904D181A}" type="presOf" srcId="{8B8C688F-A0A9-47DD-BBA2-5C70A7A7C619}" destId="{8EA8D240-D551-4DB5-932B-C6CE95A73050}" srcOrd="0" destOrd="0" presId="urn:microsoft.com/office/officeart/2005/8/layout/default#1"/>
    <dgm:cxn modelId="{6BD1407E-18A5-4D78-BF1D-5D80EE8192C6}" type="presOf" srcId="{7AC66AF3-30FD-4F2A-A473-F611E888BB31}" destId="{07D0B6FC-B779-4FCF-A7EB-46474A32C776}" srcOrd="0" destOrd="0" presId="urn:microsoft.com/office/officeart/2005/8/layout/default#1"/>
    <dgm:cxn modelId="{51299390-143B-4919-86D5-C891E5B71C52}" srcId="{C5D61372-1071-419B-A926-88F9B52D8657}" destId="{7AC66AF3-30FD-4F2A-A473-F611E888BB31}" srcOrd="2" destOrd="0" parTransId="{4E3E688B-C298-45A7-8F94-955154EC113B}" sibTransId="{9A69CD35-E91C-4874-AF2C-9DB2CBB32DF6}"/>
    <dgm:cxn modelId="{4AB0B394-A2E5-4954-9CEE-44708EB8A859}" srcId="{C5D61372-1071-419B-A926-88F9B52D8657}" destId="{621E0087-C734-4C42-A217-C680D8B65287}" srcOrd="1" destOrd="0" parTransId="{2B4CB184-0412-468D-8CCA-B084F6448626}" sibTransId="{23A07A30-3A67-4509-8621-55E2AC49F740}"/>
    <dgm:cxn modelId="{AE3BC4E4-91B0-47BE-97B1-FE255E177C1D}" type="presOf" srcId="{621E0087-C734-4C42-A217-C680D8B65287}" destId="{41478CF1-59B2-4E53-AD3E-CA54C1E8D575}" srcOrd="0" destOrd="0" presId="urn:microsoft.com/office/officeart/2005/8/layout/default#1"/>
    <dgm:cxn modelId="{ECB56DEF-1C6E-4965-8BCA-04C874B9EBC9}" srcId="{C5D61372-1071-419B-A926-88F9B52D8657}" destId="{8B8C688F-A0A9-47DD-BBA2-5C70A7A7C619}" srcOrd="0" destOrd="0" parTransId="{504E9C66-9D06-44FF-9C33-8C8C3492F135}" sibTransId="{F57DB00F-85A0-4C7E-ACE4-BF3CCEAFD548}"/>
    <dgm:cxn modelId="{4545D50B-A153-42DB-8790-35FCD1FE307E}" type="presParOf" srcId="{9F6C4ABF-2DAF-4673-8FEB-479E496698EA}" destId="{8EA8D240-D551-4DB5-932B-C6CE95A73050}" srcOrd="0" destOrd="0" presId="urn:microsoft.com/office/officeart/2005/8/layout/default#1"/>
    <dgm:cxn modelId="{A7F1EB67-4B97-433D-AD5C-2328FDA4D87A}" type="presParOf" srcId="{9F6C4ABF-2DAF-4673-8FEB-479E496698EA}" destId="{175A8D90-163B-49FE-A965-4704684ECD52}" srcOrd="1" destOrd="0" presId="urn:microsoft.com/office/officeart/2005/8/layout/default#1"/>
    <dgm:cxn modelId="{1DE7D970-8C1F-4650-ADB2-A5A433F786C3}" type="presParOf" srcId="{9F6C4ABF-2DAF-4673-8FEB-479E496698EA}" destId="{41478CF1-59B2-4E53-AD3E-CA54C1E8D575}" srcOrd="2" destOrd="0" presId="urn:microsoft.com/office/officeart/2005/8/layout/default#1"/>
    <dgm:cxn modelId="{A68B70F9-EC0A-4DC3-89A2-A4197420A1D1}" type="presParOf" srcId="{9F6C4ABF-2DAF-4673-8FEB-479E496698EA}" destId="{E4B90587-74AD-40BA-8264-AA1362FBF132}" srcOrd="3" destOrd="0" presId="urn:microsoft.com/office/officeart/2005/8/layout/default#1"/>
    <dgm:cxn modelId="{FB6BD90B-7FBC-4DBC-89BB-E652A3F99726}" type="presParOf" srcId="{9F6C4ABF-2DAF-4673-8FEB-479E496698EA}" destId="{07D0B6FC-B779-4FCF-A7EB-46474A32C776}" srcOrd="4" destOrd="0" presId="urn:microsoft.com/office/officeart/2005/8/layout/defaul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C9A7-9138-481C-B98F-8C3FF92DEBBE}">
      <dsp:nvSpPr>
        <dsp:cNvPr id="0" name=""/>
        <dsp:cNvSpPr/>
      </dsp:nvSpPr>
      <dsp:spPr>
        <a:xfrm rot="10800000">
          <a:off x="1315647" y="0"/>
          <a:ext cx="6060220" cy="1983239"/>
        </a:xfrm>
        <a:prstGeom prst="homePlate">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7263" tIns="76200" rIns="142240" bIns="76200" numCol="1" spcCol="1270" anchor="ctr" anchorCtr="0">
          <a:noAutofit/>
        </a:bodyPr>
        <a:lstStyle/>
        <a:p>
          <a:pPr marL="0" lvl="0" indent="0" algn="l" defTabSz="889000">
            <a:lnSpc>
              <a:spcPct val="100000"/>
            </a:lnSpc>
            <a:spcBef>
              <a:spcPct val="0"/>
            </a:spcBef>
            <a:spcAft>
              <a:spcPct val="35000"/>
            </a:spcAft>
            <a:buNone/>
          </a:pP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为满足垂直行业需求的</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SaaS</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，如金融、房地产、教育、医疗、电商等</a:t>
          </a:r>
          <a:endParaRPr lang="zh-CN" altLang="en-US" sz="2000" kern="1200" dirty="0">
            <a:effectLst>
              <a:outerShdw blurRad="38100" dist="38100" dir="2700000" algn="tl">
                <a:srgbClr val="000000">
                  <a:alpha val="43137"/>
                </a:srgbClr>
              </a:outerShdw>
            </a:effectLst>
          </a:endParaRPr>
        </a:p>
      </dsp:txBody>
      <dsp:txXfrm rot="10800000">
        <a:off x="1811457" y="0"/>
        <a:ext cx="5564410" cy="1983239"/>
      </dsp:txXfrm>
    </dsp:sp>
    <dsp:sp modelId="{5FB3ACB7-B035-4DC6-97E4-4EE9E0B141F0}">
      <dsp:nvSpPr>
        <dsp:cNvPr id="0" name=""/>
        <dsp:cNvSpPr/>
      </dsp:nvSpPr>
      <dsp:spPr>
        <a:xfrm>
          <a:off x="753807" y="105156"/>
          <a:ext cx="1775429" cy="1775429"/>
        </a:xfrm>
        <a:prstGeom prst="ellipse">
          <a:avLst/>
        </a:prstGeom>
        <a:solidFill>
          <a:schemeClr val="accent5">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000B4F-C83C-4FFB-9E5F-65D1C82B4F99}">
      <dsp:nvSpPr>
        <dsp:cNvPr id="0" name=""/>
        <dsp:cNvSpPr/>
      </dsp:nvSpPr>
      <dsp:spPr>
        <a:xfrm rot="10800000">
          <a:off x="1228605" y="2419325"/>
          <a:ext cx="6220860" cy="1839262"/>
        </a:xfrm>
        <a:prstGeom prst="homePlate">
          <a:avLst/>
        </a:prstGeom>
        <a:solidFill>
          <a:schemeClr val="accent5">
            <a:hueOff val="4460656"/>
            <a:satOff val="-19740"/>
            <a:lumOff val="-1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7263" tIns="76200" rIns="142240" bIns="76200" numCol="1" spcCol="1270" anchor="ctr" anchorCtr="0">
          <a:noAutofit/>
        </a:bodyPr>
        <a:lstStyle/>
        <a:p>
          <a:pPr marL="0" lvl="0" indent="0" algn="l" defTabSz="889000">
            <a:lnSpc>
              <a:spcPct val="100000"/>
            </a:lnSpc>
            <a:spcBef>
              <a:spcPct val="0"/>
            </a:spcBef>
            <a:spcAft>
              <a:spcPct val="35000"/>
            </a:spcAft>
            <a:buNone/>
          </a:pP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专注于某一个软件类别，例如销售管理、营销管理、人力资源管理、客户管理、协同</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OA</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ERP</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、商业智能、云存储等</a:t>
          </a:r>
          <a:endParaRPr lang="zh-CN" altLang="en-US" sz="2000" kern="1200" dirty="0">
            <a:effectLst>
              <a:outerShdw blurRad="38100" dist="38100" dir="2700000" algn="tl">
                <a:srgbClr val="000000">
                  <a:alpha val="43137"/>
                </a:srgbClr>
              </a:outerShdw>
            </a:effectLst>
          </a:endParaRPr>
        </a:p>
      </dsp:txBody>
      <dsp:txXfrm rot="10800000">
        <a:off x="1688420" y="2419325"/>
        <a:ext cx="5761045" cy="1839262"/>
      </dsp:txXfrm>
    </dsp:sp>
    <dsp:sp modelId="{D5871503-3F9E-4A44-BB72-5C8D8A8DAAE8}">
      <dsp:nvSpPr>
        <dsp:cNvPr id="0" name=""/>
        <dsp:cNvSpPr/>
      </dsp:nvSpPr>
      <dsp:spPr>
        <a:xfrm>
          <a:off x="678534" y="2304554"/>
          <a:ext cx="1915882" cy="1915882"/>
        </a:xfrm>
        <a:prstGeom prst="ellipse">
          <a:avLst/>
        </a:prstGeom>
        <a:solidFill>
          <a:schemeClr val="accent5">
            <a:tint val="50000"/>
            <a:hueOff val="4124382"/>
            <a:satOff val="-22537"/>
            <a:lumOff val="-601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2338-127F-45C5-B466-14FF74DB366D}">
      <dsp:nvSpPr>
        <dsp:cNvPr id="0" name=""/>
        <dsp:cNvSpPr/>
      </dsp:nvSpPr>
      <dsp:spPr>
        <a:xfrm rot="5400000">
          <a:off x="2748648" y="747062"/>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无需维护</a:t>
          </a:r>
        </a:p>
      </dsp:txBody>
      <dsp:txXfrm rot="-5400000">
        <a:off x="3110314" y="910849"/>
        <a:ext cx="1079816" cy="1241167"/>
      </dsp:txXfrm>
    </dsp:sp>
    <dsp:sp modelId="{74857DE0-1154-47D9-8114-879145803120}">
      <dsp:nvSpPr>
        <dsp:cNvPr id="0" name=""/>
        <dsp:cNvSpPr/>
      </dsp:nvSpPr>
      <dsp:spPr>
        <a:xfrm>
          <a:off x="4482196" y="1060810"/>
          <a:ext cx="2012314" cy="1081889"/>
        </a:xfrm>
        <a:prstGeom prst="rect">
          <a:avLst/>
        </a:prstGeom>
        <a:noFill/>
        <a:ln>
          <a:noFill/>
        </a:ln>
        <a:effectLst/>
      </dsp:spPr>
      <dsp:style>
        <a:lnRef idx="0">
          <a:scrgbClr r="0" g="0" b="0"/>
        </a:lnRef>
        <a:fillRef idx="0">
          <a:scrgbClr r="0" g="0" b="0"/>
        </a:fillRef>
        <a:effectRef idx="0">
          <a:scrgbClr r="0" g="0" b="0"/>
        </a:effectRef>
        <a:fontRef idx="minor"/>
      </dsp:style>
    </dsp:sp>
    <dsp:sp modelId="{E9888A6B-CD2A-4191-BCA2-8172DA87D4B7}">
      <dsp:nvSpPr>
        <dsp:cNvPr id="0" name=""/>
        <dsp:cNvSpPr/>
      </dsp:nvSpPr>
      <dsp:spPr>
        <a:xfrm rot="5400000">
          <a:off x="1054408" y="747062"/>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成本更低</a:t>
          </a:r>
        </a:p>
      </dsp:txBody>
      <dsp:txXfrm rot="-5400000">
        <a:off x="1416074" y="910849"/>
        <a:ext cx="1079816" cy="1241167"/>
      </dsp:txXfrm>
    </dsp:sp>
    <dsp:sp modelId="{CD1C7971-CDDF-4FB4-B0AD-10362DEE89EA}">
      <dsp:nvSpPr>
        <dsp:cNvPr id="0" name=""/>
        <dsp:cNvSpPr/>
      </dsp:nvSpPr>
      <dsp:spPr>
        <a:xfrm rot="5400000">
          <a:off x="1898282" y="2277576"/>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高缩放性</a:t>
          </a:r>
        </a:p>
      </dsp:txBody>
      <dsp:txXfrm rot="-5400000">
        <a:off x="2259948" y="2441363"/>
        <a:ext cx="1079816" cy="1241167"/>
      </dsp:txXfrm>
    </dsp:sp>
    <dsp:sp modelId="{58866898-63CB-4629-BC46-3DB85EFA3D6D}">
      <dsp:nvSpPr>
        <dsp:cNvPr id="0" name=""/>
        <dsp:cNvSpPr/>
      </dsp:nvSpPr>
      <dsp:spPr>
        <a:xfrm>
          <a:off x="3172" y="2591324"/>
          <a:ext cx="1947401" cy="1081889"/>
        </a:xfrm>
        <a:prstGeom prst="rect">
          <a:avLst/>
        </a:prstGeom>
        <a:noFill/>
        <a:ln>
          <a:noFill/>
        </a:ln>
        <a:effectLst/>
      </dsp:spPr>
      <dsp:style>
        <a:lnRef idx="0">
          <a:scrgbClr r="0" g="0" b="0"/>
        </a:lnRef>
        <a:fillRef idx="0">
          <a:scrgbClr r="0" g="0" b="0"/>
        </a:fillRef>
        <a:effectRef idx="0">
          <a:scrgbClr r="0" g="0" b="0"/>
        </a:effectRef>
        <a:fontRef idx="minor"/>
      </dsp:style>
    </dsp:sp>
    <dsp:sp modelId="{771715D0-E0A7-479B-8729-EEFBCD66171B}">
      <dsp:nvSpPr>
        <dsp:cNvPr id="0" name=""/>
        <dsp:cNvSpPr/>
      </dsp:nvSpPr>
      <dsp:spPr>
        <a:xfrm rot="5400000">
          <a:off x="3592522" y="2277576"/>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高可靠性</a:t>
          </a:r>
        </a:p>
      </dsp:txBody>
      <dsp:txXfrm rot="-5400000">
        <a:off x="3954188" y="2441363"/>
        <a:ext cx="1079816" cy="1241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8D240-D551-4DB5-932B-C6CE95A73050}">
      <dsp:nvSpPr>
        <dsp:cNvPr id="0" name=""/>
        <dsp:cNvSpPr/>
      </dsp:nvSpPr>
      <dsp:spPr>
        <a:xfrm>
          <a:off x="721256" y="205"/>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灵活性更高</a:t>
          </a:r>
          <a:endParaRPr lang="zh-CN" altLang="en-US" sz="2400" kern="1200" dirty="0">
            <a:solidFill>
              <a:schemeClr val="bg1"/>
            </a:solidFill>
          </a:endParaRPr>
        </a:p>
      </dsp:txBody>
      <dsp:txXfrm>
        <a:off x="721256" y="205"/>
        <a:ext cx="1848308" cy="1108985"/>
      </dsp:txXfrm>
    </dsp:sp>
    <dsp:sp modelId="{41478CF1-59B2-4E53-AD3E-CA54C1E8D575}">
      <dsp:nvSpPr>
        <dsp:cNvPr id="0" name=""/>
        <dsp:cNvSpPr/>
      </dsp:nvSpPr>
      <dsp:spPr>
        <a:xfrm>
          <a:off x="2754395" y="205"/>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安全性更高</a:t>
          </a:r>
          <a:endParaRPr lang="zh-CN" altLang="en-US" sz="2400" kern="1200" dirty="0">
            <a:solidFill>
              <a:schemeClr val="bg1"/>
            </a:solidFill>
          </a:endParaRPr>
        </a:p>
      </dsp:txBody>
      <dsp:txXfrm>
        <a:off x="2754395" y="205"/>
        <a:ext cx="1848308" cy="1108985"/>
      </dsp:txXfrm>
    </dsp:sp>
    <dsp:sp modelId="{07D0B6FC-B779-4FCF-A7EB-46474A32C776}">
      <dsp:nvSpPr>
        <dsp:cNvPr id="0" name=""/>
        <dsp:cNvSpPr/>
      </dsp:nvSpPr>
      <dsp:spPr>
        <a:xfrm>
          <a:off x="1737826" y="1294021"/>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缩放性更高</a:t>
          </a:r>
          <a:endParaRPr lang="zh-CN" altLang="en-US" sz="2400" kern="1200" dirty="0">
            <a:solidFill>
              <a:schemeClr val="bg1"/>
            </a:solidFill>
          </a:endParaRPr>
        </a:p>
      </dsp:txBody>
      <dsp:txXfrm>
        <a:off x="1737826" y="1294021"/>
        <a:ext cx="1848308" cy="1108985"/>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76B4F-356B-4193-8A28-DD7381883E29}" type="datetimeFigureOut">
              <a:rPr lang="zh-CN" altLang="en-US" smtClean="0"/>
              <a:t>2022/8/29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FB674-1CF3-4C9D-A5B0-51C3C2081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iki.mbalib.com/wiki/%E6%95%B0%E6%8D%AE%E5%8D%B3%E6%9C%8D%E5%8A%A1"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iki.mbalib.com/wiki/%E7%B3%BB%E7%BB%9F" TargetMode="External"/><Relationship Id="rId5" Type="http://schemas.openxmlformats.org/officeDocument/2006/relationships/hyperlink" Target="http://wiki.mbalib.com/wiki/%E6%95%B0%E6%8D%AE%E6%B8%85%E6%B4%97" TargetMode="External"/><Relationship Id="rId4" Type="http://schemas.openxmlformats.org/officeDocument/2006/relationships/hyperlink" Target="http://wiki.mbalib.com/wiki/%E6%95%B0%E6%8D%AE%E8%B4%A8%E9%87%8F%E7%AE%A1%E7%90%86"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年左右的快速发展，云计算系统架构不断演进，逐步形成了一个“四层两域” 系统架构，如图所示。“两域”是指以提供资源承载客户应用的业务域，以及用于协调管理整个数据中心的管理域。业务域是用来提供资源和服务的，逻辑上又可以分为四个层次：基础设施层、平台层、服务层、应用层。管理域主要提供整个云数据中心的协调管理。</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①物理资源。主要基础硬件设备，包括服务器集群，存储集群，以及由交换机、防火墙、路由器等组成网络设备与信息安全设备，另外还包括数据中心机房配套设施（电力、制冷、安防等）。②操作系统。云操作系统是实现底层物理资源管理、池化的关键。如果硬件资源无法实现云化，就无法提升资源利用率和资源的弹性使用。部署操作系统后，物理设备就可以灵活实现“小变大”的分布式资源聚合处理，或者“大变小”的虚拟化隔离处理。③系统软件。为了便于高效运营、运维云数据中心，在基础设施层的硬件设备是也可根据需要部署一些运营、运维系统软件，便于对底层硬件的资源使用情况和健康状况进行监控与调配。</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①物理资源。主要基础硬件设备，包括服务器集群，存储集群，以及由交换机、防火墙、路由器等组成网络设备与信息安全设备，另外还包括数据中心机房配套设施（电力、制冷、安防等）。②操作系统。云操作系统是实现底层物理资源管理、池化的关键。如果硬件资源无法实现云化，就无法提升资源利用率和资源的弹性使用。部署操作系统后，物理设备就可以灵活实现“小变大”的分布式资源聚合处理，或者“大变小”的虚拟化隔离处理。③系统软件。为了便于高效运营、运维云数据中心，在基础设施层的硬件设备是也可根据需要部署一些运营、运维系统软件，便于对底层硬件的资源使用情况和健康状况进行监控与调配。</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服务器是计算机的一种，它比普通计算机运行更快、负载更高、价格更贵。服务器在网络中为其它客户机（如</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机、智能手机、</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等终端甚至是火车系统等大型设备）提供计算或者应用服务。服务器具有高速的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运算能力、长时间的可靠运行、强大的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外部数据吞吐能力以及更好的扩展性。</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1964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第一台电子计算机诞生于，它解开了科学计算和人类信息技术的新纪元。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1964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开发出了</a:t>
            </a:r>
            <a:r>
              <a:rPr lang="en-US" altLang="zh-CN" sz="1200" b="0" i="0" kern="1200" dirty="0">
                <a:solidFill>
                  <a:schemeClr val="tx1"/>
                </a:solidFill>
                <a:effectLst/>
                <a:latin typeface="+mn-lt"/>
                <a:ea typeface="+mn-ea"/>
                <a:cs typeface="+mn-cs"/>
              </a:rPr>
              <a:t>System 360</a:t>
            </a:r>
            <a:r>
              <a:rPr lang="zh-CN" altLang="en-US" sz="1200" b="0" i="0" kern="1200" dirty="0">
                <a:solidFill>
                  <a:schemeClr val="tx1"/>
                </a:solidFill>
                <a:effectLst/>
                <a:latin typeface="+mn-lt"/>
                <a:ea typeface="+mn-ea"/>
                <a:cs typeface="+mn-cs"/>
              </a:rPr>
              <a:t>大型机，被业界成为第一台服务器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它采用了创新的集成电路设计，计算性能达到了每秒钟</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万次，其价格非常昂贵，每台价格高达</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万美元（约合现在的</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万美元）： </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1965</a:t>
            </a:r>
            <a:r>
              <a:rPr lang="zh-CN" altLang="en-US" sz="1200" b="1" i="0" kern="1200" dirty="0">
                <a:solidFill>
                  <a:schemeClr val="tx1"/>
                </a:solidFill>
                <a:effectLst/>
                <a:latin typeface="+mn-lt"/>
                <a:ea typeface="+mn-ea"/>
                <a:cs typeface="+mn-cs"/>
              </a:rPr>
              <a:t>年：</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公司开发了一款</a:t>
            </a:r>
            <a:r>
              <a:rPr lang="en-US" altLang="zh-CN" sz="1200" b="0" i="0" kern="1200" dirty="0">
                <a:solidFill>
                  <a:schemeClr val="tx1"/>
                </a:solidFill>
                <a:effectLst/>
                <a:latin typeface="+mn-lt"/>
                <a:ea typeface="+mn-ea"/>
                <a:cs typeface="+mn-cs"/>
              </a:rPr>
              <a:t>PDP-8</a:t>
            </a:r>
            <a:r>
              <a:rPr lang="zh-CN" altLang="en-US" sz="1200" b="0" i="0" kern="1200" dirty="0">
                <a:solidFill>
                  <a:schemeClr val="tx1"/>
                </a:solidFill>
                <a:effectLst/>
                <a:latin typeface="+mn-lt"/>
                <a:ea typeface="+mn-ea"/>
                <a:cs typeface="+mn-cs"/>
              </a:rPr>
              <a:t>小型机，掀起了一场小型机革命，这台小型服务器体积变小了、更加易用、价格也更便宜，深受用户喜爱，也推动了服务器技术的进步。 当然，那个年代的小型机并不等同于今天的小型机。今天的小型机是指计算机技术发展到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年代，由原来的大型机衍生出来的一种针对中小企业低成本的</a:t>
            </a:r>
            <a:r>
              <a:rPr lang="en-US" altLang="zh-CN" sz="1200" b="0" i="0" kern="1200" dirty="0">
                <a:solidFill>
                  <a:schemeClr val="tx1"/>
                </a:solidFill>
                <a:effectLst/>
                <a:latin typeface="+mn-lt"/>
                <a:ea typeface="+mn-ea"/>
                <a:cs typeface="+mn-cs"/>
              </a:rPr>
              <a:t>Unix</a:t>
            </a:r>
            <a:r>
              <a:rPr lang="zh-CN" altLang="en-US" sz="1200" b="0" i="0" kern="1200" dirty="0">
                <a:solidFill>
                  <a:schemeClr val="tx1"/>
                </a:solidFill>
                <a:effectLst/>
                <a:latin typeface="+mn-lt"/>
                <a:ea typeface="+mn-ea"/>
                <a:cs typeface="+mn-cs"/>
              </a:rPr>
              <a:t>服务器，这类服务器通常采用</a:t>
            </a:r>
            <a:r>
              <a:rPr lang="en-US" altLang="zh-CN" sz="1200" b="0" i="0" kern="1200" dirty="0">
                <a:solidFill>
                  <a:schemeClr val="tx1"/>
                </a:solidFill>
                <a:effectLst/>
                <a:latin typeface="+mn-lt"/>
                <a:ea typeface="+mn-ea"/>
                <a:cs typeface="+mn-cs"/>
              </a:rPr>
              <a:t>RISC 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Unix</a:t>
            </a:r>
            <a:r>
              <a:rPr lang="zh-CN" altLang="en-US" sz="1200" b="0" i="0" kern="1200" dirty="0">
                <a:solidFill>
                  <a:schemeClr val="tx1"/>
                </a:solidFill>
                <a:effectLst/>
                <a:latin typeface="+mn-lt"/>
                <a:ea typeface="+mn-ea"/>
                <a:cs typeface="+mn-cs"/>
              </a:rPr>
              <a:t>操作系统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因此国外将其分类为</a:t>
            </a:r>
            <a:r>
              <a:rPr lang="en-US" altLang="zh-CN" sz="1200" b="0" i="0" kern="1200" dirty="0">
                <a:solidFill>
                  <a:schemeClr val="tx1"/>
                </a:solidFill>
                <a:effectLst/>
                <a:latin typeface="+mn-lt"/>
                <a:ea typeface="+mn-ea"/>
                <a:cs typeface="+mn-cs"/>
              </a:rPr>
              <a:t>Unix Server</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1989</a:t>
            </a:r>
            <a:r>
              <a:rPr lang="zh-CN" altLang="en-US" sz="1200" b="1" i="0" kern="1200" dirty="0">
                <a:solidFill>
                  <a:schemeClr val="tx1"/>
                </a:solidFill>
                <a:effectLst/>
                <a:latin typeface="+mn-lt"/>
                <a:ea typeface="+mn-ea"/>
                <a:cs typeface="+mn-cs"/>
              </a:rPr>
              <a:t>年：</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成功将当时对的</a:t>
            </a:r>
            <a:r>
              <a:rPr lang="en-US" altLang="zh-CN" sz="1200" b="0" i="0" kern="1200" dirty="0">
                <a:solidFill>
                  <a:schemeClr val="tx1"/>
                </a:solidFill>
                <a:effectLst/>
                <a:latin typeface="+mn-lt"/>
                <a:ea typeface="+mn-ea"/>
                <a:cs typeface="+mn-cs"/>
              </a:rPr>
              <a:t>Intel486 CPU</a:t>
            </a:r>
            <a:r>
              <a:rPr lang="zh-CN" altLang="en-US" sz="1200" b="0" i="0" kern="1200" dirty="0">
                <a:solidFill>
                  <a:schemeClr val="tx1"/>
                </a:solidFill>
                <a:effectLst/>
                <a:latin typeface="+mn-lt"/>
                <a:ea typeface="+mn-ea"/>
                <a:cs typeface="+mn-cs"/>
              </a:rPr>
              <a:t>推广到了服务器领域，由康柏公司生产了业界第一台</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这一创举让服务器变得低廉。今天的</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服务器已经成功占据着行业的领先地位。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defTabSz="822960" eaLnBrk="1" fontAlgn="auto" hangingPunct="1">
              <a:lnSpc>
                <a:spcPct val="150000"/>
              </a:lnSpc>
              <a:spcBef>
                <a:spcPts val="0"/>
              </a:spcBef>
              <a:spcAft>
                <a:spcPts val="0"/>
              </a:spcAft>
              <a:defRPr/>
            </a:pPr>
            <a:r>
              <a:rPr lang="zh-CN" altLang="en-US" sz="1200" dirty="0">
                <a:latin typeface="微软雅黑" panose="020B0503020204020204" charset="-122"/>
                <a:ea typeface="微软雅黑" panose="020B0503020204020204" charset="-122"/>
                <a:cs typeface="Times New Roman" panose="02020603050405020304" pitchFamily="18" charset="0"/>
              </a:rPr>
              <a:t>资源冷热不均、高维护成本，人工扩容，数据迁移需要中断业务</a:t>
            </a:r>
            <a:r>
              <a:rPr lang="en-US" altLang="zh-CN" sz="1200" dirty="0">
                <a:latin typeface="微软雅黑" panose="020B0503020204020204" charset="-122"/>
                <a:ea typeface="微软雅黑" panose="020B0503020204020204" charset="-122"/>
                <a:cs typeface="Times New Roman" panose="02020603050405020304" pitchFamily="18" charset="0"/>
              </a:rPr>
              <a:t>==========》</a:t>
            </a:r>
            <a:r>
              <a:rPr lang="zh-CN" altLang="en-US" sz="1200" dirty="0">
                <a:latin typeface="微软雅黑" panose="020B0503020204020204" charset="-122"/>
                <a:ea typeface="微软雅黑" panose="020B0503020204020204" charset="-122"/>
                <a:cs typeface="Times New Roman" panose="02020603050405020304" pitchFamily="18" charset="0"/>
              </a:rPr>
              <a:t>不满足云时代的存储需求</a:t>
            </a:r>
            <a:endParaRPr lang="en-US" altLang="zh-CN" sz="1200" dirty="0">
              <a:latin typeface="微软雅黑" panose="020B0503020204020204" charset="-122"/>
              <a:ea typeface="微软雅黑" panose="020B0503020204020204" charset="-122"/>
              <a:cs typeface="Times New Roman" panose="02020603050405020304" pitchFamily="18" charset="0"/>
            </a:endParaRPr>
          </a:p>
          <a:p>
            <a:pPr lvl="0" defTabSz="822960" eaLnBrk="1" fontAlgn="auto" hangingPunct="1">
              <a:lnSpc>
                <a:spcPct val="150000"/>
              </a:lnSpc>
              <a:spcBef>
                <a:spcPts val="0"/>
              </a:spcBef>
              <a:spcAft>
                <a:spcPts val="0"/>
              </a:spcAft>
              <a:defRPr/>
            </a:pPr>
            <a:r>
              <a:rPr lang="zh-CN" altLang="en-US" sz="1200" dirty="0">
                <a:latin typeface="微软雅黑" panose="020B0503020204020204" charset="-122"/>
                <a:ea typeface="微软雅黑" panose="020B0503020204020204" charset="-122"/>
                <a:cs typeface="Times New Roman" panose="02020603050405020304" pitchFamily="18" charset="0"/>
              </a:rPr>
              <a:t>资源动态均衡、利用率高，自动扩容，无需</a:t>
            </a:r>
            <a:endParaRPr lang="en-US" altLang="zh-CN" sz="1200" dirty="0">
              <a:latin typeface="微软雅黑" panose="020B0503020204020204" charset="-122"/>
              <a:ea typeface="微软雅黑" panose="020B0503020204020204" charset="-122"/>
              <a:cs typeface="Times New Roman" panose="02020603050405020304" pitchFamily="18" charset="0"/>
            </a:endParaRPr>
          </a:p>
          <a:p>
            <a:pPr lvl="0" defTabSz="822960" eaLnBrk="1" fontAlgn="auto" hangingPunct="1">
              <a:lnSpc>
                <a:spcPct val="150000"/>
              </a:lnSpc>
              <a:spcBef>
                <a:spcPts val="0"/>
              </a:spcBef>
              <a:spcAft>
                <a:spcPts val="0"/>
              </a:spcAft>
              <a:defRPr/>
            </a:pPr>
            <a:r>
              <a:rPr lang="zh-CN" altLang="en-US" sz="1200" dirty="0">
                <a:latin typeface="微软雅黑" panose="020B0503020204020204" charset="-122"/>
                <a:ea typeface="微软雅黑" panose="020B0503020204020204" charset="-122"/>
                <a:cs typeface="Times New Roman" panose="02020603050405020304" pitchFamily="18" charset="0"/>
              </a:rPr>
              <a:t>手动迁移数据，自动均衡，保证业务连续性</a:t>
            </a:r>
            <a:r>
              <a:rPr lang="en-US" altLang="zh-CN" sz="1200" dirty="0">
                <a:latin typeface="微软雅黑" panose="020B0503020204020204" charset="-122"/>
                <a:ea typeface="微软雅黑" panose="020B0503020204020204" charset="-122"/>
                <a:cs typeface="Times New Roman" panose="02020603050405020304" pitchFamily="18" charset="0"/>
              </a:rPr>
              <a:t>=====》</a:t>
            </a:r>
            <a:r>
              <a:rPr lang="zh-CN" altLang="en-US" sz="1200" dirty="0">
                <a:latin typeface="微软雅黑" panose="020B0503020204020204" charset="-122"/>
                <a:ea typeface="微软雅黑" panose="020B0503020204020204" charset="-122"/>
                <a:cs typeface="Times New Roman" panose="02020603050405020304" pitchFamily="18" charset="0"/>
              </a:rPr>
              <a:t>云时代的存储首选</a:t>
            </a:r>
            <a:endParaRPr lang="en-US" altLang="zh-CN" sz="1200" dirty="0">
              <a:latin typeface="微软雅黑" panose="020B0503020204020204" charset="-122"/>
              <a:ea typeface="微软雅黑" panose="020B0503020204020204" charset="-122"/>
              <a:cs typeface="Times New Roman" panose="02020603050405020304" pitchFamily="18" charset="0"/>
            </a:endParaRPr>
          </a:p>
          <a:p>
            <a:pPr lvl="0" defTabSz="822960" eaLnBrk="1" fontAlgn="auto" hangingPunct="1">
              <a:lnSpc>
                <a:spcPct val="150000"/>
              </a:lnSpc>
              <a:spcBef>
                <a:spcPts val="0"/>
              </a:spcBef>
              <a:spcAft>
                <a:spcPts val="0"/>
              </a:spcAft>
              <a:defRPr/>
            </a:pPr>
            <a:endParaRPr lang="en-US" altLang="zh-CN" sz="1200" dirty="0">
              <a:latin typeface="微软雅黑" panose="020B0503020204020204" charset="-122"/>
              <a:ea typeface="微软雅黑" panose="020B0503020204020204" charset="-122"/>
              <a:cs typeface="Times New Roman" panose="02020603050405020304" pitchFamily="18" charset="0"/>
            </a:endParaRPr>
          </a:p>
          <a:p>
            <a:pPr lvl="0" defTabSz="822960" eaLnBrk="1" fontAlgn="auto" hangingPunct="1">
              <a:lnSpc>
                <a:spcPct val="150000"/>
              </a:lnSpc>
              <a:spcBef>
                <a:spcPts val="0"/>
              </a:spcBef>
              <a:spcAft>
                <a:spcPts val="0"/>
              </a:spcAft>
              <a:defRPr/>
            </a:pPr>
            <a:r>
              <a:rPr lang="en-US" altLang="zh-CN" b="0" i="0" dirty="0">
                <a:solidFill>
                  <a:srgbClr val="121212"/>
                </a:solidFill>
                <a:effectLst/>
                <a:latin typeface="-apple-system"/>
              </a:rPr>
              <a:t>NAS</a:t>
            </a:r>
            <a:r>
              <a:rPr lang="zh-CN" altLang="en-US" b="0" i="0" dirty="0">
                <a:solidFill>
                  <a:srgbClr val="121212"/>
                </a:solidFill>
                <a:effectLst/>
                <a:latin typeface="-apple-system"/>
              </a:rPr>
              <a:t>（</a:t>
            </a:r>
            <a:r>
              <a:rPr lang="en-US" altLang="zh-CN" b="0" i="0" dirty="0">
                <a:solidFill>
                  <a:srgbClr val="121212"/>
                </a:solidFill>
                <a:effectLst/>
                <a:latin typeface="-apple-system"/>
              </a:rPr>
              <a:t>Network Attached Storage</a:t>
            </a:r>
            <a:r>
              <a:rPr lang="zh-CN" altLang="en-US" b="0" i="0" dirty="0">
                <a:solidFill>
                  <a:srgbClr val="121212"/>
                </a:solidFill>
                <a:effectLst/>
                <a:latin typeface="-apple-system"/>
              </a:rPr>
              <a:t>）</a:t>
            </a:r>
            <a:endParaRPr lang="zh-CN" altLang="en-US" sz="1200" dirty="0">
              <a:latin typeface="微软雅黑" panose="020B0503020204020204" charset="-122"/>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srgbClr val="666666"/>
                </a:solidFill>
                <a:latin typeface="PingFang SC"/>
              </a:rPr>
              <a:t>以太网经过近</a:t>
            </a:r>
            <a:r>
              <a:rPr lang="en-US" altLang="zh-CN" dirty="0">
                <a:solidFill>
                  <a:srgbClr val="666666"/>
                </a:solidFill>
                <a:latin typeface="PingFang SC"/>
              </a:rPr>
              <a:t>30</a:t>
            </a:r>
            <a:r>
              <a:rPr lang="zh-CN" altLang="en-US" dirty="0">
                <a:solidFill>
                  <a:srgbClr val="666666"/>
                </a:solidFill>
                <a:latin typeface="PingFang SC"/>
              </a:rPr>
              <a:t>年的发展，带宽从</a:t>
            </a:r>
            <a:r>
              <a:rPr lang="en-US" altLang="zh-CN" dirty="0">
                <a:solidFill>
                  <a:srgbClr val="666666"/>
                </a:solidFill>
                <a:latin typeface="PingFang SC"/>
              </a:rPr>
              <a:t>10M</a:t>
            </a:r>
            <a:r>
              <a:rPr lang="zh-CN" altLang="en-US" dirty="0">
                <a:solidFill>
                  <a:srgbClr val="666666"/>
                </a:solidFill>
                <a:latin typeface="PingFang SC"/>
              </a:rPr>
              <a:t>开始，分别经历了</a:t>
            </a:r>
            <a:r>
              <a:rPr lang="en-US" altLang="zh-CN" dirty="0">
                <a:solidFill>
                  <a:srgbClr val="666666"/>
                </a:solidFill>
                <a:latin typeface="PingFang SC"/>
              </a:rPr>
              <a:t>100M</a:t>
            </a:r>
            <a:r>
              <a:rPr lang="zh-CN" altLang="en-US" dirty="0">
                <a:solidFill>
                  <a:srgbClr val="666666"/>
                </a:solidFill>
                <a:latin typeface="PingFang SC"/>
              </a:rPr>
              <a:t>、</a:t>
            </a:r>
            <a:r>
              <a:rPr lang="en-US" altLang="zh-CN" dirty="0">
                <a:solidFill>
                  <a:srgbClr val="666666"/>
                </a:solidFill>
                <a:latin typeface="PingFang SC"/>
              </a:rPr>
              <a:t>1000M</a:t>
            </a:r>
            <a:r>
              <a:rPr lang="zh-CN" altLang="en-US" dirty="0">
                <a:solidFill>
                  <a:srgbClr val="666666"/>
                </a:solidFill>
                <a:latin typeface="PingFang SC"/>
              </a:rPr>
              <a:t>、</a:t>
            </a:r>
            <a:r>
              <a:rPr lang="en-US" altLang="zh-CN" dirty="0">
                <a:solidFill>
                  <a:srgbClr val="666666"/>
                </a:solidFill>
                <a:latin typeface="PingFang SC"/>
              </a:rPr>
              <a:t>10G</a:t>
            </a:r>
            <a:r>
              <a:rPr lang="zh-CN" altLang="en-US" dirty="0">
                <a:solidFill>
                  <a:srgbClr val="666666"/>
                </a:solidFill>
                <a:latin typeface="PingFang SC"/>
              </a:rPr>
              <a:t>、</a:t>
            </a:r>
            <a:r>
              <a:rPr lang="en-US" altLang="zh-CN" dirty="0">
                <a:solidFill>
                  <a:srgbClr val="666666"/>
                </a:solidFill>
                <a:latin typeface="PingFang SC"/>
              </a:rPr>
              <a:t>40G</a:t>
            </a:r>
            <a:r>
              <a:rPr lang="zh-CN" altLang="en-US" dirty="0">
                <a:solidFill>
                  <a:srgbClr val="666666"/>
                </a:solidFill>
                <a:latin typeface="PingFang SC"/>
              </a:rPr>
              <a:t>、</a:t>
            </a:r>
            <a:r>
              <a:rPr lang="en-US" altLang="zh-CN" dirty="0">
                <a:solidFill>
                  <a:srgbClr val="666666"/>
                </a:solidFill>
                <a:latin typeface="PingFang SC"/>
              </a:rPr>
              <a:t>100G</a:t>
            </a:r>
            <a:r>
              <a:rPr lang="zh-CN" altLang="en-US" dirty="0">
                <a:solidFill>
                  <a:srgbClr val="666666"/>
                </a:solidFill>
                <a:latin typeface="PingFang SC"/>
              </a:rPr>
              <a:t>的发展阶段，现阶段</a:t>
            </a:r>
            <a:r>
              <a:rPr lang="en-US" altLang="zh-CN" dirty="0">
                <a:solidFill>
                  <a:srgbClr val="666666"/>
                </a:solidFill>
                <a:latin typeface="PingFang SC"/>
              </a:rPr>
              <a:t>10GE</a:t>
            </a:r>
            <a:r>
              <a:rPr lang="zh-CN" altLang="en-US" dirty="0">
                <a:solidFill>
                  <a:srgbClr val="666666"/>
                </a:solidFill>
                <a:latin typeface="PingFang SC"/>
              </a:rPr>
              <a:t>的以太网已经批量应用，</a:t>
            </a:r>
            <a:r>
              <a:rPr lang="en-US" altLang="zh-CN" dirty="0">
                <a:solidFill>
                  <a:srgbClr val="666666"/>
                </a:solidFill>
                <a:latin typeface="PingFang SC"/>
              </a:rPr>
              <a:t>40GE</a:t>
            </a:r>
            <a:r>
              <a:rPr lang="zh-CN" altLang="en-US" dirty="0">
                <a:solidFill>
                  <a:srgbClr val="666666"/>
                </a:solidFill>
                <a:latin typeface="PingFang SC"/>
              </a:rPr>
              <a:t>和</a:t>
            </a:r>
            <a:r>
              <a:rPr lang="en-US" altLang="zh-CN" dirty="0">
                <a:solidFill>
                  <a:srgbClr val="666666"/>
                </a:solidFill>
                <a:latin typeface="PingFang SC"/>
              </a:rPr>
              <a:t>100GE</a:t>
            </a:r>
            <a:r>
              <a:rPr lang="zh-CN" altLang="en-US" dirty="0">
                <a:solidFill>
                  <a:srgbClr val="666666"/>
                </a:solidFill>
                <a:latin typeface="PingFang SC"/>
              </a:rPr>
              <a:t>的以太网开始逐步应用。以太网的发展历程其实是见证了数据中心流量快速增长的趋势。从早期的</a:t>
            </a:r>
            <a:r>
              <a:rPr lang="en-US" altLang="zh-CN" dirty="0">
                <a:solidFill>
                  <a:srgbClr val="666666"/>
                </a:solidFill>
                <a:latin typeface="PingFang SC"/>
              </a:rPr>
              <a:t>X86</a:t>
            </a:r>
            <a:r>
              <a:rPr lang="zh-CN" altLang="en-US" dirty="0">
                <a:solidFill>
                  <a:srgbClr val="666666"/>
                </a:solidFill>
                <a:latin typeface="PingFang SC"/>
              </a:rPr>
              <a:t>服务器迈入虚拟化开始，虚拟机的逐渐增多以及虚拟机之间数据交互通信逐渐频繁使得服务器对于带宽的需求是越来越强烈；当数据中心开始进入到云计算时代时，数据中心的服务器、存储以及网络所有</a:t>
            </a:r>
            <a:r>
              <a:rPr lang="en-US" altLang="zh-CN" dirty="0">
                <a:solidFill>
                  <a:srgbClr val="666666"/>
                </a:solidFill>
                <a:latin typeface="PingFang SC"/>
              </a:rPr>
              <a:t>IT</a:t>
            </a:r>
            <a:r>
              <a:rPr lang="zh-CN" altLang="en-US" dirty="0">
                <a:solidFill>
                  <a:srgbClr val="666666"/>
                </a:solidFill>
                <a:latin typeface="PingFang SC"/>
              </a:rPr>
              <a:t>基础架构资源都趋向于虚拟化，这意味着整个数据中心需要有强有力的网络带宽来满足这种趋势；现在，数据中心在逐渐完成云计算数据中心的改造之时又迎来了大数据时代，如果说云计算使得数据中心内部资源高度虚拟化从而大幅提升数据中心网络带宽需求，那么大数据时代的到来则让数据中心的数据来源变得无比广泛、数据设备接入变得多样化、数据容量变得无比庞大、数据处理需要更加快速与高效，这一切无疑对数据中心网络提出了更高层次的要求。</a:t>
            </a:r>
            <a:endParaRPr lang="zh-CN" altLang="en-US" b="0" i="0" dirty="0">
              <a:solidFill>
                <a:srgbClr val="666666"/>
              </a:solidFill>
              <a:effectLst/>
              <a:latin typeface="PingFang SC"/>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defRPr/>
            </a:pPr>
            <a:endParaRPr lang="zh-CN" altLang="en-US" b="0" i="0" dirty="0">
              <a:solidFill>
                <a:srgbClr val="666666"/>
              </a:solidFill>
              <a:effectLst/>
              <a:latin typeface="PingFang SC"/>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将负载与硬件资源解耦合，再由不同的虚拟化软件去定义设备的功能，控制资源的分配和使用，这就行成了软件定义的概念：</a:t>
            </a:r>
          </a:p>
          <a:p>
            <a:r>
              <a:rPr lang="zh-CN" altLang="zh-CN" sz="1200" kern="1200" dirty="0">
                <a:solidFill>
                  <a:schemeClr val="tx1"/>
                </a:solidFill>
                <a:effectLst/>
                <a:latin typeface="+mn-lt"/>
                <a:ea typeface="+mn-ea"/>
                <a:cs typeface="+mn-cs"/>
              </a:rPr>
              <a:t>第一，软件定义存储，就是以软件控制的方法，来决定数据存储的策略和管理方式，而与存储的硬件本身无关。在软件定义存储里，以往传统的专用的存储硬件被一组普通的服务器所取代，只不过这些服务器上运行的不再是通用的操作系统，而是专用的存储软件。你看，同样的硬件运行应用程序，就叫虚拟服务器，运行存储软件，就叫虚拟存储。</a:t>
            </a:r>
          </a:p>
          <a:p>
            <a:r>
              <a:rPr lang="zh-CN" altLang="zh-CN" sz="1200" kern="1200" dirty="0">
                <a:solidFill>
                  <a:schemeClr val="tx1"/>
                </a:solidFill>
                <a:effectLst/>
                <a:latin typeface="+mn-lt"/>
                <a:ea typeface="+mn-ea"/>
                <a:cs typeface="+mn-cs"/>
              </a:rPr>
              <a:t>第二，把网络里的控制平面，从数据平面中分离出来，以软件方式实现，这叫做软件定义网络。它是网络管理员在不变更硬件设备</a:t>
            </a:r>
            <a:r>
              <a:rPr lang="zh-CN" altLang="en-US" sz="1200" kern="1200" dirty="0">
                <a:solidFill>
                  <a:schemeClr val="tx1"/>
                </a:solidFill>
                <a:effectLst/>
                <a:latin typeface="+mn-lt"/>
                <a:ea typeface="+mn-ea"/>
                <a:cs typeface="+mn-cs"/>
              </a:rPr>
              <a:t>配置</a:t>
            </a:r>
            <a:r>
              <a:rPr lang="zh-CN" altLang="zh-CN" sz="1200" kern="1200" dirty="0">
                <a:solidFill>
                  <a:schemeClr val="tx1"/>
                </a:solidFill>
                <a:effectLst/>
                <a:latin typeface="+mn-lt"/>
                <a:ea typeface="+mn-ea"/>
                <a:cs typeface="+mn-cs"/>
              </a:rPr>
              <a:t>的前提下，以中央控制的方式，用程序重新规划网络结构和网络功能。软件定义出来的虚拟交换机，既可以运行在现有的网络交换设备上，也可以嵌入到服务器的虚机里面，它们的运行配置和服务功能全部由网络控制器统一下发。</a:t>
            </a:r>
          </a:p>
          <a:p>
            <a:r>
              <a:rPr lang="zh-CN" altLang="zh-CN" sz="1200" kern="1200" dirty="0">
                <a:solidFill>
                  <a:schemeClr val="tx1"/>
                </a:solidFill>
                <a:effectLst/>
                <a:latin typeface="+mn-lt"/>
                <a:ea typeface="+mn-ea"/>
                <a:cs typeface="+mn-cs"/>
              </a:rPr>
              <a:t>第三，软件定义数据中心，既然所有的资源都已经被虚拟化了，我们干脆就把这些资源池里汇总，再分配出一部分来，把计算、存储、网络、安全性等服务打包，定义成一个虚拟的数据中心。从用户的角度看，这就相当于他们自己建设的、自己拥有的、自己运营的一个数据中心，而对于云数据中心来说，他不过是通过软件定义、分配和管理的一组资源而已。今后的云里，软件将定义一切。</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这张图展示了云计算在整个</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产业的定位。首先是数据生产和消费，随着移动互联网的发展，加速了数据的生产消费，不单是人们使用互联网产生的消费，企业和个人的消费，还有物联网、车联网、基础设施联网，每时每刻都在产生大量的数据。产生数据之后，通过传输网络或者收集终端，将数据收集起来。只是收集起来是没有价值的，收集起来之后集中在云数据中心，云计算实际上是承载了数据的存储、加工和处理。通过云计算与大数据技术相结合，云计算更侧重于底层的平台，比如数据的存储，数据的集中计算等。大数据更侧重于数据的处理、分析、挖掘，结合人工智能，将数据的价值呈现出来。云计算在整个体系里的定位，实际上就是数据的集中化存储、计算、分析，展现主要是大数据。云计算更侧重于工具，整个是一个闭环。</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软件定义存储，就是以软件控制的方法，来决定数据存储的策略和管理方式，而与存储的硬件本身无关。在软件定义存储里，以往传统的专用的存储硬件被一组普通的服务器所取代，只不过这些服务器上运行的不再是通用的操作系统，而是专用的存储软件。你看，同样的硬件运行应用程序，就叫虚拟服务器，运行存储软件，就叫虚拟存储。</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参考：</a:t>
            </a:r>
            <a:endParaRPr lang="en-US" altLang="zh-CN" sz="1200" kern="120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我们在数据中心里部署一些服务器，然后我们在上面安装专用的存储软件，并且用高速网络把这些节点连接在一起，形成一个存储的集群，对外提供一个统一的存储空间。存储数据的时候，我们把数据分块打散，并行的写到各个存储节点中去。因为每个节点自带</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，缓存，磁盘和端口，所以他们都可以同时工作，使得整个集群可以提供非常好的整体性能。当性能或者容量需要扩展时，我们只需要往这个集群里加入更多的节点就可以了。新的节点带来了新的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，新的缓存，新的磁盘和端口，使系统的性能和容量同时得到线性的增加。</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这种用标准的硬件，横向集群式的体系结构所构成的存储系统，就叫做</a:t>
            </a:r>
            <a:r>
              <a:rPr lang="en-US" altLang="zh-CN" sz="1200" kern="1200" dirty="0" err="1">
                <a:solidFill>
                  <a:schemeClr val="tx1"/>
                </a:solidFill>
                <a:effectLst/>
                <a:latin typeface="+mn-lt"/>
                <a:ea typeface="+mn-ea"/>
                <a:cs typeface="+mn-cs"/>
              </a:rPr>
              <a:t>ServerSAN</a:t>
            </a:r>
            <a:r>
              <a:rPr lang="zh-CN" altLang="zh-CN" sz="1200" kern="1200" dirty="0">
                <a:solidFill>
                  <a:schemeClr val="tx1"/>
                </a:solidFill>
                <a:effectLst/>
                <a:latin typeface="+mn-lt"/>
                <a:ea typeface="+mn-ea"/>
                <a:cs typeface="+mn-cs"/>
              </a:rPr>
              <a:t>，或者叫做软件定义存储。</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网络的集中控制，则是把网络的配置管理和服务管理等控制功能，从每一个网络设备上分离出来，集中到一个叫做网络控制器上，当云平台将应用框架转换成逻辑网络需求之后，网络控制器负责完成从逻辑网络到物理网络的映射和业务的发放，所有的网络设备统一从网络控制器那里得到配置，执行指定的功能，一旦配置改变，整个网络的构架和功能也随之改变。这就是软件定义网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既然云计算成为一种服务，提供标准化的产品，它也有一种服务模型，有个大概的分类，跟</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信息系统匹配。</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最底层是</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基础设施即服务，像服务器、存储，原来传统的都是直接使用硬件设备，云服务都是以软件化的形式进行呈现，提供一个自服务界面，上面只需要输入一些简单的配置信息就可以了，就可以启用这个服务。这个侧重底层的东西。</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中间是</a:t>
            </a:r>
            <a:r>
              <a:rPr lang="en-US" altLang="zh-CN" sz="1200" kern="1200" dirty="0" err="1">
                <a:solidFill>
                  <a:schemeClr val="tx1"/>
                </a:solidFill>
                <a:effectLst/>
                <a:latin typeface="+mn-lt"/>
                <a:ea typeface="+mn-ea"/>
                <a:cs typeface="+mn-cs"/>
              </a:rPr>
              <a:t>PaaS</a:t>
            </a:r>
            <a:r>
              <a:rPr lang="zh-CN" altLang="zh-CN" sz="1200" kern="1200" dirty="0">
                <a:solidFill>
                  <a:schemeClr val="tx1"/>
                </a:solidFill>
                <a:effectLst/>
                <a:latin typeface="+mn-lt"/>
                <a:ea typeface="+mn-ea"/>
                <a:cs typeface="+mn-cs"/>
              </a:rPr>
              <a:t>，平台即服务，就是说把以前的数据库、中间件等等，实现云化，方便调用，并且实现它的弹性，在客户做应用开发和后续发布、以及运维的时候实现一体化，提升整体的效率。这就是平台即服务。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再向上是</a:t>
            </a:r>
            <a:r>
              <a:rPr lang="en-US" altLang="zh-CN" sz="1200" b="1" kern="1200" dirty="0" err="1">
                <a:solidFill>
                  <a:schemeClr val="tx1"/>
                </a:solidFill>
                <a:effectLst/>
                <a:latin typeface="+mn-lt"/>
                <a:ea typeface="+mn-ea"/>
                <a:cs typeface="+mn-cs"/>
              </a:rPr>
              <a:t>DaaS</a:t>
            </a:r>
            <a:r>
              <a:rPr lang="en-US" altLang="zh-CN" sz="1200" b="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hlinkClick r:id="rId3" tooltip="数据即服务"/>
              </a:rPr>
              <a:t>数据即服务</a:t>
            </a:r>
            <a:r>
              <a:rPr lang="zh-CN" altLang="en-US" sz="1200" kern="1200" dirty="0">
                <a:solidFill>
                  <a:schemeClr val="tx1"/>
                </a:solidFill>
                <a:effectLst/>
                <a:latin typeface="+mn-lt"/>
                <a:ea typeface="+mn-ea"/>
                <a:cs typeface="+mn-cs"/>
              </a:rPr>
              <a:t>是指与数据相关的任何服务都能够发生在一个集中化的位置，如聚合、</a:t>
            </a:r>
            <a:r>
              <a:rPr lang="zh-CN" altLang="en-US" sz="1200" kern="1200" dirty="0">
                <a:solidFill>
                  <a:schemeClr val="tx1"/>
                </a:solidFill>
                <a:effectLst/>
                <a:latin typeface="+mn-lt"/>
                <a:ea typeface="+mn-ea"/>
                <a:cs typeface="+mn-cs"/>
                <a:hlinkClick r:id="rId4" tooltip="数据质量管理"/>
              </a:rPr>
              <a:t>数据质量管理</a:t>
            </a:r>
            <a:r>
              <a:rPr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hlinkClick r:id="rId5" tooltip="数据清洗"/>
              </a:rPr>
              <a:t>数据清洗</a:t>
            </a:r>
            <a:r>
              <a:rPr lang="zh-CN" altLang="en-US" sz="1200" kern="1200" dirty="0">
                <a:solidFill>
                  <a:schemeClr val="tx1"/>
                </a:solidFill>
                <a:effectLst/>
                <a:latin typeface="+mn-lt"/>
                <a:ea typeface="+mn-ea"/>
                <a:cs typeface="+mn-cs"/>
              </a:rPr>
              <a:t>等，然后再将数据提供给不同的</a:t>
            </a:r>
            <a:r>
              <a:rPr lang="zh-CN" altLang="en-US" sz="1200" kern="1200" dirty="0">
                <a:solidFill>
                  <a:schemeClr val="tx1"/>
                </a:solidFill>
                <a:effectLst/>
                <a:latin typeface="+mn-lt"/>
                <a:ea typeface="+mn-ea"/>
                <a:cs typeface="+mn-cs"/>
                <a:hlinkClick r:id="rId6" tooltip="系统"/>
              </a:rPr>
              <a:t>系统</a:t>
            </a:r>
            <a:r>
              <a:rPr lang="zh-CN" altLang="en-US" sz="1200" kern="1200" dirty="0">
                <a:solidFill>
                  <a:schemeClr val="tx1"/>
                </a:solidFill>
                <a:effectLst/>
                <a:latin typeface="+mn-lt"/>
                <a:ea typeface="+mn-ea"/>
                <a:cs typeface="+mn-cs"/>
              </a:rPr>
              <a:t>和用户，而无需再考虑这些数据来自于哪些数据源。</a:t>
            </a:r>
            <a:endParaRPr lang="zh-CN"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最上面是</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，软件即服务，就是客户不需要购买任何的服务器，包括数据库、中间件等等都不需要购买，他只需要购买软件的账号。比如网易的</a:t>
            </a:r>
            <a:r>
              <a:rPr lang="en-US" altLang="zh-CN" sz="1200" kern="1200" dirty="0">
                <a:solidFill>
                  <a:schemeClr val="tx1"/>
                </a:solidFill>
                <a:effectLst/>
                <a:latin typeface="+mn-lt"/>
                <a:ea typeface="+mn-ea"/>
                <a:cs typeface="+mn-cs"/>
              </a:rPr>
              <a:t>163</a:t>
            </a:r>
            <a:r>
              <a:rPr lang="zh-CN" altLang="zh-CN" sz="1200" kern="1200" dirty="0">
                <a:solidFill>
                  <a:schemeClr val="tx1"/>
                </a:solidFill>
                <a:effectLst/>
                <a:latin typeface="+mn-lt"/>
                <a:ea typeface="+mn-ea"/>
                <a:cs typeface="+mn-cs"/>
              </a:rPr>
              <a:t>邮箱就是一种典型的软件即服务。云计算的发展首先是从</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服务开始的，</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刚开始在云计算的发展中占据大部分的市场份额，随着</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的发展，现在</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的份额有点接近了，</a:t>
            </a:r>
            <a:r>
              <a:rPr lang="en-US" altLang="zh-CN" sz="1200" kern="1200" dirty="0" err="1">
                <a:solidFill>
                  <a:schemeClr val="tx1"/>
                </a:solidFill>
                <a:effectLst/>
                <a:latin typeface="+mn-lt"/>
                <a:ea typeface="+mn-ea"/>
                <a:cs typeface="+mn-cs"/>
              </a:rPr>
              <a:t>PaaS</a:t>
            </a:r>
            <a:r>
              <a:rPr lang="zh-CN" altLang="zh-CN" sz="1200" kern="1200" dirty="0">
                <a:solidFill>
                  <a:schemeClr val="tx1"/>
                </a:solidFill>
                <a:effectLst/>
                <a:latin typeface="+mn-lt"/>
                <a:ea typeface="+mn-ea"/>
                <a:cs typeface="+mn-cs"/>
              </a:rPr>
              <a:t>还是小份额。</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云计算虽然是</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最先倡导的，但是真正把云计算进行大规模商用的公司首推亚马逊。因为早在</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提出云计算的概念之前，在</a:t>
            </a:r>
            <a:r>
              <a:rPr lang="en-US" altLang="zh-CN" sz="1200" kern="1200" dirty="0">
                <a:solidFill>
                  <a:schemeClr val="tx1"/>
                </a:solidFill>
                <a:effectLst/>
                <a:latin typeface="+mn-lt"/>
                <a:ea typeface="+mn-ea"/>
                <a:cs typeface="+mn-cs"/>
              </a:rPr>
              <a:t>2002</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Amazon</a:t>
            </a:r>
            <a:r>
              <a:rPr lang="zh-CN" altLang="en-US" sz="1200" kern="1200" dirty="0">
                <a:solidFill>
                  <a:schemeClr val="tx1"/>
                </a:solidFill>
                <a:effectLst/>
                <a:latin typeface="+mn-lt"/>
                <a:ea typeface="+mn-ea"/>
                <a:cs typeface="+mn-cs"/>
              </a:rPr>
              <a:t>就推出了</a:t>
            </a:r>
            <a:r>
              <a:rPr lang="en-US" altLang="zh-CN" sz="1200" kern="1200" dirty="0">
                <a:solidFill>
                  <a:schemeClr val="tx1"/>
                </a:solidFill>
                <a:effectLst/>
                <a:latin typeface="+mn-lt"/>
                <a:ea typeface="+mn-ea"/>
                <a:cs typeface="+mn-cs"/>
              </a:rPr>
              <a:t>Amazon Web Service</a:t>
            </a:r>
            <a:r>
              <a:rPr lang="zh-CN" altLang="en-US" sz="1200" kern="1200" dirty="0">
                <a:solidFill>
                  <a:schemeClr val="tx1"/>
                </a:solidFill>
                <a:effectLst/>
                <a:latin typeface="+mn-lt"/>
                <a:ea typeface="+mn-ea"/>
                <a:cs typeface="+mn-cs"/>
              </a:rPr>
              <a:t>服务产品，即著名的</a:t>
            </a:r>
            <a:r>
              <a:rPr lang="en-US" altLang="zh-CN" sz="1200" kern="1200" dirty="0">
                <a:solidFill>
                  <a:schemeClr val="tx1"/>
                </a:solidFill>
                <a:effectLst/>
                <a:latin typeface="+mn-lt"/>
                <a:ea typeface="+mn-ea"/>
                <a:cs typeface="+mn-cs"/>
              </a:rPr>
              <a:t>AWS</a:t>
            </a:r>
            <a:r>
              <a:rPr lang="zh-CN" altLang="en-US" sz="1200" kern="1200" dirty="0">
                <a:solidFill>
                  <a:schemeClr val="tx1"/>
                </a:solidFill>
                <a:effectLst/>
                <a:latin typeface="+mn-lt"/>
                <a:ea typeface="+mn-ea"/>
                <a:cs typeface="+mn-cs"/>
              </a:rPr>
              <a:t>业务。随后，亚马逊在云计算方面的研发和商业应用一直在持续。到</a:t>
            </a:r>
            <a:r>
              <a:rPr lang="en-US" altLang="zh-CN" sz="1200" kern="1200" dirty="0">
                <a:solidFill>
                  <a:schemeClr val="tx1"/>
                </a:solidFill>
                <a:effectLst/>
                <a:latin typeface="+mn-lt"/>
                <a:ea typeface="+mn-ea"/>
                <a:cs typeface="+mn-cs"/>
              </a:rPr>
              <a:t>2006</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首次提出云计算的概念之后，亚马逊发现云计算与自己的整套技术架构无比吻合，顺势推出了</a:t>
            </a:r>
            <a:r>
              <a:rPr lang="en-US" altLang="zh-CN" sz="1200" kern="1200" dirty="0">
                <a:solidFill>
                  <a:schemeClr val="tx1"/>
                </a:solidFill>
                <a:effectLst/>
                <a:latin typeface="+mn-lt"/>
                <a:ea typeface="+mn-ea"/>
                <a:cs typeface="+mn-cs"/>
              </a:rPr>
              <a:t>Amazon</a:t>
            </a:r>
            <a:r>
              <a:rPr lang="zh-CN" altLang="en-US" sz="1200" kern="1200" dirty="0">
                <a:solidFill>
                  <a:schemeClr val="tx1"/>
                </a:solidFill>
                <a:effectLst/>
                <a:latin typeface="+mn-lt"/>
                <a:ea typeface="+mn-ea"/>
                <a:cs typeface="+mn-cs"/>
              </a:rPr>
              <a:t>云计算。随后，亚马逊在云业务方面的收入年年创新高，成为业界的领头羊。而亚马逊在云计算的服务产品也成为其它云计算服务商的效仿对象</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云计算有哪些特点呢？业界总共提出了</a:t>
            </a:r>
            <a:r>
              <a:rPr lang="en-US" altLang="zh-CN" dirty="0"/>
              <a:t>5</a:t>
            </a:r>
            <a:r>
              <a:rPr lang="zh-CN" altLang="en-US"/>
              <a:t>点：</a:t>
            </a:r>
            <a:endParaRPr lang="en-US" altLang="zh-CN" dirty="0"/>
          </a:p>
          <a:p>
            <a:r>
              <a:rPr lang="zh-CN" altLang="zh-CN" sz="1200" kern="1200" dirty="0">
                <a:solidFill>
                  <a:schemeClr val="tx1"/>
                </a:solidFill>
                <a:effectLst/>
                <a:latin typeface="+mn-lt"/>
                <a:ea typeface="+mn-ea"/>
                <a:cs typeface="+mn-cs"/>
              </a:rPr>
              <a:t>①按需应变的自助服务。消费者可以单方面地按需自动获取计算能力，比如服务器和网络存储，从而免去了与每个服务提供者进行交互的过程。</a:t>
            </a:r>
          </a:p>
          <a:p>
            <a:r>
              <a:rPr lang="zh-CN" altLang="zh-CN" sz="1200" kern="1200" dirty="0">
                <a:solidFill>
                  <a:schemeClr val="tx1"/>
                </a:solidFill>
                <a:effectLst/>
                <a:latin typeface="+mn-lt"/>
                <a:ea typeface="+mn-ea"/>
                <a:cs typeface="+mn-cs"/>
              </a:rPr>
              <a:t>②无处不在的网络访问。网络中提供许多可用功能，可通过各种统一的标准机制从多样化的客户端平台获取（例如，</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、笔记本电脑或智能手机）。</a:t>
            </a:r>
          </a:p>
          <a:p>
            <a:r>
              <a:rPr lang="zh-CN" altLang="zh-CN" sz="1200" kern="1200" dirty="0">
                <a:solidFill>
                  <a:schemeClr val="tx1"/>
                </a:solidFill>
                <a:effectLst/>
                <a:latin typeface="+mn-lt"/>
                <a:ea typeface="+mn-ea"/>
                <a:cs typeface="+mn-cs"/>
              </a:rPr>
              <a:t>③共享资源池。服务提供者将计算资源汇集到资源池中，通过多租户模式共享给多个消费者，根据消费者的需求对不同的物理资源和虚拟资源进行动态分配或重分配。资源类型包括存储、处理、内存、带宽、和虚拟机等。</a:t>
            </a:r>
          </a:p>
          <a:p>
            <a:r>
              <a:rPr lang="zh-CN" altLang="zh-CN" sz="1200" kern="1200" dirty="0">
                <a:solidFill>
                  <a:schemeClr val="tx1"/>
                </a:solidFill>
                <a:effectLst/>
                <a:latin typeface="+mn-lt"/>
                <a:ea typeface="+mn-ea"/>
                <a:cs typeface="+mn-cs"/>
              </a:rPr>
              <a:t>④快速灵活。能够快速而灵活地提供各种功能以实现扩展，并且可以快速释放资源来实现收缩。对消费者来说，可取用的功能是应有尽有的，并且可以在任何时间进行任意数量的购买。</a:t>
            </a:r>
          </a:p>
          <a:p>
            <a:r>
              <a:rPr lang="zh-CN" altLang="zh-CN" sz="1200" kern="1200" dirty="0">
                <a:solidFill>
                  <a:schemeClr val="tx1"/>
                </a:solidFill>
                <a:effectLst/>
                <a:latin typeface="+mn-lt"/>
                <a:ea typeface="+mn-ea"/>
                <a:cs typeface="+mn-cs"/>
              </a:rPr>
              <a:t>⑤提供计量服务。云计算系统利用计量功能（通常是通过一个付费使用的业务模式）来自动调控和优化资源利用，根据不同的服务类型按照合适的度量指标进行计量监控（如存储、处理、带宽和活跃用户账户），控制和报告资源使用情况，提升服务提供者和服务消费者的透明度。</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服务通过对服务器、存储、网络等基础设施抽象形成资源池，使用多租户技术以服务的方式提供给用户，用户可根据业务系统的需求选择合适配置的资源、所需的数量，定义资源的使用逻辑，从而实现整体的系统架构</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首先让我们来看一下，</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是什么，</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dirty="0">
                <a:solidFill>
                  <a:schemeClr val="accent2"/>
                </a:solidFill>
                <a:latin typeface="微软雅黑" panose="020B0503020204020204" charset="-122"/>
                <a:ea typeface="微软雅黑" panose="020B0503020204020204" charset="-122"/>
                <a:sym typeface="Times"/>
              </a:rPr>
              <a:t>首先一起来看一下</a:t>
            </a: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chemeClr val="accent2"/>
                </a:solidFill>
                <a:latin typeface="微软雅黑" panose="020B0503020204020204" charset="-122"/>
                <a:ea typeface="微软雅黑" panose="020B0503020204020204" charset="-122"/>
                <a:sym typeface="Times"/>
              </a:rPr>
              <a:t>的起源</a:t>
            </a:r>
            <a:r>
              <a:rPr lang="zh-CN" altLang="en-US" sz="1200" b="0" i="0" kern="1200" dirty="0">
                <a:solidFill>
                  <a:schemeClr val="tx1"/>
                </a:solidFill>
                <a:effectLst/>
                <a:latin typeface="+mn-lt"/>
                <a:ea typeface="+mn-ea"/>
                <a:cs typeface="+mn-cs"/>
                <a:sym typeface="Times"/>
              </a:rPr>
              <a:t>，</a:t>
            </a: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是由</a:t>
            </a:r>
            <a:r>
              <a:rPr lang="en-US" altLang="zh-CN" dirty="0">
                <a:solidFill>
                  <a:srgbClr val="666666"/>
                </a:solidFill>
                <a:latin typeface="微软雅黑" panose="020B0503020204020204" charset="-122"/>
                <a:ea typeface="微软雅黑" panose="020B0503020204020204" charset="-122"/>
                <a:sym typeface="Times"/>
              </a:rPr>
              <a:t>Rackspace Cloud</a:t>
            </a:r>
            <a:r>
              <a:rPr lang="zh-CN" altLang="en-US" dirty="0">
                <a:solidFill>
                  <a:srgbClr val="666666"/>
                </a:solidFill>
                <a:latin typeface="微软雅黑" panose="020B0503020204020204" charset="-122"/>
                <a:ea typeface="微软雅黑" panose="020B0503020204020204" charset="-122"/>
                <a:sym typeface="Times"/>
              </a:rPr>
              <a:t>和美国宇航局</a:t>
            </a:r>
            <a:r>
              <a:rPr lang="en-US" altLang="zh-CN" dirty="0">
                <a:solidFill>
                  <a:srgbClr val="666666"/>
                </a:solidFill>
                <a:latin typeface="微软雅黑" panose="020B0503020204020204" charset="-122"/>
                <a:ea typeface="微软雅黑" panose="020B0503020204020204" charset="-122"/>
                <a:sym typeface="Times"/>
              </a:rPr>
              <a:t>NASA</a:t>
            </a:r>
            <a:r>
              <a:rPr lang="zh-CN" altLang="en-US" dirty="0">
                <a:solidFill>
                  <a:srgbClr val="666666"/>
                </a:solidFill>
                <a:latin typeface="微软雅黑" panose="020B0503020204020204" charset="-122"/>
                <a:ea typeface="微软雅黑" panose="020B0503020204020204" charset="-122"/>
                <a:sym typeface="Times"/>
              </a:rPr>
              <a:t>在</a:t>
            </a:r>
            <a:r>
              <a:rPr lang="en-US" altLang="zh-CN" dirty="0">
                <a:solidFill>
                  <a:srgbClr val="666666"/>
                </a:solidFill>
                <a:latin typeface="微软雅黑" panose="020B0503020204020204" charset="-122"/>
                <a:ea typeface="微软雅黑" panose="020B0503020204020204" charset="-122"/>
                <a:sym typeface="Times"/>
              </a:rPr>
              <a:t>2010</a:t>
            </a:r>
            <a:r>
              <a:rPr lang="zh-CN" altLang="en-US" dirty="0">
                <a:solidFill>
                  <a:srgbClr val="666666"/>
                </a:solidFill>
                <a:latin typeface="微软雅黑" panose="020B0503020204020204" charset="-122"/>
                <a:ea typeface="微软雅黑" panose="020B0503020204020204" charset="-122"/>
                <a:sym typeface="Times"/>
              </a:rPr>
              <a:t>年发起的，继承了</a:t>
            </a:r>
            <a:r>
              <a:rPr lang="en-US" altLang="zh-CN" dirty="0">
                <a:solidFill>
                  <a:srgbClr val="666666"/>
                </a:solidFill>
                <a:latin typeface="微软雅黑" panose="020B0503020204020204" charset="-122"/>
                <a:ea typeface="微软雅黑" panose="020B0503020204020204" charset="-122"/>
                <a:sym typeface="Times"/>
              </a:rPr>
              <a:t>NASA</a:t>
            </a:r>
            <a:r>
              <a:rPr lang="zh-CN" altLang="en-US" dirty="0">
                <a:solidFill>
                  <a:srgbClr val="666666"/>
                </a:solidFill>
                <a:latin typeface="微软雅黑" panose="020B0503020204020204" charset="-122"/>
                <a:ea typeface="微软雅黑" panose="020B0503020204020204" charset="-122"/>
                <a:sym typeface="Times"/>
              </a:rPr>
              <a:t>的</a:t>
            </a:r>
            <a:r>
              <a:rPr lang="en-US" altLang="zh-CN" dirty="0">
                <a:solidFill>
                  <a:srgbClr val="666666"/>
                </a:solidFill>
                <a:latin typeface="微软雅黑" panose="020B0503020204020204" charset="-122"/>
                <a:ea typeface="微软雅黑" panose="020B0503020204020204" charset="-122"/>
                <a:sym typeface="Times"/>
              </a:rPr>
              <a:t>Nebula</a:t>
            </a:r>
            <a:r>
              <a:rPr lang="zh-CN" altLang="en-US" dirty="0">
                <a:solidFill>
                  <a:srgbClr val="666666"/>
                </a:solidFill>
                <a:latin typeface="微软雅黑" panose="020B0503020204020204" charset="-122"/>
                <a:ea typeface="微软雅黑" panose="020B0503020204020204" charset="-122"/>
                <a:sym typeface="Times"/>
              </a:rPr>
              <a:t>平台的代码与</a:t>
            </a:r>
            <a:r>
              <a:rPr lang="en-US" altLang="zh-CN" dirty="0">
                <a:solidFill>
                  <a:srgbClr val="666666"/>
                </a:solidFill>
                <a:latin typeface="微软雅黑" panose="020B0503020204020204" charset="-122"/>
                <a:ea typeface="微软雅黑" panose="020B0503020204020204" charset="-122"/>
                <a:sym typeface="Times"/>
              </a:rPr>
              <a:t>Rackspace</a:t>
            </a:r>
            <a:r>
              <a:rPr lang="zh-CN" altLang="en-US" dirty="0">
                <a:solidFill>
                  <a:srgbClr val="666666"/>
                </a:solidFill>
                <a:latin typeface="微软雅黑" panose="020B0503020204020204" charset="-122"/>
                <a:ea typeface="微软雅黑" panose="020B0503020204020204" charset="-122"/>
                <a:sym typeface="Times"/>
              </a:rPr>
              <a:t>的</a:t>
            </a:r>
            <a:r>
              <a:rPr lang="en-US" altLang="zh-CN" dirty="0">
                <a:solidFill>
                  <a:srgbClr val="666666"/>
                </a:solidFill>
                <a:latin typeface="微软雅黑" panose="020B0503020204020204" charset="-122"/>
                <a:ea typeface="微软雅黑" panose="020B0503020204020204" charset="-122"/>
                <a:sym typeface="Times"/>
              </a:rPr>
              <a:t>Cloud Files</a:t>
            </a:r>
            <a:r>
              <a:rPr lang="zh-CN" altLang="en-US" dirty="0">
                <a:solidFill>
                  <a:srgbClr val="666666"/>
                </a:solidFill>
                <a:latin typeface="微软雅黑" panose="020B0503020204020204" charset="-122"/>
                <a:ea typeface="微软雅黑" panose="020B0503020204020204" charset="-122"/>
                <a:sym typeface="Times"/>
              </a:rPr>
              <a:t>平台，</a:t>
            </a:r>
            <a:r>
              <a:rPr lang="zh-CN" altLang="en-US" sz="1200" b="0" i="0" kern="1200" dirty="0">
                <a:solidFill>
                  <a:schemeClr val="tx1"/>
                </a:solidFill>
                <a:effectLst/>
                <a:latin typeface="+mn-lt"/>
                <a:ea typeface="+mn-ea"/>
                <a:cs typeface="+mn-cs"/>
              </a:rPr>
              <a:t>并以</a:t>
            </a:r>
            <a:r>
              <a:rPr lang="en-US" altLang="zh-CN" sz="1200" b="0" i="0" kern="1200" dirty="0">
                <a:solidFill>
                  <a:schemeClr val="tx1"/>
                </a:solidFill>
                <a:effectLst/>
                <a:latin typeface="+mn-lt"/>
                <a:ea typeface="+mn-ea"/>
                <a:cs typeface="+mn-cs"/>
              </a:rPr>
              <a:t>Apache</a:t>
            </a:r>
            <a:r>
              <a:rPr lang="zh-CN" altLang="en-US" sz="1200" b="0" i="0" kern="1200" dirty="0">
                <a:solidFill>
                  <a:schemeClr val="tx1"/>
                </a:solidFill>
                <a:effectLst/>
                <a:latin typeface="+mn-lt"/>
                <a:ea typeface="+mn-ea"/>
                <a:cs typeface="+mn-cs"/>
              </a:rPr>
              <a:t>许可证授权把他们开源发布了，</a:t>
            </a:r>
            <a:r>
              <a:rPr lang="zh-CN" altLang="en-US" dirty="0">
                <a:solidFill>
                  <a:srgbClr val="666666"/>
                </a:solidFill>
                <a:latin typeface="微软雅黑" panose="020B0503020204020204" charset="-122"/>
                <a:ea typeface="微软雅黑" panose="020B0503020204020204" charset="-122"/>
                <a:sym typeface="Times"/>
              </a:rPr>
              <a:t>第一个核心模块被称为</a:t>
            </a:r>
            <a:r>
              <a:rPr lang="en-US" altLang="zh-CN" dirty="0">
                <a:solidFill>
                  <a:srgbClr val="666666"/>
                </a:solidFill>
                <a:latin typeface="微软雅黑" panose="020B0503020204020204" charset="-122"/>
                <a:ea typeface="微软雅黑" panose="020B0503020204020204" charset="-122"/>
                <a:sym typeface="Times"/>
              </a:rPr>
              <a:t>Compute and Object Storage</a:t>
            </a:r>
            <a:r>
              <a:rPr lang="zh-CN" altLang="en-US" dirty="0">
                <a:solidFill>
                  <a:srgbClr val="666666"/>
                </a:solidFill>
                <a:latin typeface="微软雅黑" panose="020B0503020204020204" charset="-122"/>
                <a:ea typeface="微软雅黑" panose="020B0503020204020204" charset="-122"/>
                <a:sym typeface="Times"/>
              </a:rPr>
              <a:t>（计算和对象存储），但更常见的是他们的项目名称，即</a:t>
            </a:r>
            <a:r>
              <a:rPr lang="en-US" altLang="zh-CN" dirty="0">
                <a:solidFill>
                  <a:srgbClr val="666666"/>
                </a:solidFill>
                <a:latin typeface="微软雅黑" panose="020B0503020204020204" charset="-122"/>
                <a:ea typeface="微软雅黑" panose="020B0503020204020204" charset="-122"/>
                <a:sym typeface="Times"/>
              </a:rPr>
              <a:t>Nova</a:t>
            </a:r>
            <a:r>
              <a:rPr lang="zh-CN" altLang="en-US" dirty="0">
                <a:solidFill>
                  <a:srgbClr val="666666"/>
                </a:solidFill>
                <a:latin typeface="微软雅黑" panose="020B0503020204020204" charset="-122"/>
                <a:ea typeface="微软雅黑" panose="020B0503020204020204" charset="-122"/>
                <a:sym typeface="Times"/>
              </a:rPr>
              <a:t>和</a:t>
            </a:r>
            <a:r>
              <a:rPr lang="en-US" altLang="zh-CN" dirty="0">
                <a:solidFill>
                  <a:srgbClr val="666666"/>
                </a:solidFill>
                <a:latin typeface="微软雅黑" panose="020B0503020204020204" charset="-122"/>
                <a:ea typeface="微软雅黑" panose="020B0503020204020204" charset="-122"/>
                <a:sym typeface="Times"/>
              </a:rPr>
              <a:t>Swift</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是最火的开源软件之一，其活跃度呈指数级别上升， </a:t>
            </a:r>
            <a:r>
              <a:rPr lang="zh-CN" altLang="en-US" sz="1200" b="0" i="0" kern="1200" dirty="0">
                <a:solidFill>
                  <a:srgbClr val="666666"/>
                </a:solidFill>
                <a:effectLst/>
                <a:latin typeface="微软雅黑" panose="020B0503020204020204" charset="-122"/>
                <a:ea typeface="微软雅黑" panose="020B0503020204020204" charset="-122"/>
                <a:cs typeface="+mn-cs"/>
              </a:rPr>
              <a:t>是</a:t>
            </a:r>
            <a:r>
              <a:rPr lang="zh-CN" altLang="en-US" sz="1200" dirty="0">
                <a:solidFill>
                  <a:srgbClr val="666666"/>
                </a:solidFill>
                <a:latin typeface="微软雅黑" panose="020B0503020204020204" charset="-122"/>
                <a:ea typeface="微软雅黑" panose="020B0503020204020204" charset="-122"/>
              </a:rPr>
              <a:t>由来自</a:t>
            </a:r>
            <a:r>
              <a:rPr lang="en-US" altLang="zh-CN" sz="1200" dirty="0">
                <a:solidFill>
                  <a:srgbClr val="666666"/>
                </a:solidFill>
                <a:latin typeface="微软雅黑" panose="020B0503020204020204" charset="-122"/>
                <a:ea typeface="微软雅黑" panose="020B0503020204020204" charset="-122"/>
              </a:rPr>
              <a:t>181</a:t>
            </a:r>
            <a:r>
              <a:rPr lang="zh-CN" altLang="en-US" sz="1200" dirty="0">
                <a:solidFill>
                  <a:srgbClr val="666666"/>
                </a:solidFill>
                <a:latin typeface="微软雅黑" panose="020B0503020204020204" charset="-122"/>
                <a:ea typeface="微软雅黑" panose="020B0503020204020204" charset="-122"/>
              </a:rPr>
              <a:t>个国家和地区的</a:t>
            </a:r>
            <a:r>
              <a:rPr lang="en-US" altLang="zh-CN" sz="1200" dirty="0">
                <a:solidFill>
                  <a:srgbClr val="666666"/>
                </a:solidFill>
                <a:latin typeface="微软雅黑" panose="020B0503020204020204" charset="-122"/>
                <a:ea typeface="微软雅黑" panose="020B0503020204020204" charset="-122"/>
              </a:rPr>
              <a:t>88034</a:t>
            </a:r>
            <a:r>
              <a:rPr lang="zh-CN" altLang="en-US" sz="1200" dirty="0">
                <a:solidFill>
                  <a:srgbClr val="666666"/>
                </a:solidFill>
                <a:latin typeface="微软雅黑" panose="020B0503020204020204" charset="-122"/>
                <a:ea typeface="微软雅黑" panose="020B0503020204020204" charset="-122"/>
              </a:rPr>
              <a:t>名开发者，</a:t>
            </a:r>
            <a:r>
              <a:rPr lang="en-US" altLang="zh-CN" sz="1200" dirty="0">
                <a:solidFill>
                  <a:srgbClr val="666666"/>
                </a:solidFill>
                <a:latin typeface="微软雅黑" panose="020B0503020204020204" charset="-122"/>
                <a:ea typeface="微软雅黑" panose="020B0503020204020204" charset="-122"/>
              </a:rPr>
              <a:t>674</a:t>
            </a:r>
            <a:r>
              <a:rPr lang="zh-CN" altLang="en-US" sz="1200" dirty="0">
                <a:solidFill>
                  <a:srgbClr val="666666"/>
                </a:solidFill>
                <a:latin typeface="微软雅黑" panose="020B0503020204020204" charset="-122"/>
                <a:ea typeface="微软雅黑" panose="020B0503020204020204" charset="-122"/>
              </a:rPr>
              <a:t>个公司共同构建，代码超过</a:t>
            </a:r>
            <a:r>
              <a:rPr lang="en-US" altLang="zh-CN" sz="1200" dirty="0">
                <a:solidFill>
                  <a:srgbClr val="666666"/>
                </a:solidFill>
                <a:latin typeface="微软雅黑" panose="020B0503020204020204" charset="-122"/>
                <a:ea typeface="微软雅黑" panose="020B0503020204020204" charset="-122"/>
              </a:rPr>
              <a:t>2</a:t>
            </a:r>
            <a:r>
              <a:rPr lang="zh-CN" altLang="en-US" sz="1200" dirty="0">
                <a:solidFill>
                  <a:srgbClr val="666666"/>
                </a:solidFill>
                <a:latin typeface="微软雅黑" panose="020B0503020204020204" charset="-122"/>
                <a:ea typeface="微软雅黑" panose="020B0503020204020204" charset="-122"/>
              </a:rPr>
              <a:t>千万行。</a:t>
            </a:r>
            <a:endParaRPr lang="en-US" altLang="zh-CN" sz="1200" dirty="0">
              <a:solidFill>
                <a:srgbClr val="666666"/>
              </a:solidFill>
              <a:latin typeface="微软雅黑" panose="020B0503020204020204" charset="-122"/>
              <a:ea typeface="微软雅黑" panose="020B050302020402020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dirty="0" err="1">
                <a:solidFill>
                  <a:srgbClr val="666666"/>
                </a:solidFill>
                <a:latin typeface="微软雅黑" panose="020B0503020204020204" charset="-122"/>
                <a:ea typeface="微软雅黑" panose="020B0503020204020204" charset="-122"/>
              </a:rPr>
              <a:t>OpenStack</a:t>
            </a:r>
            <a:r>
              <a:rPr lang="zh-CN" altLang="en-US" sz="1200" dirty="0">
                <a:solidFill>
                  <a:srgbClr val="666666"/>
                </a:solidFill>
                <a:latin typeface="微软雅黑" panose="020B0503020204020204" charset="-122"/>
                <a:ea typeface="微软雅黑" panose="020B0503020204020204" charset="-122"/>
              </a:rPr>
              <a:t>是一个云操作系统，</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具备操作系统的一切功能特点，通过一系列的组件实现数据中心的分散的计算、存储和网络等资源的管理、监控，形成一个完整的云计算系统；提供</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界面访问，也提供命令行的界面，还提供了一套</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支持用户开发自己的软件。</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最新版本</a:t>
            </a:r>
            <a:r>
              <a:rPr lang="en-US" altLang="zh-CN" sz="1200" b="0" i="0" kern="1200" dirty="0">
                <a:solidFill>
                  <a:schemeClr val="tx1"/>
                </a:solidFill>
                <a:effectLst/>
                <a:latin typeface="+mn-lt"/>
                <a:ea typeface="+mn-ea"/>
                <a:cs typeface="+mn-cs"/>
              </a:rPr>
              <a:t>Queens</a:t>
            </a:r>
            <a:r>
              <a:rPr lang="zh-CN" altLang="en-US" sz="1200" b="0" i="0" kern="1200" dirty="0">
                <a:solidFill>
                  <a:schemeClr val="tx1"/>
                </a:solidFill>
                <a:effectLst/>
                <a:latin typeface="+mn-lt"/>
                <a:ea typeface="+mn-ea"/>
                <a:cs typeface="+mn-cs"/>
              </a:rPr>
              <a:t>中已经集成了</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个组件，提供了丰富的计算、存储、网络、大数据、数据库、容器等功能。</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是为私有云和公有云提供可扩展的弹性的云计算服务，向用户提供简单部署并且扩展性强的云服务</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666666"/>
                </a:solidFill>
                <a:latin typeface="微软雅黑" panose="020B0503020204020204" charset="-122"/>
                <a:ea typeface="微软雅黑" panose="020B0503020204020204" charset="-122"/>
                <a:sym typeface="Times"/>
              </a:rPr>
              <a:t>我们再一起来看一下</a:t>
            </a: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的版本的发展</a:t>
            </a:r>
            <a:r>
              <a:rPr lang="zh-CN" altLang="en-US" dirty="0">
                <a:solidFill>
                  <a:schemeClr val="accent2"/>
                </a:solidFill>
                <a:latin typeface="微软雅黑" panose="020B0503020204020204" charset="-122"/>
                <a:ea typeface="微软雅黑" panose="020B0503020204020204" charset="-122"/>
                <a:sym typeface="Times"/>
              </a:rPr>
              <a:t>，</a:t>
            </a:r>
            <a:endParaRPr lang="en-US" altLang="zh-CN" dirty="0">
              <a:solidFill>
                <a:srgbClr val="666666"/>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从最初</a:t>
            </a:r>
            <a:r>
              <a:rPr lang="en-US" altLang="zh-CN" dirty="0">
                <a:solidFill>
                  <a:srgbClr val="666666"/>
                </a:solidFill>
                <a:latin typeface="微软雅黑" panose="020B0503020204020204" charset="-122"/>
                <a:ea typeface="微软雅黑" panose="020B0503020204020204" charset="-122"/>
                <a:sym typeface="Times"/>
              </a:rPr>
              <a:t>2010</a:t>
            </a:r>
            <a:r>
              <a:rPr lang="zh-CN" altLang="en-US" dirty="0">
                <a:solidFill>
                  <a:srgbClr val="666666"/>
                </a:solidFill>
                <a:latin typeface="微软雅黑" panose="020B0503020204020204" charset="-122"/>
                <a:ea typeface="微软雅黑" panose="020B0503020204020204" charset="-122"/>
                <a:sym typeface="Times"/>
              </a:rPr>
              <a:t>年的</a:t>
            </a:r>
            <a:r>
              <a:rPr lang="en-US" altLang="zh-CN" dirty="0">
                <a:solidFill>
                  <a:srgbClr val="666666"/>
                </a:solidFill>
                <a:latin typeface="微软雅黑" panose="020B0503020204020204" charset="-122"/>
                <a:ea typeface="微软雅黑" panose="020B0503020204020204" charset="-122"/>
                <a:sym typeface="Times"/>
              </a:rPr>
              <a:t>Austin</a:t>
            </a:r>
            <a:r>
              <a:rPr lang="zh-CN" altLang="en-US" dirty="0">
                <a:solidFill>
                  <a:srgbClr val="666666"/>
                </a:solidFill>
                <a:latin typeface="微软雅黑" panose="020B0503020204020204" charset="-122"/>
                <a:ea typeface="微软雅黑" panose="020B0503020204020204" charset="-122"/>
                <a:sym typeface="Times"/>
              </a:rPr>
              <a:t>版本发布至今，已经经历了</a:t>
            </a:r>
            <a:r>
              <a:rPr lang="en-US" altLang="zh-CN" dirty="0">
                <a:solidFill>
                  <a:srgbClr val="666666"/>
                </a:solidFill>
                <a:latin typeface="微软雅黑" panose="020B0503020204020204" charset="-122"/>
                <a:ea typeface="微软雅黑" panose="020B0503020204020204" charset="-122"/>
                <a:sym typeface="Times"/>
              </a:rPr>
              <a:t>17</a:t>
            </a:r>
            <a:r>
              <a:rPr lang="zh-CN" altLang="en-US" dirty="0">
                <a:solidFill>
                  <a:srgbClr val="666666"/>
                </a:solidFill>
                <a:latin typeface="微软雅黑" panose="020B0503020204020204" charset="-122"/>
                <a:ea typeface="微软雅黑" panose="020B0503020204020204" charset="-122"/>
                <a:sym typeface="Times"/>
              </a:rPr>
              <a:t>个版本，从历史角度了解它的演变过程，也更能理解</a:t>
            </a: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a:t>
            </a:r>
            <a:endParaRPr lang="en-US" altLang="zh-CN" dirty="0">
              <a:solidFill>
                <a:schemeClr val="accent2"/>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的版本早期更新的比较快，</a:t>
            </a:r>
            <a:r>
              <a:rPr lang="zh-CN" altLang="en-US" sz="1200" b="0" i="0" kern="1200" dirty="0">
                <a:solidFill>
                  <a:schemeClr val="tx1"/>
                </a:solidFill>
                <a:effectLst/>
                <a:latin typeface="+mn-lt"/>
                <a:ea typeface="+mn-ea"/>
                <a:cs typeface="+mn-cs"/>
              </a:rPr>
              <a:t>版本代号是按字母顺序从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，并以开峰会的城市相关的地名命名最后投票决定的</a:t>
            </a:r>
            <a:r>
              <a:rPr lang="zh-CN" altLang="en-US" dirty="0">
                <a:solidFill>
                  <a:srgbClr val="666666"/>
                </a:solidFill>
                <a:latin typeface="微软雅黑" panose="020B0503020204020204" charset="-122"/>
                <a:ea typeface="微软雅黑" panose="020B0503020204020204" charset="-122"/>
                <a:sym typeface="Times"/>
              </a:rPr>
              <a:t>，比如最新的版本</a:t>
            </a:r>
            <a:r>
              <a:rPr lang="en-US" altLang="zh-CN" dirty="0">
                <a:solidFill>
                  <a:srgbClr val="666666"/>
                </a:solidFill>
                <a:latin typeface="微软雅黑" panose="020B0503020204020204" charset="-122"/>
                <a:ea typeface="微软雅黑" panose="020B0503020204020204" charset="-122"/>
                <a:sym typeface="Times"/>
              </a:rPr>
              <a:t>Queens</a:t>
            </a:r>
            <a:r>
              <a:rPr lang="zh-CN" altLang="en-US" dirty="0">
                <a:solidFill>
                  <a:srgbClr val="666666"/>
                </a:solidFill>
                <a:latin typeface="微软雅黑" panose="020B0503020204020204" charset="-122"/>
                <a:ea typeface="微软雅黑" panose="020B0503020204020204" charset="-122"/>
                <a:sym typeface="Times"/>
              </a:rPr>
              <a:t>就是上一次悉尼峰会确定的，名字来源于悉尼郊区一个叫</a:t>
            </a:r>
            <a:r>
              <a:rPr lang="en-US" altLang="zh-CN" dirty="0">
                <a:solidFill>
                  <a:srgbClr val="666666"/>
                </a:solidFill>
                <a:latin typeface="微软雅黑" panose="020B0503020204020204" charset="-122"/>
                <a:ea typeface="微软雅黑" panose="020B0503020204020204" charset="-122"/>
                <a:sym typeface="Times"/>
              </a:rPr>
              <a:t>Queens</a:t>
            </a:r>
            <a:r>
              <a:rPr lang="zh-CN" altLang="en-US" dirty="0">
                <a:solidFill>
                  <a:srgbClr val="666666"/>
                </a:solidFill>
                <a:latin typeface="微软雅黑" panose="020B0503020204020204" charset="-122"/>
                <a:ea typeface="微软雅黑" panose="020B0503020204020204" charset="-122"/>
                <a:sym typeface="Times"/>
              </a:rPr>
              <a:t>的公园。以前每半年发布一个版本，现在变为每年发布一个版本。</a:t>
            </a:r>
            <a:endParaRPr lang="en-US" altLang="zh-CN" dirty="0">
              <a:solidFill>
                <a:srgbClr val="666666"/>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随着需求的增加和技术的进步，</a:t>
            </a:r>
            <a:r>
              <a:rPr lang="en-US" altLang="zh-CN" dirty="0" err="1"/>
              <a:t>OpenStack</a:t>
            </a:r>
            <a:r>
              <a:rPr lang="zh-CN" altLang="en-US" dirty="0"/>
              <a:t>也在演进，从最早的</a:t>
            </a:r>
            <a:r>
              <a:rPr lang="en-US" altLang="zh-CN" dirty="0"/>
              <a:t>Austin</a:t>
            </a:r>
            <a:r>
              <a:rPr lang="zh-CN" altLang="en-US" dirty="0"/>
              <a:t>版本</a:t>
            </a:r>
            <a:r>
              <a:rPr lang="en-US" altLang="zh-CN" dirty="0"/>
              <a:t>2</a:t>
            </a:r>
            <a:r>
              <a:rPr lang="zh-CN" altLang="en-US" dirty="0"/>
              <a:t>个组件，</a:t>
            </a:r>
            <a:r>
              <a:rPr lang="en-US" altLang="zh-CN" dirty="0"/>
              <a:t>Nova</a:t>
            </a:r>
            <a:r>
              <a:rPr lang="zh-CN" altLang="en-US" dirty="0"/>
              <a:t>和</a:t>
            </a:r>
            <a:r>
              <a:rPr lang="en-US" altLang="zh-CN" dirty="0"/>
              <a:t>Swift</a:t>
            </a:r>
            <a:r>
              <a:rPr lang="zh-CN" altLang="en-US" dirty="0"/>
              <a:t>，到现在的</a:t>
            </a:r>
            <a:r>
              <a:rPr lang="en-US" altLang="zh-CN" dirty="0"/>
              <a:t>Queen</a:t>
            </a:r>
            <a:r>
              <a:rPr lang="zh-CN" altLang="en-US" dirty="0"/>
              <a:t>版本有</a:t>
            </a:r>
            <a:r>
              <a:rPr lang="en-US" altLang="zh-CN" dirty="0"/>
              <a:t>40</a:t>
            </a:r>
            <a:r>
              <a:rPr lang="zh-CN" altLang="en-US" dirty="0"/>
              <a:t>个组件，</a:t>
            </a:r>
            <a:r>
              <a:rPr lang="en-US" altLang="zh-CN" dirty="0"/>
              <a:t>Queens</a:t>
            </a:r>
            <a:r>
              <a:rPr lang="zh-CN" altLang="en-US" dirty="0"/>
              <a:t>版本中增加了</a:t>
            </a:r>
            <a:r>
              <a:rPr lang="en-US" altLang="zh-CN" dirty="0"/>
              <a:t>GPU</a:t>
            </a:r>
            <a:r>
              <a:rPr lang="zh-CN" altLang="en-US" dirty="0"/>
              <a:t>、容器的扩展功能，更好的满足边缘计算、</a:t>
            </a:r>
            <a:r>
              <a:rPr lang="en-US" altLang="zh-CN" dirty="0"/>
              <a:t>HA</a:t>
            </a:r>
            <a:r>
              <a:rPr lang="zh-CN" altLang="en-US" dirty="0"/>
              <a:t>高可用、机器学习、人工智能等应用场景</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最后我们一起来看一下</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的生态圈</a:t>
            </a:r>
            <a:endParaRPr lang="en-US" altLang="zh-CN"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基金会是一家非盈利组织，由各个公司赞助会费，管理</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项目，帮助推广</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的开发、发行和应用，基金会是服务广大</a:t>
            </a:r>
            <a:r>
              <a:rPr lang="en-US" altLang="zh-CN" sz="1200" b="0" i="0" kern="1200" dirty="0" err="1">
                <a:solidFill>
                  <a:schemeClr val="tx1"/>
                </a:solidFill>
                <a:effectLst/>
                <a:latin typeface="+mn-lt"/>
                <a:ea typeface="+mn-ea"/>
                <a:cs typeface="+mn-cs"/>
              </a:rPr>
              <a:t>OpenStacker</a:t>
            </a:r>
            <a:r>
              <a:rPr lang="zh-CN" altLang="en-US" sz="1200" b="0" i="0" kern="1200" dirty="0">
                <a:solidFill>
                  <a:schemeClr val="tx1"/>
                </a:solidFill>
                <a:effectLst/>
                <a:latin typeface="+mn-lt"/>
                <a:ea typeface="+mn-ea"/>
                <a:cs typeface="+mn-cs"/>
              </a:rPr>
              <a:t>的家。</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社区组成有个人会员还有企业会员，个人参加的个人会员是免费的，而公司参加的话，会根据公司的选择及交会费赞助费的多少，分成白金会员（</a:t>
            </a:r>
            <a:r>
              <a:rPr lang="en-US" altLang="zh-CN" sz="1200" b="0" i="0" kern="1200" dirty="0">
                <a:solidFill>
                  <a:schemeClr val="tx1"/>
                </a:solidFill>
                <a:effectLst/>
                <a:latin typeface="+mn-lt"/>
                <a:ea typeface="+mn-ea"/>
                <a:cs typeface="+mn-cs"/>
              </a:rPr>
              <a:t>Platinum Member</a:t>
            </a:r>
            <a:r>
              <a:rPr lang="zh-CN" altLang="en-US" sz="1200" b="0" i="0" kern="1200" dirty="0">
                <a:solidFill>
                  <a:schemeClr val="tx1"/>
                </a:solidFill>
                <a:effectLst/>
                <a:latin typeface="+mn-lt"/>
                <a:ea typeface="+mn-ea"/>
                <a:cs typeface="+mn-cs"/>
              </a:rPr>
              <a:t>）、黄金会员（</a:t>
            </a:r>
            <a:r>
              <a:rPr lang="en-US" altLang="zh-CN" sz="1200" b="0" i="0" kern="1200" dirty="0">
                <a:solidFill>
                  <a:schemeClr val="tx1"/>
                </a:solidFill>
                <a:effectLst/>
                <a:latin typeface="+mn-lt"/>
                <a:ea typeface="+mn-ea"/>
                <a:cs typeface="+mn-cs"/>
              </a:rPr>
              <a:t>Gold Member</a:t>
            </a:r>
            <a:r>
              <a:rPr lang="zh-CN" altLang="en-US" sz="1200" b="0" i="0" kern="1200" dirty="0">
                <a:solidFill>
                  <a:schemeClr val="tx1"/>
                </a:solidFill>
                <a:effectLst/>
                <a:latin typeface="+mn-lt"/>
                <a:ea typeface="+mn-ea"/>
                <a:cs typeface="+mn-cs"/>
              </a:rPr>
              <a:t>）、企业赞助会员（</a:t>
            </a:r>
            <a:r>
              <a:rPr lang="en-US" altLang="zh-CN" sz="1200" b="0" i="0" kern="1200" dirty="0">
                <a:solidFill>
                  <a:schemeClr val="tx1"/>
                </a:solidFill>
                <a:effectLst/>
                <a:latin typeface="+mn-lt"/>
                <a:ea typeface="+mn-ea"/>
                <a:cs typeface="+mn-cs"/>
              </a:rPr>
              <a:t>Corporate Sponsor</a:t>
            </a:r>
            <a:r>
              <a:rPr lang="zh-CN" altLang="en-US" sz="1200" b="0" i="0" kern="1200" dirty="0">
                <a:solidFill>
                  <a:schemeClr val="tx1"/>
                </a:solidFill>
                <a:effectLst/>
                <a:latin typeface="+mn-lt"/>
                <a:ea typeface="+mn-ea"/>
                <a:cs typeface="+mn-cs"/>
              </a:rPr>
              <a:t>），以及支持组织（</a:t>
            </a:r>
            <a:r>
              <a:rPr lang="en-US" altLang="zh-CN" sz="1200" b="0" i="0" kern="1200" dirty="0">
                <a:solidFill>
                  <a:schemeClr val="tx1"/>
                </a:solidFill>
                <a:effectLst/>
                <a:latin typeface="+mn-lt"/>
                <a:ea typeface="+mn-ea"/>
                <a:cs typeface="+mn-cs"/>
              </a:rPr>
              <a:t>Supporting Organization</a:t>
            </a:r>
            <a:r>
              <a:rPr lang="zh-CN" altLang="en-US" sz="1200" b="0" i="0" kern="1200" dirty="0">
                <a:solidFill>
                  <a:schemeClr val="tx1"/>
                </a:solidFill>
                <a:effectLst/>
                <a:latin typeface="+mn-lt"/>
                <a:ea typeface="+mn-ea"/>
                <a:cs typeface="+mn-cs"/>
              </a:rPr>
              <a:t>）几种。</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基金会最多只允许</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名白金会员，如果没有老的白金会员退出，按照规则是不允许新的公司成为白金会员的。</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基金会管理机构由</a:t>
            </a:r>
            <a:r>
              <a:rPr lang="zh-CN" altLang="en-US" sz="1200" dirty="0">
                <a:solidFill>
                  <a:srgbClr val="666666"/>
                </a:solidFill>
                <a:latin typeface="微软雅黑" panose="020B0503020204020204" charset="-122"/>
                <a:ea typeface="微软雅黑" panose="020B0503020204020204" charset="-122"/>
                <a:sym typeface="Times"/>
              </a:rPr>
              <a:t>技术委员会、董事会、用户委员会组成，其中</a:t>
            </a:r>
            <a:r>
              <a:rPr lang="zh-CN" altLang="en-US" sz="1200" b="0" i="0" kern="1200" dirty="0">
                <a:solidFill>
                  <a:schemeClr val="tx1"/>
                </a:solidFill>
                <a:effectLst/>
                <a:latin typeface="+mn-lt"/>
                <a:ea typeface="+mn-ea"/>
                <a:cs typeface="+mn-cs"/>
              </a:rPr>
              <a:t>技术委员会由</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个人组成，讨论 </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的技术方向，还有一些跨项目的协作问题；董事会讨论 </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的战略布局，基金会的运营，白金会员的任命，黄金会员的选举，个人会员的选举；用户委员会主要代表最终用户的利益，每个季度，董事会和技术委员会将安排时间来听取来自用户委员会的报告。</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基金会的董事来源于白金会员、黄金会员、以及个人会员。白金会员在董事会设定</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名固定席位，不用竞选，在所有黄金会员里需要竞争</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名黄金会员席位，由黄金会员们在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天内投票决定，不对社区公开。席位在基金会董事会里，是可以影响</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发展和建设方向的，这是企业们对会员级别和董事会席位趋之若鹜的原因。再加上由千万社区个人会员经过</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周投票决定的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位个人独立董事席位，构成了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位基金会董事会。这样分散的原因就是避免单一组织对社区发展产生过大的影响。</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当前的白金会员有：</a:t>
            </a:r>
            <a:r>
              <a:rPr lang="en-US" altLang="zh-CN" sz="1200" b="0" i="0" kern="1200" dirty="0">
                <a:solidFill>
                  <a:schemeClr val="tx1"/>
                </a:solidFill>
                <a:effectLst/>
                <a:latin typeface="+mn-lt"/>
                <a:ea typeface="+mn-ea"/>
                <a:cs typeface="+mn-cs"/>
              </a:rPr>
              <a:t>AT&amp;T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Ericsson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Huawei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Rackspace</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Redhat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Suse</a:t>
            </a:r>
            <a:r>
              <a:rPr lang="zh-CN" altLang="en-US" sz="1200" b="0" i="0" kern="1200" dirty="0">
                <a:solidFill>
                  <a:schemeClr val="tx1"/>
                </a:solidFill>
                <a:effectLst/>
                <a:latin typeface="+mn-lt"/>
                <a:ea typeface="+mn-ea"/>
                <a:cs typeface="+mn-cs"/>
              </a:rPr>
              <a:t>、腾讯；我们中国移动在</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年成为了黄金会员，</a:t>
            </a:r>
            <a:r>
              <a:rPr lang="zh-CN" altLang="en-US" sz="1200" dirty="0">
                <a:solidFill>
                  <a:srgbClr val="666666"/>
                </a:solidFill>
                <a:latin typeface="微软雅黑" panose="020B0503020204020204" charset="-122"/>
                <a:ea typeface="微软雅黑" panose="020B0503020204020204" charset="-122"/>
              </a:rPr>
              <a:t>并荣获超级用户奖。</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虽然拥有几十个项目，但在实际生产中，我们只需要几个项目即可完成一朵云的搭建（</a:t>
            </a:r>
            <a:r>
              <a:rPr lang="en-US" altLang="zh-CN" sz="1200" b="1" i="0" kern="1200" dirty="0" err="1">
                <a:solidFill>
                  <a:schemeClr val="tx1"/>
                </a:solidFill>
                <a:effectLst/>
                <a:latin typeface="+mn-lt"/>
                <a:ea typeface="+mn-ea"/>
                <a:cs typeface="+mn-cs"/>
              </a:rPr>
              <a:t>OpenStack</a:t>
            </a:r>
            <a:r>
              <a:rPr lang="zh-CN" altLang="en-US" sz="1200" b="1" i="0" kern="1200" dirty="0">
                <a:solidFill>
                  <a:schemeClr val="tx1"/>
                </a:solidFill>
                <a:effectLst/>
                <a:latin typeface="+mn-lt"/>
                <a:ea typeface="+mn-ea"/>
                <a:cs typeface="+mn-cs"/>
              </a:rPr>
              <a:t>核心项目</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如图所示</a:t>
            </a:r>
            <a:r>
              <a:rPr lang="zh-CN" altLang="en-US" dirty="0"/>
              <a:t>其中粗体的</a:t>
            </a:r>
            <a:r>
              <a:rPr lang="en-US" altLang="zh-CN" dirty="0"/>
              <a:t>9</a:t>
            </a:r>
            <a:r>
              <a:rPr lang="zh-CN" altLang="en-US" dirty="0"/>
              <a:t>个项目是</a:t>
            </a:r>
            <a:r>
              <a:rPr lang="en-US" altLang="zh-CN" dirty="0" err="1"/>
              <a:t>OpenStack</a:t>
            </a:r>
            <a:r>
              <a:rPr lang="zh-CN" altLang="en-US" dirty="0"/>
              <a:t>的核心功能，也是</a:t>
            </a:r>
            <a:r>
              <a:rPr lang="en-US" altLang="zh-CN" dirty="0" err="1"/>
              <a:t>OpenStack</a:t>
            </a:r>
            <a:r>
              <a:rPr lang="zh-CN" altLang="en-US" dirty="0"/>
              <a:t>最成熟、使用范围最广的组件。</a:t>
            </a:r>
            <a:endParaRPr lang="en-US" altLang="zh-CN" sz="1200" b="0" i="0" kern="1200" dirty="0">
              <a:solidFill>
                <a:schemeClr val="tx1"/>
              </a:solidFill>
              <a:effectLst/>
              <a:latin typeface="+mn-lt"/>
              <a:ea typeface="+mn-ea"/>
              <a:cs typeface="+mn-cs"/>
            </a:endParaRPr>
          </a:p>
          <a:p>
            <a:pPr latinLnBrk="1"/>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作为一个操作系统，管理资源是它的首要任务；</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管理资源主要有三个方面：</a:t>
            </a:r>
            <a:r>
              <a:rPr lang="zh-CN" altLang="en-US" sz="1200" b="1" i="0" kern="1200" dirty="0">
                <a:solidFill>
                  <a:schemeClr val="tx1"/>
                </a:solidFill>
                <a:effectLst/>
                <a:latin typeface="+mn-lt"/>
                <a:ea typeface="+mn-ea"/>
                <a:cs typeface="+mn-cs"/>
              </a:rPr>
              <a:t>计算</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存储</a:t>
            </a:r>
            <a:r>
              <a:rPr lang="zh-CN" altLang="en-US" sz="1200" b="0" i="0" kern="1200" dirty="0">
                <a:solidFill>
                  <a:schemeClr val="tx1"/>
                </a:solidFill>
                <a:effectLst/>
                <a:latin typeface="+mn-lt"/>
                <a:ea typeface="+mn-ea"/>
                <a:cs typeface="+mn-cs"/>
              </a:rPr>
              <a:t> 和 </a:t>
            </a:r>
            <a:r>
              <a:rPr lang="zh-CN" altLang="en-US" sz="1200" b="1" i="0" kern="1200" dirty="0">
                <a:solidFill>
                  <a:schemeClr val="tx1"/>
                </a:solidFill>
                <a:effectLst/>
                <a:latin typeface="+mn-lt"/>
                <a:ea typeface="+mn-ea"/>
                <a:cs typeface="+mn-cs"/>
              </a:rPr>
              <a:t>网络</a:t>
            </a:r>
            <a:r>
              <a:rPr lang="zh-CN" altLang="en-US" sz="1200" b="0" i="0" kern="1200" dirty="0">
                <a:solidFill>
                  <a:schemeClr val="tx1"/>
                </a:solidFill>
                <a:effectLst/>
                <a:latin typeface="+mn-lt"/>
                <a:ea typeface="+mn-ea"/>
                <a:cs typeface="+mn-cs"/>
              </a:rPr>
              <a:t>。</a:t>
            </a:r>
          </a:p>
          <a:p>
            <a:pPr latinLnBrk="1"/>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对资源进行管理，并且以服务的形式提供给上层应用或者用户去使用。这些资源的管理是通过</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中的各个组件来实现的。</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其中计算资源管理相关的组件是 面向虚拟机管理的</a:t>
            </a:r>
            <a:r>
              <a:rPr lang="en-US" altLang="zh-CN" sz="1200" b="0" i="0" kern="1200" dirty="0">
                <a:solidFill>
                  <a:schemeClr val="tx1"/>
                </a:solidFill>
                <a:effectLst/>
                <a:latin typeface="+mn-lt"/>
                <a:ea typeface="+mn-ea"/>
                <a:cs typeface="+mn-cs"/>
              </a:rPr>
              <a:t>Nova</a:t>
            </a:r>
            <a:r>
              <a:rPr lang="zh-CN" altLang="en-US" sz="1200" b="0" i="0" kern="1200" dirty="0">
                <a:solidFill>
                  <a:schemeClr val="tx1"/>
                </a:solidFill>
                <a:effectLst/>
                <a:latin typeface="+mn-lt"/>
                <a:ea typeface="+mn-ea"/>
                <a:cs typeface="+mn-cs"/>
              </a:rPr>
              <a:t>、面向裸金属管理的</a:t>
            </a:r>
            <a:r>
              <a:rPr lang="en-US" altLang="zh-CN" sz="1200" b="0" i="0" kern="1200" dirty="0">
                <a:solidFill>
                  <a:schemeClr val="tx1"/>
                </a:solidFill>
                <a:effectLst/>
                <a:latin typeface="+mn-lt"/>
                <a:ea typeface="+mn-ea"/>
                <a:cs typeface="+mn-cs"/>
              </a:rPr>
              <a:t>Ironic</a:t>
            </a:r>
            <a:r>
              <a:rPr lang="zh-CN" altLang="en-US" sz="1200" b="0" i="0" kern="1200" dirty="0">
                <a:solidFill>
                  <a:schemeClr val="tx1"/>
                </a:solidFill>
                <a:effectLst/>
                <a:latin typeface="+mn-lt"/>
                <a:ea typeface="+mn-ea"/>
                <a:cs typeface="+mn-cs"/>
              </a:rPr>
              <a:t>、面向容器管理的</a:t>
            </a:r>
            <a:r>
              <a:rPr lang="en-US" altLang="zh-CN" sz="1200" b="0" i="0" kern="1200" dirty="0" err="1">
                <a:solidFill>
                  <a:schemeClr val="tx1"/>
                </a:solidFill>
                <a:effectLst/>
                <a:latin typeface="+mn-lt"/>
                <a:ea typeface="+mn-ea"/>
                <a:cs typeface="+mn-cs"/>
              </a:rPr>
              <a:t>Zun</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第一小点，计算服务，红线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与网络相关的主要是一个和软件定义网络相关的组件叫作 </a:t>
            </a:r>
            <a:r>
              <a:rPr lang="en-US" altLang="zh-CN" sz="1200" b="0" i="0" kern="1200" dirty="0">
                <a:solidFill>
                  <a:schemeClr val="tx1"/>
                </a:solidFill>
                <a:effectLst/>
                <a:latin typeface="+mn-lt"/>
                <a:ea typeface="+mn-ea"/>
                <a:cs typeface="+mn-cs"/>
              </a:rPr>
              <a:t>Neutron</a:t>
            </a:r>
            <a:r>
              <a:rPr lang="zh-CN" altLang="en-US" sz="1200" b="0" i="0" kern="1200" dirty="0">
                <a:solidFill>
                  <a:schemeClr val="tx1"/>
                </a:solidFill>
                <a:effectLst/>
                <a:latin typeface="+mn-lt"/>
                <a:ea typeface="+mn-ea"/>
                <a:cs typeface="+mn-cs"/>
              </a:rPr>
              <a:t>，以及负载均衡服务</a:t>
            </a:r>
            <a:r>
              <a:rPr lang="en-US" altLang="zh-CN" sz="1200" b="0" i="0" kern="1200" dirty="0">
                <a:solidFill>
                  <a:schemeClr val="tx1"/>
                </a:solidFill>
                <a:effectLst/>
                <a:latin typeface="+mn-lt"/>
                <a:ea typeface="+mn-ea"/>
                <a:cs typeface="+mn-cs"/>
              </a:rPr>
              <a:t>Octavia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服务</a:t>
            </a:r>
            <a:r>
              <a:rPr lang="en-US" altLang="zh-CN" sz="1200" b="0" i="0" kern="1200" dirty="0">
                <a:solidFill>
                  <a:schemeClr val="tx1"/>
                </a:solidFill>
                <a:effectLst/>
                <a:latin typeface="+mn-lt"/>
                <a:ea typeface="+mn-ea"/>
                <a:cs typeface="+mn-cs"/>
              </a:rPr>
              <a:t>Designate</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第二个小点，网络服务，橙线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存储相关的主要有块存储服务 </a:t>
            </a:r>
            <a:r>
              <a:rPr lang="en-US" altLang="zh-CN" sz="1200" b="0" i="0" kern="1200" dirty="0">
                <a:solidFill>
                  <a:schemeClr val="tx1"/>
                </a:solidFill>
                <a:effectLst/>
                <a:latin typeface="+mn-lt"/>
                <a:ea typeface="+mn-ea"/>
                <a:cs typeface="+mn-cs"/>
              </a:rPr>
              <a:t>Cinder</a:t>
            </a:r>
            <a:r>
              <a:rPr lang="zh-CN" altLang="en-US" sz="1200" b="0" i="0" kern="1200" dirty="0">
                <a:solidFill>
                  <a:schemeClr val="tx1"/>
                </a:solidFill>
                <a:effectLst/>
                <a:latin typeface="+mn-lt"/>
                <a:ea typeface="+mn-ea"/>
                <a:cs typeface="+mn-cs"/>
              </a:rPr>
              <a:t>、对象存储服务 </a:t>
            </a:r>
            <a:r>
              <a:rPr lang="en-US" altLang="zh-CN" sz="1200" b="0" i="0" kern="1200" dirty="0">
                <a:solidFill>
                  <a:schemeClr val="tx1"/>
                </a:solidFill>
                <a:effectLst/>
                <a:latin typeface="+mn-lt"/>
                <a:ea typeface="+mn-ea"/>
                <a:cs typeface="+mn-cs"/>
              </a:rPr>
              <a:t>Swift</a:t>
            </a:r>
            <a:r>
              <a:rPr lang="zh-CN" altLang="en-US" sz="1200" b="0" i="0" kern="1200" dirty="0">
                <a:solidFill>
                  <a:schemeClr val="tx1"/>
                </a:solidFill>
                <a:effectLst/>
                <a:latin typeface="+mn-lt"/>
                <a:ea typeface="+mn-ea"/>
                <a:cs typeface="+mn-cs"/>
              </a:rPr>
              <a:t>、文件服务</a:t>
            </a:r>
            <a:r>
              <a:rPr lang="en-US" altLang="zh-CN" sz="1200" b="0" i="0" kern="1200" dirty="0">
                <a:solidFill>
                  <a:schemeClr val="tx1"/>
                </a:solidFill>
                <a:effectLst/>
                <a:latin typeface="+mn-lt"/>
                <a:ea typeface="+mn-ea"/>
                <a:cs typeface="+mn-cs"/>
              </a:rPr>
              <a:t>Manila</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第三个小点，存储服务，蓝线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在公共服务中主要有鉴权认证服务</a:t>
            </a:r>
            <a:r>
              <a:rPr lang="en-US" altLang="zh-CN" sz="1200" b="0" i="0" kern="1200" dirty="0">
                <a:solidFill>
                  <a:schemeClr val="tx1"/>
                </a:solidFill>
                <a:effectLst/>
                <a:latin typeface="+mn-lt"/>
                <a:ea typeface="+mn-ea"/>
                <a:cs typeface="+mn-cs"/>
              </a:rPr>
              <a:t>Keystone</a:t>
            </a:r>
            <a:r>
              <a:rPr lang="zh-CN" altLang="en-US" sz="1200" b="0" i="0" kern="1200" dirty="0">
                <a:solidFill>
                  <a:schemeClr val="tx1"/>
                </a:solidFill>
                <a:effectLst/>
                <a:latin typeface="+mn-lt"/>
                <a:ea typeface="+mn-ea"/>
                <a:cs typeface="+mn-cs"/>
              </a:rPr>
              <a:t>，镜像存储服务 </a:t>
            </a:r>
            <a:r>
              <a:rPr lang="en-US" altLang="zh-CN" sz="1200" b="0" i="0" kern="1200" dirty="0">
                <a:solidFill>
                  <a:schemeClr val="tx1"/>
                </a:solidFill>
                <a:effectLst/>
                <a:latin typeface="+mn-lt"/>
                <a:ea typeface="+mn-ea"/>
                <a:cs typeface="+mn-cs"/>
              </a:rPr>
              <a:t>Glance </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第四个小点，公共服务，紫线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在编排服务中主要有资源编排</a:t>
            </a:r>
            <a:r>
              <a:rPr lang="en-US" altLang="zh-CN" sz="1200" b="0" i="0" kern="1200" dirty="0">
                <a:solidFill>
                  <a:schemeClr val="tx1"/>
                </a:solidFill>
                <a:effectLst/>
                <a:latin typeface="+mn-lt"/>
                <a:ea typeface="+mn-ea"/>
                <a:cs typeface="+mn-cs"/>
              </a:rPr>
              <a:t>Heat</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第五个小点，资源编排，绿线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前端中有</a:t>
            </a:r>
            <a:r>
              <a:rPr lang="en-US" altLang="zh-CN" sz="1200" b="0" i="0" kern="1200" dirty="0">
                <a:solidFill>
                  <a:schemeClr val="tx1"/>
                </a:solidFill>
                <a:effectLst/>
                <a:latin typeface="+mn-lt"/>
                <a:ea typeface="+mn-ea"/>
                <a:cs typeface="+mn-cs"/>
              </a:rPr>
              <a:t>Horizon</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第六个小点，</a:t>
            </a:r>
            <a:r>
              <a:rPr lang="en-US" altLang="zh-CN" sz="1200" b="1" i="0" kern="1200" dirty="0">
                <a:solidFill>
                  <a:schemeClr val="tx1"/>
                </a:solidFill>
                <a:effectLst/>
                <a:latin typeface="+mn-lt"/>
                <a:ea typeface="+mn-ea"/>
                <a:cs typeface="+mn-cs"/>
              </a:rPr>
              <a:t>Web</a:t>
            </a:r>
            <a:r>
              <a:rPr lang="zh-CN" altLang="en-US" sz="1200" b="1" i="0" kern="1200" dirty="0">
                <a:solidFill>
                  <a:schemeClr val="tx1"/>
                </a:solidFill>
                <a:effectLst/>
                <a:latin typeface="+mn-lt"/>
                <a:ea typeface="+mn-ea"/>
                <a:cs typeface="+mn-cs"/>
              </a:rPr>
              <a:t>前端，灰色线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除了这些核心项目，还有其他监控、计量、计费等项目来提供更完备的云计算服务，通过这一系列项目的相互合作，可以构建一个提供具备自服务、多租户、弹性计算、存储等丰富功能的云计算平台。</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面向个人的</a:t>
            </a:r>
            <a:r>
              <a:rPr lang="en-US" altLang="zh-CN" dirty="0"/>
              <a:t>EC</a:t>
            </a:r>
            <a:r>
              <a:rPr lang="zh-CN" altLang="en-US" dirty="0"/>
              <a:t>站点</a:t>
            </a:r>
            <a:r>
              <a:rPr lang="en-US" altLang="zh-CN" dirty="0"/>
              <a:t>(electronic commerce site)</a:t>
            </a:r>
            <a:r>
              <a:rPr lang="zh-CN" altLang="en-US" dirty="0"/>
              <a:t>的巨头公司 </a:t>
            </a:r>
            <a:r>
              <a:rPr lang="en-US" altLang="zh-CN" dirty="0"/>
              <a:t>Amazon</a:t>
            </a:r>
            <a:r>
              <a:rPr lang="zh-CN" altLang="en-US" dirty="0"/>
              <a:t>，把最初为了自己公司的运营用的构筑起来的系统平台，进行出租，用户可以自由选择操作系统和中间软件，以这样的方式提供硬件以及软件平台作为服务，最初被海外以一些冒险事业的企业所使用。从</a:t>
            </a:r>
            <a:r>
              <a:rPr lang="en-US" altLang="zh-CN" dirty="0"/>
              <a:t>2006</a:t>
            </a:r>
            <a:r>
              <a:rPr lang="zh-CN" altLang="en-US" dirty="0"/>
              <a:t>年开始 </a:t>
            </a:r>
            <a:r>
              <a:rPr lang="en-US" altLang="zh-CN" dirty="0"/>
              <a:t>[Amazon EC] [Amazon S3]</a:t>
            </a:r>
            <a:r>
              <a:rPr lang="zh-CN" altLang="en-US" dirty="0"/>
              <a:t>开始作为服务推向市场。 　　还有现代软件业霸主同时又是次时代计算的先驱的</a:t>
            </a:r>
            <a:r>
              <a:rPr lang="en-US" altLang="zh-CN" dirty="0"/>
              <a:t>Google,</a:t>
            </a:r>
            <a:r>
              <a:rPr lang="zh-CN" altLang="en-US" dirty="0"/>
              <a:t>大家都知道在世界上构筑以及运行了非常多的数据中心。以搜索引擎以及新的广告模式而闻名。他们使用便宜的计算机和强有力的中间件，以及自己的技术装备出了世界上最强大的数据中心，以及超高性能的并行计算群。 </a:t>
            </a:r>
            <a:r>
              <a:rPr lang="en-US" altLang="zh-CN" dirty="0"/>
              <a:t>2008</a:t>
            </a:r>
            <a:r>
              <a:rPr lang="zh-CN" altLang="en-US" dirty="0"/>
              <a:t>年</a:t>
            </a:r>
            <a:r>
              <a:rPr lang="en-US" altLang="zh-CN" dirty="0"/>
              <a:t>4</a:t>
            </a:r>
            <a:r>
              <a:rPr lang="zh-CN" altLang="en-US" dirty="0"/>
              <a:t>月发表的</a:t>
            </a:r>
            <a:r>
              <a:rPr lang="en-US" altLang="zh-CN" dirty="0" err="1"/>
              <a:t>PaaS</a:t>
            </a:r>
            <a:r>
              <a:rPr lang="zh-CN" altLang="en-US" dirty="0"/>
              <a:t>服务</a:t>
            </a:r>
            <a:r>
              <a:rPr lang="en-US" altLang="zh-CN" dirty="0"/>
              <a:t>[Google App Engine]</a:t>
            </a:r>
            <a:r>
              <a:rPr lang="zh-CN" altLang="en-US" dirty="0"/>
              <a:t>和</a:t>
            </a:r>
            <a:r>
              <a:rPr lang="en-US" altLang="zh-CN" dirty="0"/>
              <a:t>Amazon </a:t>
            </a:r>
            <a:r>
              <a:rPr lang="zh-CN" altLang="en-US" dirty="0"/>
              <a:t>的 </a:t>
            </a:r>
            <a:r>
              <a:rPr lang="en-US" altLang="zh-CN" dirty="0"/>
              <a:t>EC2,S3,SimpleDB</a:t>
            </a:r>
            <a:r>
              <a:rPr lang="zh-CN" altLang="en-US" dirty="0"/>
              <a:t>等服务拥有相似的功能。这些稳定的平台上同样搜索引擎，</a:t>
            </a:r>
            <a:r>
              <a:rPr lang="en-US" altLang="zh-CN" dirty="0" err="1"/>
              <a:t>GMail</a:t>
            </a:r>
            <a:r>
              <a:rPr lang="zh-CN" altLang="en-US" dirty="0"/>
              <a:t>等服务也在运行。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rPr>
              <a:t>Google/Amazon/Salesforce</a:t>
            </a:r>
            <a:r>
              <a:rPr lang="zh-CN" altLang="en-US" dirty="0">
                <a:effectLst/>
              </a:rPr>
              <a:t>这三个软件巨头非常的重视</a:t>
            </a:r>
            <a:r>
              <a:rPr lang="en-US" altLang="zh-CN" dirty="0" err="1">
                <a:effectLst/>
              </a:rPr>
              <a:t>PaaS</a:t>
            </a:r>
            <a:r>
              <a:rPr lang="zh-CN" altLang="en-US" dirty="0">
                <a:effectLst/>
              </a:rPr>
              <a:t>这种新的商业模式，</a:t>
            </a:r>
            <a:r>
              <a:rPr lang="en-US" altLang="zh-CN" dirty="0">
                <a:effectLst/>
              </a:rPr>
              <a:t>Amazon</a:t>
            </a:r>
            <a:r>
              <a:rPr lang="zh-CN" altLang="en-US" dirty="0">
                <a:effectLst/>
              </a:rPr>
              <a:t>的</a:t>
            </a:r>
            <a:r>
              <a:rPr lang="en-US" altLang="zh-CN" dirty="0" err="1">
                <a:effectLst/>
              </a:rPr>
              <a:t>PaaS</a:t>
            </a:r>
            <a:r>
              <a:rPr lang="zh-CN" altLang="en-US" dirty="0">
                <a:effectLst/>
              </a:rPr>
              <a:t>服务为了用户可以自由的组合服务提供了更多的自由度，</a:t>
            </a:r>
            <a:r>
              <a:rPr lang="en-US" altLang="zh-CN" dirty="0">
                <a:effectLst/>
              </a:rPr>
              <a:t>Google</a:t>
            </a:r>
            <a:r>
              <a:rPr lang="zh-CN" altLang="en-US" dirty="0">
                <a:effectLst/>
              </a:rPr>
              <a:t>的话提供了更多的服务使用户能够方便的使用，去掉了一些繁琐的作业。</a:t>
            </a:r>
            <a:r>
              <a:rPr lang="en-US" altLang="zh-CN" dirty="0">
                <a:effectLst/>
              </a:rPr>
              <a:t>Google/Salesforce</a:t>
            </a:r>
            <a:r>
              <a:rPr lang="zh-CN" altLang="en-US" dirty="0">
                <a:effectLst/>
              </a:rPr>
              <a:t>的</a:t>
            </a:r>
            <a:r>
              <a:rPr lang="en-US" altLang="zh-CN" dirty="0" err="1">
                <a:effectLst/>
              </a:rPr>
              <a:t>PaaS</a:t>
            </a:r>
            <a:r>
              <a:rPr lang="zh-CN" altLang="en-US" dirty="0">
                <a:effectLst/>
              </a:rPr>
              <a:t>不仅是基础硬件的提供开发环境的同样被提供属于真正的平台作为一种服务</a:t>
            </a:r>
            <a:r>
              <a:rPr lang="en-US" altLang="zh-CN" dirty="0">
                <a:effectLst/>
              </a:rPr>
              <a:t>(</a:t>
            </a:r>
            <a:r>
              <a:rPr lang="en-US" altLang="zh-CN" dirty="0" err="1">
                <a:effectLst/>
              </a:rPr>
              <a:t>PaaS</a:t>
            </a:r>
            <a:r>
              <a:rPr lang="en-US"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Heroku </a:t>
            </a:r>
            <a:r>
              <a:rPr lang="zh-CN" altLang="en-US" sz="1200" dirty="0">
                <a:latin typeface="微软雅黑" panose="020B0503020204020204" charset="-122"/>
                <a:ea typeface="微软雅黑" panose="020B0503020204020204" charset="-122"/>
              </a:rPr>
              <a:t>是</a:t>
            </a:r>
            <a:r>
              <a:rPr lang="en-US" altLang="zh-CN" sz="1200" dirty="0">
                <a:latin typeface="微软雅黑" panose="020B0503020204020204" charset="-122"/>
                <a:ea typeface="微软雅黑" panose="020B0503020204020204" charset="-122"/>
              </a:rPr>
              <a:t>salesforces</a:t>
            </a:r>
            <a:r>
              <a:rPr lang="zh-CN" altLang="en-US" sz="1200" dirty="0">
                <a:latin typeface="微软雅黑" panose="020B0503020204020204" charset="-122"/>
                <a:ea typeface="微软雅黑" panose="020B0503020204020204" charset="-122"/>
              </a:rPr>
              <a:t>的</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从传统的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架构是竖井式的，一个应用对应一套数据库，对应底层一套计算存储能力，竖井式的资源利用率低，比如一个应用存储和计算能力富余了以后，不能给别人共享。竖井式的不光资源利用率低，人力维护成本也高，像这种体系架构，一般企业按照业务域划分，每个域都有一套自己的维护人员，相互之间业务都是隔离的，维护人员的冗余、资源的冗余，都是极大的浪费。</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现在的云计算的体系架构，都是按照集中共享的原则进行建设，比如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基础设施，我建设几个相对大一点的数据中心，通过云计算技术的引入，将资源池化，让这些资源可以方便灵活的调用，并且实现弹性伸缩。资源池有计算、存储、网络、安全四大池，来建设，这都是通用的。</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再往上走是</a:t>
            </a:r>
            <a:r>
              <a:rPr lang="en-US" altLang="zh-CN" sz="1200" kern="1200" dirty="0">
                <a:solidFill>
                  <a:schemeClr val="tx1"/>
                </a:solidFill>
                <a:effectLst/>
                <a:latin typeface="+mn-lt"/>
                <a:ea typeface="+mn-ea"/>
                <a:cs typeface="+mn-cs"/>
              </a:rPr>
              <a:t>pass</a:t>
            </a:r>
            <a:r>
              <a:rPr lang="zh-CN" altLang="zh-CN" sz="1200" kern="1200" dirty="0">
                <a:solidFill>
                  <a:schemeClr val="tx1"/>
                </a:solidFill>
                <a:effectLst/>
                <a:latin typeface="+mn-lt"/>
                <a:ea typeface="+mn-ea"/>
                <a:cs typeface="+mn-cs"/>
              </a:rPr>
              <a:t>的能力，或者统称为大数据的能力，包括数据库、中间件、大数据的分析服务都放在这个层次。</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基础设施、资源池、</a:t>
            </a:r>
            <a:r>
              <a:rPr lang="en-US" altLang="zh-CN" sz="1200" kern="1200" dirty="0">
                <a:solidFill>
                  <a:schemeClr val="tx1"/>
                </a:solidFill>
                <a:effectLst/>
                <a:latin typeface="+mn-lt"/>
                <a:ea typeface="+mn-ea"/>
                <a:cs typeface="+mn-cs"/>
              </a:rPr>
              <a:t>pass</a:t>
            </a:r>
            <a:r>
              <a:rPr lang="zh-CN" altLang="zh-CN" sz="1200" kern="1200" dirty="0">
                <a:solidFill>
                  <a:schemeClr val="tx1"/>
                </a:solidFill>
                <a:effectLst/>
                <a:latin typeface="+mn-lt"/>
                <a:ea typeface="+mn-ea"/>
                <a:cs typeface="+mn-cs"/>
              </a:rPr>
              <a:t>能力实际上是统一的、公用性的平台，在这个平台之上，我的应用可以按照类别区分，共用底层的大数据和底层的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资源能力，这就使得在底层的这些大数据、资源池和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只需要有一些集中化的运维团队就行了，上层不同的应用有不同的运营人员来做应用的运营维护。这样就分开了，基础设施这一块是集中化的运维团队、按照不同的应用域有不同的运营运维团队，现在都在往这一方向转型，从烟囱式的转向集中化资源共享；</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从低价值的人力事务，比如像运维这些，通过引入云计算，大部分都实现了自动化。比如以前需要一百人的，可能现在只需要</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个人，甚至两三个人，达到这种级别。现在的互联网公司、包括公有云云服务商，他们一个人就可以运维上万台规模的服务器，一个人负责这么多服务器规模，这样就大大节省了人力成本；</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第三个就是从原来传统的，通过写工单、电子流的方式，来得到资源，变成自助、按需、随时获取资源。举个例子，在私有云里面，私有云建好了以后，我可以按照业务域分配一定的资源量，它用不完就放在那边。分配的量是这么多，实际使用的量是另外一个层面，它如果没有使用，这个资源是可以给别人用的。从另外一个角度来讲，我多给它分配一点，就是在我给它分配的资源量之内，它也有权限可以随时获取，给予一定的弹性。</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269875" algn="just">
              <a:lnSpc>
                <a:spcPct val="150000"/>
              </a:lnSpc>
              <a:spcAft>
                <a:spcPts val="0"/>
              </a:spcAft>
            </a:pPr>
            <a:r>
              <a:rPr lang="en-US" altLang="zh-CN" sz="1200" kern="100" dirty="0">
                <a:solidFill>
                  <a:srgbClr val="000000"/>
                </a:solidFill>
                <a:latin typeface="微软雅黑" panose="020B0503020204020204" charset="-122"/>
                <a:ea typeface="微软雅黑" panose="020B0503020204020204" charset="-122"/>
              </a:rPr>
              <a:t>1.PaaS</a:t>
            </a:r>
            <a:r>
              <a:rPr lang="zh-CN" altLang="en-US" sz="1200" kern="100" dirty="0">
                <a:solidFill>
                  <a:srgbClr val="000000"/>
                </a:solidFill>
                <a:latin typeface="微软雅黑" panose="020B0503020204020204" charset="-122"/>
                <a:ea typeface="微软雅黑" panose="020B0503020204020204" charset="-122"/>
              </a:rPr>
              <a:t>提供</a:t>
            </a:r>
            <a:r>
              <a:rPr lang="zh-CN" altLang="zh-CN" sz="1200" kern="100" dirty="0">
                <a:solidFill>
                  <a:srgbClr val="000000"/>
                </a:solidFill>
                <a:latin typeface="微软雅黑" panose="020B0503020204020204" charset="-122"/>
                <a:ea typeface="微软雅黑" panose="020B0503020204020204" charset="-122"/>
              </a:rPr>
              <a:t>应用的部署运行平台以及云化托管基础设施。应用的云化部署、运行平台支持自动伸缩、弹性扩展提供数据访问、应用集成能力。</a:t>
            </a:r>
            <a:endParaRPr lang="zh-CN" altLang="zh-CN" sz="1200" kern="100" dirty="0">
              <a:latin typeface="微软雅黑" panose="020B0503020204020204" charset="-122"/>
              <a:ea typeface="微软雅黑" panose="020B0503020204020204" charset="-122"/>
            </a:endParaRPr>
          </a:p>
          <a:p>
            <a:pPr indent="269875" algn="just">
              <a:lnSpc>
                <a:spcPct val="150000"/>
              </a:lnSpc>
              <a:spcAft>
                <a:spcPts val="0"/>
              </a:spcAft>
            </a:pPr>
            <a:r>
              <a:rPr lang="en-US" altLang="zh-CN" sz="1200" kern="100" dirty="0">
                <a:solidFill>
                  <a:srgbClr val="000000"/>
                </a:solidFill>
                <a:latin typeface="微软雅黑" panose="020B0503020204020204" charset="-122"/>
                <a:ea typeface="微软雅黑" panose="020B0503020204020204" charset="-122"/>
              </a:rPr>
              <a:t>2.</a:t>
            </a:r>
            <a:r>
              <a:rPr lang="zh-CN" altLang="zh-CN" sz="1200" kern="100" dirty="0">
                <a:solidFill>
                  <a:srgbClr val="000000"/>
                </a:solidFill>
                <a:latin typeface="微软雅黑" panose="020B0503020204020204" charset="-122"/>
                <a:ea typeface="微软雅黑" panose="020B0503020204020204" charset="-122"/>
              </a:rPr>
              <a:t>高效</a:t>
            </a:r>
            <a:r>
              <a:rPr lang="en-US" altLang="zh-CN" sz="1200" kern="100" dirty="0" err="1">
                <a:solidFill>
                  <a:srgbClr val="000000"/>
                </a:solidFill>
                <a:latin typeface="微软雅黑" panose="020B0503020204020204" charset="-122"/>
                <a:ea typeface="微软雅黑" panose="020B0503020204020204" charset="-122"/>
              </a:rPr>
              <a:t>DevOps</a:t>
            </a:r>
            <a:r>
              <a:rPr lang="zh-CN" altLang="zh-CN" sz="1200" kern="100" dirty="0">
                <a:solidFill>
                  <a:srgbClr val="000000"/>
                </a:solidFill>
                <a:latin typeface="微软雅黑" panose="020B0503020204020204" charset="-122"/>
                <a:ea typeface="微软雅黑" panose="020B0503020204020204" charset="-122"/>
              </a:rPr>
              <a:t>开发环境。</a:t>
            </a:r>
            <a:r>
              <a:rPr lang="en-US" altLang="zh-CN" sz="1200" kern="100" dirty="0" err="1">
                <a:solidFill>
                  <a:srgbClr val="000000"/>
                </a:solidFill>
                <a:latin typeface="微软雅黑" panose="020B0503020204020204" charset="-122"/>
                <a:ea typeface="微软雅黑" panose="020B0503020204020204" charset="-122"/>
              </a:rPr>
              <a:t>PaaS</a:t>
            </a:r>
            <a:r>
              <a:rPr lang="zh-CN" altLang="zh-CN" sz="1200" kern="100" dirty="0">
                <a:solidFill>
                  <a:srgbClr val="000000"/>
                </a:solidFill>
                <a:latin typeface="微软雅黑" panose="020B0503020204020204" charset="-122"/>
                <a:ea typeface="微软雅黑" panose="020B0503020204020204" charset="-122"/>
              </a:rPr>
              <a:t>提供编程语言、库、服务以及工具来构建应用，提升开发效率依托</a:t>
            </a:r>
            <a:r>
              <a:rPr lang="en-US" altLang="zh-CN" sz="1200" kern="100" dirty="0" err="1">
                <a:solidFill>
                  <a:srgbClr val="000000"/>
                </a:solidFill>
                <a:latin typeface="微软雅黑" panose="020B0503020204020204" charset="-122"/>
                <a:ea typeface="微软雅黑" panose="020B0503020204020204" charset="-122"/>
              </a:rPr>
              <a:t>PaaS</a:t>
            </a:r>
            <a:r>
              <a:rPr lang="zh-CN" altLang="zh-CN" sz="1200" kern="100" dirty="0">
                <a:solidFill>
                  <a:srgbClr val="000000"/>
                </a:solidFill>
                <a:latin typeface="微软雅黑" panose="020B0503020204020204" charset="-122"/>
                <a:ea typeface="微软雅黑" panose="020B0503020204020204" charset="-122"/>
              </a:rPr>
              <a:t>运维能力，开发者无需管理或控制底下的云基础设施，包括网络、服务器、操作系统以及存储，业务只需关注自身业务的运维。</a:t>
            </a:r>
            <a:endParaRPr lang="zh-CN" altLang="zh-CN" sz="1200" kern="100" dirty="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学习云计算的时候会遇到不同的云的概念，公有云、私有云、混合云、专有云（专属私有云）、社区云、工业云、政务云等等，五花八门。如何进行有效的分类？按照部署模型分类，就是这三种，公有云、私有云、混合云。还有就是按照云上面所承载的不同应用进行分类，分成各类不同的行业云，那个大类叫行业云。部署模型是在底层的，上层是不同的行业应用。</a:t>
            </a:r>
          </a:p>
          <a:p>
            <a:pPr marL="171450" indent="-171450">
              <a:buFont typeface="Arial" panose="020B0604020202020204" pitchFamily="34" charset="0"/>
              <a:buChar char="•"/>
            </a:pPr>
            <a:r>
              <a:rPr lang="zh-CN" altLang="en-US" dirty="0"/>
              <a:t>公有云是大的云服务商建好了之后，给个人或者是企业共享它的基础设施。这类是最便宜的，对外提供云服务。公有云在目前来讲承载了特别是中小型公司也有一些大型公司的部分业务，而且是未来是主流，随着安全性提升以后，越来越成为一种主流。</a:t>
            </a:r>
          </a:p>
          <a:p>
            <a:pPr marL="171450" indent="-171450">
              <a:buFont typeface="Arial" panose="020B0604020202020204" pitchFamily="34" charset="0"/>
              <a:buChar char="•"/>
            </a:pPr>
            <a:r>
              <a:rPr lang="zh-CN" altLang="en-US" dirty="0"/>
              <a:t>私有云是比较适合原来传统型的大企业，私有云是从原来传统的企业数据中心，进行云化，使用云计算技术，实现云化体系，提升资源利用率，降低成本等。私有云是某一个公司用，它内部按照不同的业务域、按照不同的部门进行资源划分。</a:t>
            </a:r>
          </a:p>
          <a:p>
            <a:pPr marL="171450" indent="-171450">
              <a:buFont typeface="Arial" panose="020B0604020202020204" pitchFamily="34" charset="0"/>
              <a:buChar char="•"/>
            </a:pPr>
            <a:r>
              <a:rPr lang="zh-CN" altLang="en-US" dirty="0"/>
              <a:t>混合云，将私有云的高安全性和公有云的高效益、低成本结合起来，包括借助公有云的弹性，比如一部分业务安全性要求不是太高的，并且又是非常弹性化的，我把它放在公有云上。通过混合云，将这两个云的资源管理统一起来，混合云也是当前和未来的一个主流。</a:t>
            </a:r>
          </a:p>
          <a:p>
            <a:r>
              <a:rPr lang="zh-CN" altLang="en-US" dirty="0"/>
              <a:t>公有云、私有云、混合云是当前用的比较多的。</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bg2">
                    <a:lumMod val="50000"/>
                  </a:schemeClr>
                </a:solidFill>
                <a:latin typeface="微软雅黑" panose="020B0503020204020204" charset="-122"/>
                <a:ea typeface="微软雅黑" panose="020B0503020204020204" charset="-122"/>
              </a:rPr>
              <a:t>公有云是部署云计算最常见的方式。</a:t>
            </a:r>
            <a:endParaRPr lang="en-US" altLang="zh-CN" sz="1200" dirty="0">
              <a:solidFill>
                <a:schemeClr val="bg2">
                  <a:lumMod val="50000"/>
                </a:schemeClr>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在公有云中，可与其他组织或云“租户”共享相同的硬件、存储和网络设备，可以使用 </a:t>
            </a:r>
            <a:r>
              <a:rPr lang="en-US" altLang="zh-CN" sz="1200" dirty="0">
                <a:latin typeface="微软雅黑" panose="020B0503020204020204" charset="-122"/>
                <a:ea typeface="微软雅黑" panose="020B0503020204020204" charset="-122"/>
              </a:rPr>
              <a:t>Web </a:t>
            </a:r>
            <a:r>
              <a:rPr lang="zh-CN" altLang="en-US" sz="1200" dirty="0">
                <a:latin typeface="微软雅黑" panose="020B0503020204020204" charset="-122"/>
                <a:ea typeface="微软雅黑" panose="020B0503020204020204" charset="-122"/>
              </a:rPr>
              <a:t>浏览器访问服务和管理帐户。</a:t>
            </a:r>
            <a:endParaRPr lang="en-US" altLang="zh-CN" sz="1200" dirty="0">
              <a:latin typeface="微软雅黑" panose="020B0503020204020204" charset="-122"/>
              <a:ea typeface="微软雅黑" panose="020B0503020204020204" charset="-122"/>
            </a:endParaRPr>
          </a:p>
          <a:p>
            <a:pPr>
              <a:lnSpc>
                <a:spcPct val="150000"/>
              </a:lnSpc>
            </a:pPr>
            <a:r>
              <a:rPr lang="zh-CN" altLang="en-US" sz="1600" b="1" dirty="0">
                <a:solidFill>
                  <a:srgbClr val="505050"/>
                </a:solidFill>
                <a:latin typeface="微软雅黑" panose="020B0503020204020204" charset="-122"/>
                <a:ea typeface="微软雅黑" panose="020B0503020204020204" charset="-122"/>
              </a:rPr>
              <a:t>优势</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成本更低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无需购买硬件或软件，仅对使用的服务付费。</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无需维护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维护由服务提供商提供。</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近乎无限制的缩放性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提供按需资源，可满足业务需求。</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高可靠性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具备众多服务器，确保免受故障影响。</a:t>
            </a:r>
            <a:endParaRPr lang="zh-CN" altLang="en-US" sz="1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a:t>
            </a:r>
            <a:r>
              <a:rPr lang="zh-CN" altLang="en-US" sz="1200" kern="1200" dirty="0">
                <a:solidFill>
                  <a:schemeClr val="tx1"/>
                </a:solidFill>
                <a:effectLst/>
                <a:latin typeface="+mn-lt"/>
                <a:ea typeface="+mn-ea"/>
                <a:cs typeface="+mn-cs"/>
              </a:rPr>
              <a:t>的企业计划加大云服务的投资力度</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年，全球公有云市场规模将达</a:t>
            </a:r>
            <a:r>
              <a:rPr lang="en-US" altLang="zh-CN" sz="1200" kern="1200" dirty="0">
                <a:solidFill>
                  <a:schemeClr val="tx1"/>
                </a:solidFill>
                <a:effectLst/>
                <a:latin typeface="+mn-lt"/>
                <a:ea typeface="+mn-ea"/>
                <a:cs typeface="+mn-cs"/>
              </a:rPr>
              <a:t>3000</a:t>
            </a:r>
            <a:r>
              <a:rPr lang="zh-CN" altLang="en-US" sz="1200" kern="1200" dirty="0">
                <a:solidFill>
                  <a:schemeClr val="tx1"/>
                </a:solidFill>
                <a:effectLst/>
                <a:latin typeface="+mn-lt"/>
                <a:ea typeface="+mn-ea"/>
                <a:cs typeface="+mn-cs"/>
              </a:rPr>
              <a:t>亿美元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年至</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年，全球公有云市场复合增长率</a:t>
            </a:r>
            <a:r>
              <a:rPr lang="en-US" altLang="zh-CN" sz="1200" kern="1200" dirty="0">
                <a:solidFill>
                  <a:schemeClr val="tx1"/>
                </a:solidFill>
                <a:effectLst/>
                <a:latin typeface="+mn-lt"/>
                <a:ea typeface="+mn-ea"/>
                <a:cs typeface="+mn-cs"/>
              </a:rPr>
              <a:t>16.3%</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2015-2021</a:t>
            </a:r>
            <a:r>
              <a:rPr lang="zh-CN" altLang="en-US" sz="1200" kern="1200" dirty="0">
                <a:solidFill>
                  <a:schemeClr val="tx1"/>
                </a:solidFill>
                <a:effectLst/>
                <a:latin typeface="+mn-lt"/>
                <a:ea typeface="+mn-ea"/>
                <a:cs typeface="+mn-cs"/>
              </a:rPr>
              <a:t>年，国内公有云市场复合增长率达 </a:t>
            </a:r>
            <a:r>
              <a:rPr lang="en-US" altLang="zh-CN" sz="1200" kern="1200" dirty="0">
                <a:solidFill>
                  <a:schemeClr val="tx1"/>
                </a:solidFill>
                <a:effectLst/>
                <a:latin typeface="+mn-lt"/>
                <a:ea typeface="+mn-ea"/>
                <a:cs typeface="+mn-cs"/>
              </a:rPr>
              <a:t>30.7%</a:t>
            </a:r>
            <a:r>
              <a:rPr lang="zh-CN" altLang="en-US" sz="1200" kern="1200" dirty="0">
                <a:solidFill>
                  <a:schemeClr val="tx1"/>
                </a:solidFill>
                <a:effectLst/>
                <a:latin typeface="+mn-lt"/>
                <a:ea typeface="+mn-ea"/>
                <a:cs typeface="+mn-cs"/>
              </a:rPr>
              <a:t>，是全球市场的</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倍</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年国内公有云市场规模将达</a:t>
            </a:r>
            <a:r>
              <a:rPr lang="en-US" altLang="zh-CN" sz="1200" kern="1200" dirty="0">
                <a:solidFill>
                  <a:schemeClr val="tx1"/>
                </a:solidFill>
                <a:effectLst/>
                <a:latin typeface="+mn-lt"/>
                <a:ea typeface="+mn-ea"/>
                <a:cs typeface="+mn-cs"/>
              </a:rPr>
              <a:t>700.41</a:t>
            </a:r>
            <a:r>
              <a:rPr lang="zh-CN" altLang="en-US" sz="1200" kern="1200" dirty="0">
                <a:solidFill>
                  <a:schemeClr val="tx1"/>
                </a:solidFill>
                <a:effectLst/>
                <a:latin typeface="+mn-lt"/>
                <a:ea typeface="+mn-ea"/>
                <a:cs typeface="+mn-cs"/>
              </a:rPr>
              <a:t>亿元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年国务院发布意见，</a:t>
            </a:r>
            <a:r>
              <a:rPr lang="en-US" altLang="zh-CN" sz="1200" kern="1200" dirty="0">
                <a:solidFill>
                  <a:schemeClr val="tx1"/>
                </a:solidFill>
                <a:effectLst/>
                <a:latin typeface="+mn-lt"/>
                <a:ea typeface="+mn-ea"/>
                <a:cs typeface="+mn-cs"/>
              </a:rPr>
              <a:t>2025</a:t>
            </a:r>
            <a:r>
              <a:rPr lang="zh-CN" altLang="en-US" sz="1200" kern="1200" dirty="0">
                <a:solidFill>
                  <a:schemeClr val="tx1"/>
                </a:solidFill>
                <a:effectLst/>
                <a:latin typeface="+mn-lt"/>
                <a:ea typeface="+mn-ea"/>
                <a:cs typeface="+mn-cs"/>
              </a:rPr>
              <a:t>年实现百万企业上云</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r>
              <a:rPr lang="zh-CN" altLang="en-US" sz="1600" b="1" dirty="0">
                <a:solidFill>
                  <a:srgbClr val="505050"/>
                </a:solidFill>
                <a:latin typeface="微软雅黑" panose="020B0503020204020204" charset="-122"/>
                <a:ea typeface="微软雅黑" panose="020B0503020204020204" charset="-122"/>
              </a:rPr>
              <a:t>优势</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灵活性更高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组织可自定义云环境以满足特定业务需求。</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安全性更高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资源不与其他组织共享，从而可实现更高控制性和安全性级别。</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缩放性更高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私有云仍然具有公有云的缩放性和效率。</a:t>
            </a: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年，中国私有云市场规模达到</a:t>
            </a:r>
            <a:r>
              <a:rPr lang="en-US" altLang="zh-CN" sz="1200" kern="1200" dirty="0">
                <a:solidFill>
                  <a:schemeClr val="tx1"/>
                </a:solidFill>
                <a:effectLst/>
                <a:latin typeface="+mn-lt"/>
                <a:ea typeface="+mn-ea"/>
                <a:cs typeface="+mn-cs"/>
              </a:rPr>
              <a:t>426.8</a:t>
            </a:r>
            <a:r>
              <a:rPr lang="zh-CN" altLang="en-US" sz="1200" kern="1200" dirty="0">
                <a:solidFill>
                  <a:schemeClr val="tx1"/>
                </a:solidFill>
                <a:effectLst/>
                <a:latin typeface="+mn-lt"/>
                <a:ea typeface="+mn-ea"/>
                <a:cs typeface="+mn-cs"/>
              </a:rPr>
              <a:t>亿元，相比</a:t>
            </a:r>
            <a:r>
              <a:rPr lang="en-US" altLang="zh-CN"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年增长</a:t>
            </a:r>
            <a:r>
              <a:rPr lang="en-US" altLang="zh-CN" sz="1200" kern="1200" dirty="0">
                <a:solidFill>
                  <a:schemeClr val="tx1"/>
                </a:solidFill>
                <a:effectLst/>
                <a:latin typeface="+mn-lt"/>
                <a:ea typeface="+mn-ea"/>
                <a:cs typeface="+mn-cs"/>
              </a:rPr>
              <a:t>23.8%</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2017-2021</a:t>
            </a:r>
            <a:r>
              <a:rPr lang="zh-CN" altLang="en-US" sz="1200" kern="1200" dirty="0">
                <a:solidFill>
                  <a:schemeClr val="tx1"/>
                </a:solidFill>
                <a:effectLst/>
                <a:latin typeface="+mn-lt"/>
                <a:ea typeface="+mn-ea"/>
                <a:cs typeface="+mn-cs"/>
              </a:rPr>
              <a:t>年中国私有云市场仍将保持稳定增长，到</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年市场规模将达到</a:t>
            </a:r>
            <a:r>
              <a:rPr lang="en-US" altLang="zh-CN" sz="1200" kern="1200" dirty="0">
                <a:solidFill>
                  <a:schemeClr val="tx1"/>
                </a:solidFill>
                <a:effectLst/>
                <a:latin typeface="+mn-lt"/>
                <a:ea typeface="+mn-ea"/>
                <a:cs typeface="+mn-cs"/>
              </a:rPr>
              <a:t>955.7</a:t>
            </a:r>
            <a:r>
              <a:rPr lang="zh-CN" altLang="en-US" sz="1200" kern="1200" dirty="0">
                <a:solidFill>
                  <a:schemeClr val="tx1"/>
                </a:solidFill>
                <a:effectLst/>
                <a:latin typeface="+mn-lt"/>
                <a:ea typeface="+mn-ea"/>
                <a:cs typeface="+mn-cs"/>
              </a:rPr>
              <a:t>亿元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、信通院调研的企业中，中小企业占比</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。其中只采用公有云的企业占比为 </a:t>
            </a:r>
            <a:r>
              <a:rPr lang="en-US" altLang="zh-CN" sz="1200" kern="1200" dirty="0">
                <a:solidFill>
                  <a:schemeClr val="tx1"/>
                </a:solidFill>
                <a:effectLst/>
                <a:latin typeface="+mn-lt"/>
                <a:ea typeface="+mn-ea"/>
                <a:cs typeface="+mn-cs"/>
              </a:rPr>
              <a:t>34.7%</a:t>
            </a:r>
            <a:r>
              <a:rPr lang="zh-CN" altLang="en-US" sz="1200" kern="1200" dirty="0">
                <a:solidFill>
                  <a:schemeClr val="tx1"/>
                </a:solidFill>
                <a:effectLst/>
                <a:latin typeface="+mn-lt"/>
                <a:ea typeface="+mn-ea"/>
                <a:cs typeface="+mn-cs"/>
              </a:rPr>
              <a:t>， 比去年提升</a:t>
            </a:r>
            <a:r>
              <a:rPr lang="en-US" altLang="zh-CN" sz="1200" kern="1200" dirty="0">
                <a:solidFill>
                  <a:schemeClr val="tx1"/>
                </a:solidFill>
                <a:effectLst/>
                <a:latin typeface="+mn-lt"/>
                <a:ea typeface="+mn-ea"/>
                <a:cs typeface="+mn-cs"/>
              </a:rPr>
              <a:t>6.7%</a:t>
            </a:r>
            <a:r>
              <a:rPr lang="zh-CN" altLang="en-US" sz="1200" kern="1200" dirty="0">
                <a:solidFill>
                  <a:schemeClr val="tx1"/>
                </a:solidFill>
                <a:effectLst/>
                <a:latin typeface="+mn-lt"/>
                <a:ea typeface="+mn-ea"/>
                <a:cs typeface="+mn-cs"/>
              </a:rPr>
              <a:t>，只采用私有云的企业提升</a:t>
            </a:r>
            <a:r>
              <a:rPr lang="en-US" altLang="zh-CN" sz="1200" kern="1200" dirty="0">
                <a:solidFill>
                  <a:schemeClr val="tx1"/>
                </a:solidFill>
                <a:effectLst/>
                <a:latin typeface="+mn-lt"/>
                <a:ea typeface="+mn-ea"/>
                <a:cs typeface="+mn-cs"/>
              </a:rPr>
              <a:t>0.7%</a:t>
            </a:r>
            <a:r>
              <a:rPr lang="zh-CN" altLang="en-US" sz="1200" kern="1200" dirty="0">
                <a:solidFill>
                  <a:schemeClr val="tx1"/>
                </a:solidFill>
                <a:effectLst/>
                <a:latin typeface="+mn-lt"/>
                <a:ea typeface="+mn-ea"/>
                <a:cs typeface="+mn-cs"/>
              </a:rPr>
              <a:t>。企业对公有云的接受程度进一步提高 。</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IT</a:t>
            </a:r>
            <a:r>
              <a:rPr lang="zh-CN" altLang="en-US" dirty="0"/>
              <a:t>环境在云计算之前已经发展的非常复杂，一个企业的</a:t>
            </a:r>
            <a:r>
              <a:rPr lang="en-US" altLang="zh-CN" dirty="0"/>
              <a:t>IT</a:t>
            </a:r>
            <a:r>
              <a:rPr lang="zh-CN" altLang="en-US" dirty="0"/>
              <a:t>环境在架构上是非常复杂的，各种</a:t>
            </a:r>
            <a:r>
              <a:rPr lang="en-US" altLang="zh-CN" dirty="0"/>
              <a:t>OS</a:t>
            </a:r>
            <a:r>
              <a:rPr lang="zh-CN" altLang="en-US" dirty="0"/>
              <a:t>、各类业务应用、各种数据库等等，这就带来业务升级与调整的困难，企业迫切需要一种新型的解决方案，来解决这些问题。那么云计算带来的解决方案，其核心思想就是</a:t>
            </a:r>
            <a:r>
              <a:rPr lang="en-US" altLang="zh-CN" dirty="0"/>
              <a:t>IT</a:t>
            </a:r>
            <a:r>
              <a:rPr lang="zh-CN" altLang="en-US" dirty="0"/>
              <a:t>要走向简单化、平台化与服务化。</a:t>
            </a:r>
          </a:p>
          <a:p>
            <a:pPr marL="171450" indent="-171450">
              <a:buFont typeface="Arial" panose="020B0604020202020204" pitchFamily="34" charset="0"/>
              <a:buChar char="•"/>
            </a:pPr>
            <a:r>
              <a:rPr lang="zh-CN" altLang="en-US" dirty="0"/>
              <a:t>所谓简单化，指的是降低运维开销、实现</a:t>
            </a:r>
            <a:r>
              <a:rPr lang="en-US" altLang="zh-CN" dirty="0"/>
              <a:t>IT</a:t>
            </a:r>
            <a:r>
              <a:rPr lang="zh-CN" altLang="en-US" dirty="0"/>
              <a:t>的敏捷交付、实现企业业务的自动化交付、是</a:t>
            </a:r>
            <a:r>
              <a:rPr lang="en-US" altLang="zh-CN" dirty="0"/>
              <a:t>IT</a:t>
            </a:r>
            <a:r>
              <a:rPr lang="zh-CN" altLang="en-US" dirty="0"/>
              <a:t>可以更加关注业务的本身。</a:t>
            </a:r>
          </a:p>
          <a:p>
            <a:pPr marL="171450" indent="-171450">
              <a:buFont typeface="Arial" panose="020B0604020202020204" pitchFamily="34" charset="0"/>
              <a:buChar char="•"/>
            </a:pPr>
            <a:r>
              <a:rPr lang="zh-CN" altLang="en-US" dirty="0"/>
              <a:t>所谓平台化，指的是将物理资源逻辑化，加入资源池，以进行弹性的自动化的管理，提高了效率。还可以根据业务的目标和规模，实现快速有效的调整，缩短了业务调整的生命周期和流程。所有的设备都基于开放标准，可以实现全面兼容的协作。</a:t>
            </a:r>
            <a:endParaRPr lang="en-US" altLang="zh-CN" dirty="0"/>
          </a:p>
          <a:p>
            <a:pPr marL="171450" indent="-171450">
              <a:buFont typeface="Arial" panose="020B0604020202020204" pitchFamily="34" charset="0"/>
              <a:buChar char="•"/>
            </a:pPr>
            <a:r>
              <a:rPr lang="zh-CN" altLang="en-US" dirty="0"/>
              <a:t>服务化的提出，改变了我们使用</a:t>
            </a:r>
            <a:r>
              <a:rPr lang="en-US" altLang="zh-CN" dirty="0"/>
              <a:t>IT</a:t>
            </a:r>
            <a:r>
              <a:rPr lang="zh-CN" altLang="en-US" dirty="0"/>
              <a:t>资源的方式，将资源打包成各类量化的服务，使得资源的使用更加的精细。</a:t>
            </a:r>
            <a:r>
              <a:rPr lang="en-US" altLang="zh-CN" dirty="0"/>
              <a:t>IT</a:t>
            </a:r>
            <a:r>
              <a:rPr lang="zh-CN" altLang="en-US" dirty="0"/>
              <a:t>的运营也变得更加的直观。</a:t>
            </a: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从上世纪</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年代至今，</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已有</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年的发展，一开始所有的业务都跑在大型机小型机上，后来，伴随着</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技术以及</a:t>
            </a:r>
            <a:r>
              <a:rPr lang="en-US" altLang="zh-CN" sz="1200" kern="1200" dirty="0">
                <a:solidFill>
                  <a:schemeClr val="tx1"/>
                </a:solidFill>
                <a:effectLst/>
                <a:latin typeface="+mn-lt"/>
                <a:ea typeface="+mn-ea"/>
                <a:cs typeface="+mn-cs"/>
              </a:rPr>
              <a:t>X86</a:t>
            </a:r>
            <a:r>
              <a:rPr lang="zh-CN" altLang="zh-CN" sz="1200" kern="1200" dirty="0">
                <a:solidFill>
                  <a:schemeClr val="tx1"/>
                </a:solidFill>
                <a:effectLst/>
                <a:latin typeface="+mn-lt"/>
                <a:ea typeface="+mn-ea"/>
                <a:cs typeface="+mn-cs"/>
              </a:rPr>
              <a:t>服务器的进步，计算能力的飞跃提升，人们开始在各自的设备上来完成计算任务。随着业务的复杂度以及规模的提升，传统的单个</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与服务器的性能越来越难以满足计算能力的需求。所以我们将服务器聚集到云端，对资源进行整合，依靠云端资源，来支撑业务的运行，这就是云计算。</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云计算有很多种不同的定义，今天给的这个定义是业界使用比较广泛的，是美国国家标准与技术研究院提出的。云计算是一种按使用量付费的模型，可以随时随地、便捷地、按需地从可配置的计算资源共享池中获取所需的计算资源（包括网络、服务器、存储、应用程序及服务），资源可以快速供给和释放，只需投入较少的管理工作。 从云计算的定义中可以看出云计算的几大特点，比如按使用量付费，便捷的获取计算资源，这里的计算资源不单单包括网络、服务器、存储还包括应用程序及服务，这些资源可以快速的供给和释放，高度的自动化，只需要较少的管理工作。</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云计算的目标是让用户想用水用电一样使用云计算资源。就像我们使用电一样，通过建立大规模的发电厂生产电力，中间通过电网进行传输，终端用户只需要打开开关就可以使用电，按需使用、按使用量付费，用多少给多少钱。而且不用关心电是怎么来的，电厂在哪里。将来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也是这样，只要租就行了，不需要去买专门的服务器，也不需要去维护。</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云计算有哪些特点呢？业界总共提出了</a:t>
            </a:r>
            <a:r>
              <a:rPr lang="en-US" altLang="zh-CN" dirty="0"/>
              <a:t>5</a:t>
            </a:r>
            <a:r>
              <a:rPr lang="zh-CN" altLang="en-US" dirty="0"/>
              <a:t>点：</a:t>
            </a:r>
            <a:endParaRPr lang="en-US" altLang="zh-CN" dirty="0"/>
          </a:p>
          <a:p>
            <a:r>
              <a:rPr lang="zh-CN" altLang="zh-CN" sz="1200" kern="1200" dirty="0">
                <a:solidFill>
                  <a:schemeClr val="tx1"/>
                </a:solidFill>
                <a:effectLst/>
                <a:latin typeface="+mn-lt"/>
                <a:ea typeface="+mn-ea"/>
                <a:cs typeface="+mn-cs"/>
              </a:rPr>
              <a:t>①按需应变的自助服务。消费者可以单方面地按需自动获取计算能力，比如服务器和网络存储，从而免去了与每个服务提供者进行交互的过程。②无处不在的网络访问。网络中提供许多可用功能，可通过各种统一的标准机制从多样化的客户端平台获取（例如，</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笔记本电脑或智能手机）。③共享资源池。服务提供者将计算资源汇集到资源池中，通过多租户模式共享给多个消费者，根据消费者的需求对不同的物理资源和虚拟资源进行动态分配或重分配。资源类型包括存储、处理、内存、带宽、和虚拟机等。④快速灵活。能够快速而灵活地提供各种功能以实现扩展，并且可以快速释放资源来实现收缩。对消费者来说，可取用的功能是应有尽有的，并且可以在任何时间进行任意数量的购买。⑤提供计量服务。云计算系统利用计量功能（通常是通过一个付费使用的业务模式）来自动调控和优化资源利用，根据不同的服务类型按照合适的度量指标进行计量监控（如存储、处理、带宽和活跃用户账户），控制和报告资源使用情况，提升服务提供者和服务消费者的透明度。</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年左右的快速发展，云计算系统架构不断演进，逐步形成了一个“四层两域” 系统架构，如图所示。“两域”是指以提供资源承载客户应用的业务域，以及用于协调管理整个数据中心的管理域。业务域是用来提供资源和服务的，逻辑上又可以分为四个层次：基础设施层、平台层、服务层、应用层。管理域主要提供整个云数据中心的协调管理。</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983045" y="1026968"/>
            <a:ext cx="10225911" cy="4804064"/>
          </a:xfrm>
          <a:prstGeom prst="rect">
            <a:avLst/>
          </a:prstGeom>
          <a:effectLst>
            <a:softEdge rad="127000"/>
          </a:effectLst>
        </p:spPr>
      </p:pic>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a:t>单击此处编辑母版标题样式</a:t>
            </a:r>
            <a:endParaRPr lang="zh-CN" altLang="en-US" noProof="0" dirty="0"/>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a:t>单击此处编辑母版副标题样式</a:t>
            </a:r>
            <a:endParaRPr lang="zh-CN" altLang="en-US" noProof="0" dirty="0"/>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151591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26346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040F3706-2046-4FD8-9A62-C0B9CDEB21B2}" type="datetimeFigureOut">
              <a:rPr lang="zh-CN" altLang="en-US" smtClean="0"/>
              <a:t>2022/8/29</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878518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040F3706-2046-4FD8-9A62-C0B9CDEB21B2}" type="datetimeFigureOut">
              <a:rPr lang="zh-CN" altLang="en-US" smtClean="0"/>
              <a:t>2022/8/29</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195350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96382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857891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4277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816854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fld id="{040F3706-2046-4FD8-9A62-C0B9CDEB21B2}" type="datetimeFigureOut">
              <a:rPr lang="zh-CN" altLang="en-US" smtClean="0"/>
              <a:t>2022/8/29</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52228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9275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6908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2022/8/29</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7281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2022/8/29</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1"/>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fld id="{040F3706-2046-4FD8-9A62-C0B9CDEB21B2}" type="datetimeFigureOut">
              <a:rPr lang="zh-CN" altLang="en-US" smtClean="0"/>
              <a:t>2022/8/29</a:t>
            </a:fld>
            <a:endParaRPr lang="zh-CN" altLang="en-US"/>
          </a:p>
        </p:txBody>
      </p:sp>
      <p:sp>
        <p:nvSpPr>
          <p:cNvPr id="9282" name="Rectangle 66"/>
          <p:cNvSpPr>
            <a:spLocks noGrp="1" noChangeArrowheads="1"/>
          </p:cNvSpPr>
          <p:nvPr>
            <p:ph type="ftr" sz="quarter" idx="3"/>
          </p:nvPr>
        </p:nvSpPr>
        <p:spPr bwMode="auto">
          <a:xfrm>
            <a:off x="4165600" y="6495181"/>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zh-CN" altLang="en-US"/>
          </a:p>
        </p:txBody>
      </p:sp>
      <p:sp>
        <p:nvSpPr>
          <p:cNvPr id="9283" name="Rectangle 67"/>
          <p:cNvSpPr>
            <a:spLocks noGrp="1" noChangeArrowheads="1"/>
          </p:cNvSpPr>
          <p:nvPr>
            <p:ph type="sldNum" sz="quarter" idx="4"/>
          </p:nvPr>
        </p:nvSpPr>
        <p:spPr bwMode="auto">
          <a:xfrm>
            <a:off x="9457267" y="6525344"/>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60C3C4F0-4FDE-4925-8654-E9C61101D3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1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040F3706-2046-4FD8-9A62-C0B9CDEB21B2}" type="datetimeFigureOut">
              <a:rPr lang="zh-CN" altLang="en-US" smtClean="0"/>
              <a:t>2022/8/29</a:t>
            </a:fld>
            <a:endParaRPr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60C3C4F0-4FDE-4925-8654-E9C61101D37B}" type="slidenum">
              <a:rPr lang="zh-CN" altLang="en-US" smtClean="0"/>
              <a:t>‹#›</a:t>
            </a:fld>
            <a:endParaRPr lang="zh-CN" altLang="en-US"/>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115335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1.xml"/><Relationship Id="rId7" Type="http://schemas.openxmlformats.org/officeDocument/2006/relationships/image" Target="../media/image24.png"/><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tags" Target="../tags/tag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8.xml"/><Relationship Id="rId7" Type="http://schemas.openxmlformats.org/officeDocument/2006/relationships/image" Target="../media/image37.png"/><Relationship Id="rId2" Type="http://schemas.openxmlformats.org/officeDocument/2006/relationships/slideLayout" Target="../slideLayouts/slideLayout20.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jpeg"/><Relationship Id="rId2" Type="http://schemas.openxmlformats.org/officeDocument/2006/relationships/notesSlide" Target="../notesSlides/notesSlide29.xml"/><Relationship Id="rId16" Type="http://schemas.openxmlformats.org/officeDocument/2006/relationships/image" Target="../media/image52.jpeg"/><Relationship Id="rId20"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jpe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3.wdp"/><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1.xml"/><Relationship Id="rId7" Type="http://schemas.openxmlformats.org/officeDocument/2006/relationships/notesSlide" Target="../notesSlides/notesSlide37.xml"/><Relationship Id="rId12" Type="http://schemas.microsoft.com/office/2007/relationships/hdphoto" Target="../media/hdphoto5.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0.xml"/><Relationship Id="rId11" Type="http://schemas.openxmlformats.org/officeDocument/2006/relationships/image" Target="../media/image82.png"/><Relationship Id="rId5" Type="http://schemas.openxmlformats.org/officeDocument/2006/relationships/tags" Target="../tags/tag13.xml"/><Relationship Id="rId10" Type="http://schemas.microsoft.com/office/2007/relationships/hdphoto" Target="../media/hdphoto4.wdp"/><Relationship Id="rId4" Type="http://schemas.openxmlformats.org/officeDocument/2006/relationships/tags" Target="../tags/tag12.xml"/><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microsoft.com/office/2007/relationships/hdphoto" Target="../media/hdphoto3.wdp"/><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4.png"/><Relationship Id="rId7" Type="http://schemas.openxmlformats.org/officeDocument/2006/relationships/diagramColors" Target="../diagrams/colors1.xm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7.png"/><Relationship Id="rId7" Type="http://schemas.openxmlformats.org/officeDocument/2006/relationships/diagramColors" Target="../diagrams/colors2.xml"/><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openxmlformats.org/officeDocument/2006/relationships/chart" Target="../charts/chart2.xml"/></Relationships>
</file>

<file path=ppt/slides/_rels/slide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8.png"/><Relationship Id="rId7"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chart" Target="../charts/char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5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11.png"/><Relationship Id="rId21" Type="http://schemas.openxmlformats.org/officeDocument/2006/relationships/image" Target="../media/image129.png"/><Relationship Id="rId34" Type="http://schemas.openxmlformats.org/officeDocument/2006/relationships/image" Target="../media/image142.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2" Type="http://schemas.openxmlformats.org/officeDocument/2006/relationships/notesSlide" Target="../notesSlides/notesSlide51.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9.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xml"/><Relationship Id="rId1" Type="http://schemas.openxmlformats.org/officeDocument/2006/relationships/tags" Target="../tags/tag1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第二章</a:t>
            </a:r>
            <a:r>
              <a:rPr lang="en-US" altLang="zh-CN" dirty="0">
                <a:latin typeface="黑体" panose="02010609060101010101" pitchFamily="49" charset="-122"/>
                <a:sym typeface="+mn-ea"/>
              </a:rPr>
              <a:t> </a:t>
            </a:r>
            <a:r>
              <a:rPr lang="zh-CN" altLang="en-US" dirty="0">
                <a:latin typeface="黑体" panose="02010609060101010101" pitchFamily="49" charset="-122"/>
                <a:sym typeface="+mn-ea"/>
              </a:rPr>
              <a:t>云计算系统架构</a:t>
            </a:r>
            <a:endParaRPr kumimoji="1" lang="zh-CN" altLang="en-US" sz="4000" b="1"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63359"/>
            <a:ext cx="607724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 y="269817"/>
            <a:ext cx="6175718"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2.1.3 </a:t>
            </a:r>
            <a:r>
              <a:rPr lang="zh-CN" altLang="en-US" sz="3200" dirty="0">
                <a:solidFill>
                  <a:schemeClr val="bg1"/>
                </a:solidFill>
                <a:latin typeface="微软雅黑" panose="020B0503020204020204" charset="-122"/>
                <a:ea typeface="微软雅黑" panose="020B0503020204020204" charset="-122"/>
              </a:rPr>
              <a:t>云计算的系统架构参考模型</a:t>
            </a:r>
          </a:p>
        </p:txBody>
      </p:sp>
      <p:sp>
        <p:nvSpPr>
          <p:cNvPr id="8" name="矩形 7"/>
          <p:cNvSpPr/>
          <p:nvPr/>
        </p:nvSpPr>
        <p:spPr>
          <a:xfrm>
            <a:off x="123899" y="879276"/>
            <a:ext cx="11598346" cy="1876425"/>
          </a:xfrm>
          <a:prstGeom prst="rect">
            <a:avLst/>
          </a:prstGeom>
        </p:spPr>
        <p:txBody>
          <a:bodyPr wrap="square">
            <a:spAutoFit/>
          </a:bodyPr>
          <a:lstStyle/>
          <a:p>
            <a:pPr marL="0" lvl="1" indent="457200">
              <a:lnSpc>
                <a:spcPct val="150000"/>
              </a:lnSpc>
              <a:spcBef>
                <a:spcPts val="300"/>
              </a:spcBef>
              <a:spcAft>
                <a:spcPts val="300"/>
              </a:spcAft>
            </a:pPr>
            <a:r>
              <a:rPr lang="zh-CN" altLang="en-US" dirty="0">
                <a:latin typeface="微软雅黑" panose="020B0503020204020204" charset="-122"/>
                <a:ea typeface="微软雅黑" panose="020B0503020204020204" charset="-122"/>
              </a:rPr>
              <a:t>云计算，作为虚拟化的一种延伸，影响范围已经越来越大。但是随着企业</a:t>
            </a:r>
            <a:r>
              <a:rPr lang="en-US" altLang="zh-CN" dirty="0">
                <a:latin typeface="微软雅黑" panose="020B0503020204020204" charset="-122"/>
                <a:ea typeface="微软雅黑" panose="020B0503020204020204" charset="-122"/>
              </a:rPr>
              <a:t>IT</a:t>
            </a:r>
            <a:r>
              <a:rPr lang="zh-CN" altLang="en-US" dirty="0">
                <a:latin typeface="微软雅黑" panose="020B0503020204020204" charset="-122"/>
                <a:ea typeface="微软雅黑" panose="020B0503020204020204" charset="-122"/>
              </a:rPr>
              <a:t>环境的渐趋负责，需要云计算支持越来越复杂的企业环境，云计算架构呼之欲出。</a:t>
            </a:r>
            <a:endParaRPr lang="en-US" altLang="zh-CN" dirty="0">
              <a:latin typeface="微软雅黑" panose="020B0503020204020204" charset="-122"/>
              <a:ea typeface="微软雅黑" panose="020B0503020204020204" charset="-122"/>
            </a:endParaRPr>
          </a:p>
          <a:p>
            <a:pPr marL="0" lvl="1" indent="457200">
              <a:lnSpc>
                <a:spcPct val="150000"/>
              </a:lnSpc>
              <a:spcBef>
                <a:spcPts val="300"/>
              </a:spcBef>
              <a:spcAft>
                <a:spcPts val="300"/>
              </a:spcAft>
            </a:pPr>
            <a:r>
              <a:rPr lang="zh-CN" altLang="en-US" dirty="0">
                <a:latin typeface="微软雅黑" panose="020B0503020204020204" charset="-122"/>
                <a:ea typeface="微软雅黑" panose="020B0503020204020204" charset="-122"/>
              </a:rPr>
              <a:t>实现企业云计算服务需要多种技术的结合，用软件实现将硬件资源进行虚拟化管理和调度，这就需要云计算系统架构来实现云计算服务平台，提供云服务。业界对云计算的实践经验总结出一套“</a:t>
            </a:r>
            <a:r>
              <a:rPr lang="zh-CN" altLang="en-US" sz="2000" b="1" dirty="0">
                <a:solidFill>
                  <a:srgbClr val="FF0000"/>
                </a:solidFill>
                <a:latin typeface="微软雅黑" panose="020B0503020204020204" charset="-122"/>
                <a:ea typeface="微软雅黑" panose="020B0503020204020204" charset="-122"/>
              </a:rPr>
              <a:t>四层两域</a:t>
            </a:r>
            <a:r>
              <a:rPr lang="zh-CN" altLang="en-US" dirty="0">
                <a:latin typeface="微软雅黑" panose="020B0503020204020204" charset="-122"/>
                <a:ea typeface="微软雅黑" panose="020B0503020204020204" charset="-122"/>
              </a:rPr>
              <a:t>”云计算架构。</a:t>
            </a:r>
            <a:endParaRPr lang="en-US" altLang="zh-CN"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2663190" y="2735580"/>
            <a:ext cx="6865620" cy="3980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263359"/>
            <a:ext cx="519545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26255" y="273547"/>
            <a:ext cx="856488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移动大云 </a:t>
            </a:r>
            <a:endParaRPr lang="zh-CN" altLang="en-US" dirty="0">
              <a:solidFill>
                <a:schemeClr val="bg1"/>
              </a:solidFill>
              <a:latin typeface="微软雅黑" panose="020B0503020204020204" charset="-122"/>
              <a:ea typeface="微软雅黑" panose="020B0503020204020204" charset="-122"/>
            </a:endParaRPr>
          </a:p>
        </p:txBody>
      </p:sp>
      <p:sp>
        <p:nvSpPr>
          <p:cNvPr id="135" name="文本框 134"/>
          <p:cNvSpPr txBox="1"/>
          <p:nvPr/>
        </p:nvSpPr>
        <p:spPr>
          <a:xfrm>
            <a:off x="298382" y="941247"/>
            <a:ext cx="11380532" cy="1337945"/>
          </a:xfrm>
          <a:prstGeom prst="rect">
            <a:avLst/>
          </a:prstGeom>
          <a:noFill/>
        </p:spPr>
        <p:txBody>
          <a:bodyPr wrap="square">
            <a:spAutoFit/>
          </a:bodyPr>
          <a:lstStyle/>
          <a:p>
            <a:pPr marR="0" lvl="0" algn="l" defTabSz="1080135" rtl="0" eaLnBrk="1" fontAlgn="auto" latinLnBrk="0" hangingPunct="1">
              <a:lnSpc>
                <a:spcPct val="150000"/>
              </a:lnSpc>
              <a:spcBef>
                <a:spcPts val="0"/>
              </a:spcBef>
              <a:spcAft>
                <a:spcPts val="0"/>
              </a:spcAft>
              <a:buClrTx/>
              <a:buSzTx/>
              <a:defRPr/>
            </a:pPr>
            <a:r>
              <a:rPr lang="zh-CN" altLang="en-US" dirty="0">
                <a:solidFill>
                  <a:schemeClr val="tx1"/>
                </a:solidFill>
                <a:latin typeface="微软雅黑" panose="020B0503020204020204" charset="-122"/>
                <a:ea typeface="微软雅黑" panose="020B0503020204020204" charset="-122"/>
                <a:sym typeface="+mn-ea"/>
              </a:rPr>
              <a:t>移动云目前上线产品</a:t>
            </a:r>
            <a:r>
              <a:rPr lang="en-US" altLang="zh-CN" b="1" dirty="0">
                <a:solidFill>
                  <a:srgbClr val="FF0000"/>
                </a:solidFill>
                <a:latin typeface="微软雅黑" panose="020B0503020204020204" charset="-122"/>
                <a:ea typeface="微软雅黑" panose="020B0503020204020204" charset="-122"/>
                <a:sym typeface="+mn-ea"/>
              </a:rPr>
              <a:t>252</a:t>
            </a:r>
            <a:r>
              <a:rPr lang="zh-CN" altLang="en-US" b="1" dirty="0">
                <a:solidFill>
                  <a:srgbClr val="FF0000"/>
                </a:solidFill>
                <a:latin typeface="微软雅黑" panose="020B0503020204020204" charset="-122"/>
                <a:ea typeface="微软雅黑" panose="020B0503020204020204" charset="-122"/>
                <a:sym typeface="+mn-ea"/>
              </a:rPr>
              <a:t>余款</a:t>
            </a:r>
            <a:r>
              <a:rPr lang="zh-CN" altLang="en-US" dirty="0">
                <a:solidFill>
                  <a:schemeClr val="tx1"/>
                </a:solidFill>
                <a:latin typeface="微软雅黑" panose="020B0503020204020204" charset="-122"/>
                <a:ea typeface="微软雅黑" panose="020B0503020204020204" charset="-122"/>
                <a:sym typeface="+mn-ea"/>
              </a:rPr>
              <a:t>，产品丰富度接近第一阵营</a:t>
            </a:r>
            <a:r>
              <a:rPr lang="zh-CN" altLang="en-US" dirty="0">
                <a:latin typeface="微软雅黑" panose="020B0503020204020204" charset="-122"/>
                <a:ea typeface="微软雅黑" panose="020B0503020204020204" charset="-122"/>
                <a:sym typeface="+mn-ea"/>
              </a:rPr>
              <a:t>。移动云</a:t>
            </a:r>
            <a:r>
              <a:rPr lang="zh-CN" altLang="en-US" dirty="0">
                <a:solidFill>
                  <a:schemeClr val="tx1"/>
                </a:solidFill>
                <a:latin typeface="微软雅黑" panose="020B0503020204020204" charset="-122"/>
                <a:ea typeface="微软雅黑" panose="020B0503020204020204" charset="-122"/>
                <a:sym typeface="+mn-ea"/>
              </a:rPr>
              <a:t>以覆盖全国N+31+X资源池为依托，打造硬件、IaaS、PaaS、SaaS、安全、管理平台六大产品线、云网、云边、云数、云智四大特色融合能力产品，对外满足客户多样化需求的通用、融合、行业三大解决方案。</a:t>
            </a:r>
            <a:endParaRPr kumimoji="0" lang="zh-CN" altLang="en-US"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sp>
        <p:nvSpPr>
          <p:cNvPr id="136" name="矩形 135"/>
          <p:cNvSpPr/>
          <p:nvPr/>
        </p:nvSpPr>
        <p:spPr>
          <a:xfrm>
            <a:off x="1881582" y="5577933"/>
            <a:ext cx="10005618" cy="391047"/>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硬件产品线</a:t>
            </a:r>
          </a:p>
        </p:txBody>
      </p:sp>
      <p:sp>
        <p:nvSpPr>
          <p:cNvPr id="137" name="矩形 136"/>
          <p:cNvSpPr/>
          <p:nvPr/>
        </p:nvSpPr>
        <p:spPr>
          <a:xfrm>
            <a:off x="1881583" y="2960219"/>
            <a:ext cx="10005615" cy="643420"/>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38" name="矩形 137"/>
          <p:cNvSpPr/>
          <p:nvPr/>
        </p:nvSpPr>
        <p:spPr>
          <a:xfrm>
            <a:off x="1881582" y="4595105"/>
            <a:ext cx="10005618" cy="913304"/>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IaaS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39" name="矩形 138"/>
          <p:cNvSpPr/>
          <p:nvPr/>
        </p:nvSpPr>
        <p:spPr>
          <a:xfrm>
            <a:off x="1881581" y="3673163"/>
            <a:ext cx="10005617" cy="852417"/>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PaaS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40" name="矩形 139"/>
          <p:cNvSpPr/>
          <p:nvPr/>
        </p:nvSpPr>
        <p:spPr>
          <a:xfrm>
            <a:off x="238130" y="6038504"/>
            <a:ext cx="11649069" cy="472900"/>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资源池（</a:t>
            </a:r>
            <a:r>
              <a:rPr kumimoji="0" lang="en-US" altLang="zh-CN"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N+31+X</a:t>
            </a: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p>
        </p:txBody>
      </p:sp>
      <p:sp>
        <p:nvSpPr>
          <p:cNvPr id="141" name="矩形 140"/>
          <p:cNvSpPr/>
          <p:nvPr/>
        </p:nvSpPr>
        <p:spPr>
          <a:xfrm>
            <a:off x="3001438" y="3116543"/>
            <a:ext cx="1761945" cy="365322"/>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en-US" altLang="zh-CN"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a:t>
            </a: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应用</a:t>
            </a:r>
          </a:p>
        </p:txBody>
      </p:sp>
      <p:sp>
        <p:nvSpPr>
          <p:cNvPr id="142" name="矩形 141"/>
          <p:cNvSpPr/>
          <p:nvPr/>
        </p:nvSpPr>
        <p:spPr>
          <a:xfrm>
            <a:off x="2969017" y="5615346"/>
            <a:ext cx="6093395" cy="292978"/>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a:latin typeface="微软雅黑" panose="020B0503020204020204" charset="-122"/>
                <a:ea typeface="微软雅黑" panose="020B0503020204020204" charset="-122"/>
              </a:rPr>
              <a:t>硬件（</a:t>
            </a:r>
            <a:r>
              <a:rPr lang="en-US" altLang="zh-CN" sz="1065" kern="0">
                <a:latin typeface="微软雅黑" panose="020B0503020204020204" charset="-122"/>
                <a:ea typeface="微软雅黑" panose="020B0503020204020204" charset="-122"/>
              </a:rPr>
              <a:t>BC-Metal</a:t>
            </a:r>
            <a:r>
              <a:rPr lang="zh-CN" altLang="en-US" sz="1065" kern="0">
                <a:latin typeface="微软雅黑" panose="020B0503020204020204" charset="-122"/>
                <a:ea typeface="微软雅黑" panose="020B0503020204020204" charset="-122"/>
              </a:rPr>
              <a:t>、</a:t>
            </a:r>
            <a:r>
              <a:rPr lang="en-US" altLang="zh-CN" sz="1065" kern="0" dirty="0">
                <a:latin typeface="微软雅黑" panose="020B0503020204020204" charset="-122"/>
                <a:ea typeface="微软雅黑" panose="020B0503020204020204" charset="-122"/>
              </a:rPr>
              <a:t>BC-Linux</a:t>
            </a:r>
            <a:r>
              <a:rPr lang="zh-CN" altLang="en-US" sz="1065" kern="0" dirty="0">
                <a:latin typeface="微软雅黑" panose="020B0503020204020204" charset="-122"/>
                <a:ea typeface="微软雅黑" panose="020B0503020204020204" charset="-122"/>
              </a:rPr>
              <a:t>等）</a:t>
            </a:r>
          </a:p>
        </p:txBody>
      </p:sp>
      <p:sp>
        <p:nvSpPr>
          <p:cNvPr id="143" name="矩形 142"/>
          <p:cNvSpPr/>
          <p:nvPr/>
        </p:nvSpPr>
        <p:spPr>
          <a:xfrm>
            <a:off x="2998319" y="4722013"/>
            <a:ext cx="1765065" cy="27374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计算</a:t>
            </a:r>
          </a:p>
        </p:txBody>
      </p:sp>
      <p:sp>
        <p:nvSpPr>
          <p:cNvPr id="144" name="矩形 143"/>
          <p:cNvSpPr/>
          <p:nvPr/>
        </p:nvSpPr>
        <p:spPr>
          <a:xfrm>
            <a:off x="2997319" y="4273394"/>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中间件</a:t>
            </a:r>
          </a:p>
        </p:txBody>
      </p:sp>
      <p:sp>
        <p:nvSpPr>
          <p:cNvPr id="145" name="矩形 144"/>
          <p:cNvSpPr/>
          <p:nvPr/>
        </p:nvSpPr>
        <p:spPr>
          <a:xfrm>
            <a:off x="2997319" y="4029847"/>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数据库</a:t>
            </a:r>
          </a:p>
        </p:txBody>
      </p:sp>
      <p:sp>
        <p:nvSpPr>
          <p:cNvPr id="146" name="矩形 145"/>
          <p:cNvSpPr/>
          <p:nvPr/>
        </p:nvSpPr>
        <p:spPr>
          <a:xfrm>
            <a:off x="226255" y="2960219"/>
            <a:ext cx="1568832" cy="2982847"/>
          </a:xfrm>
          <a:prstGeom prst="rect">
            <a:avLst/>
          </a:prstGeom>
          <a:noFill/>
          <a:ln w="9525" cap="flat" cmpd="sng" algn="ctr">
            <a:solidFill>
              <a:srgbClr val="00B0F0">
                <a:alpha val="50000"/>
              </a:srgbClr>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47" name="矩形 146"/>
          <p:cNvSpPr/>
          <p:nvPr/>
        </p:nvSpPr>
        <p:spPr>
          <a:xfrm>
            <a:off x="356266" y="3580493"/>
            <a:ext cx="1297463" cy="683689"/>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p>
        </p:txBody>
      </p:sp>
      <p:sp>
        <p:nvSpPr>
          <p:cNvPr id="148" name="矩形 147"/>
          <p:cNvSpPr/>
          <p:nvPr/>
        </p:nvSpPr>
        <p:spPr>
          <a:xfrm>
            <a:off x="356266" y="4410888"/>
            <a:ext cx="1297463" cy="692777"/>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p>
        </p:txBody>
      </p:sp>
      <p:sp>
        <p:nvSpPr>
          <p:cNvPr id="149" name="矩形 148"/>
          <p:cNvSpPr/>
          <p:nvPr/>
        </p:nvSpPr>
        <p:spPr>
          <a:xfrm>
            <a:off x="356266" y="5250582"/>
            <a:ext cx="1297463" cy="613700"/>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94" name="矩形 193"/>
          <p:cNvSpPr/>
          <p:nvPr/>
        </p:nvSpPr>
        <p:spPr>
          <a:xfrm>
            <a:off x="2997319" y="3786298"/>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云通信</a:t>
            </a:r>
          </a:p>
        </p:txBody>
      </p:sp>
      <p:sp>
        <p:nvSpPr>
          <p:cNvPr id="195" name="矩形 194"/>
          <p:cNvSpPr/>
          <p:nvPr/>
        </p:nvSpPr>
        <p:spPr>
          <a:xfrm>
            <a:off x="337403" y="3136708"/>
            <a:ext cx="1355508"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管理平台产品线</a:t>
            </a:r>
          </a:p>
        </p:txBody>
      </p:sp>
      <p:sp>
        <p:nvSpPr>
          <p:cNvPr id="196" name="矩形 195"/>
          <p:cNvSpPr/>
          <p:nvPr/>
        </p:nvSpPr>
        <p:spPr>
          <a:xfrm>
            <a:off x="353978" y="3728410"/>
            <a:ext cx="1299750"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公有云管理  </a:t>
            </a:r>
            <a:endPar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平台（</a:t>
            </a:r>
            <a:r>
              <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OP</a:t>
            </a: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p>
        </p:txBody>
      </p:sp>
      <p:sp>
        <p:nvSpPr>
          <p:cNvPr id="197" name="矩形 196"/>
          <p:cNvSpPr/>
          <p:nvPr/>
        </p:nvSpPr>
        <p:spPr>
          <a:xfrm>
            <a:off x="337403" y="4516944"/>
            <a:ext cx="1236814"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私有云</a:t>
            </a:r>
            <a:endPar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管理平台</a:t>
            </a:r>
          </a:p>
        </p:txBody>
      </p:sp>
      <p:sp>
        <p:nvSpPr>
          <p:cNvPr id="198" name="矩形 197"/>
          <p:cNvSpPr/>
          <p:nvPr/>
        </p:nvSpPr>
        <p:spPr>
          <a:xfrm>
            <a:off x="416913" y="5443927"/>
            <a:ext cx="1236816" cy="30924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运维平台</a:t>
            </a:r>
          </a:p>
        </p:txBody>
      </p:sp>
      <p:sp>
        <p:nvSpPr>
          <p:cNvPr id="199" name="矩形 198"/>
          <p:cNvSpPr/>
          <p:nvPr/>
        </p:nvSpPr>
        <p:spPr>
          <a:xfrm>
            <a:off x="2998319" y="5119387"/>
            <a:ext cx="1765065" cy="253196"/>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存储</a:t>
            </a:r>
          </a:p>
        </p:txBody>
      </p:sp>
      <p:sp>
        <p:nvSpPr>
          <p:cNvPr id="200" name="矩形 199"/>
          <p:cNvSpPr/>
          <p:nvPr/>
        </p:nvSpPr>
        <p:spPr>
          <a:xfrm>
            <a:off x="5108369" y="4678030"/>
            <a:ext cx="3944480" cy="787664"/>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01" name="矩形 200"/>
          <p:cNvSpPr/>
          <p:nvPr/>
        </p:nvSpPr>
        <p:spPr>
          <a:xfrm>
            <a:off x="6639788" y="5010300"/>
            <a:ext cx="1074205" cy="184613"/>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云专线</a:t>
            </a:r>
          </a:p>
        </p:txBody>
      </p:sp>
      <p:sp>
        <p:nvSpPr>
          <p:cNvPr id="202" name="矩形 201"/>
          <p:cNvSpPr/>
          <p:nvPr/>
        </p:nvSpPr>
        <p:spPr>
          <a:xfrm>
            <a:off x="7793470" y="5010299"/>
            <a:ext cx="1185340"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云互联</a:t>
            </a:r>
          </a:p>
        </p:txBody>
      </p:sp>
      <p:sp>
        <p:nvSpPr>
          <p:cNvPr id="203" name="矩形 202"/>
          <p:cNvSpPr/>
          <p:nvPr/>
        </p:nvSpPr>
        <p:spPr>
          <a:xfrm>
            <a:off x="6641471" y="5252013"/>
            <a:ext cx="1093154" cy="16442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云宽带</a:t>
            </a:r>
          </a:p>
        </p:txBody>
      </p:sp>
      <p:sp>
        <p:nvSpPr>
          <p:cNvPr id="204" name="矩形 203"/>
          <p:cNvSpPr/>
          <p:nvPr/>
        </p:nvSpPr>
        <p:spPr>
          <a:xfrm>
            <a:off x="7808665" y="5240674"/>
            <a:ext cx="1170145"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5G</a:t>
            </a:r>
            <a:r>
              <a:rPr lang="zh-CN" altLang="en-US" sz="1065" kern="0" dirty="0">
                <a:latin typeface="微软雅黑" panose="020B0503020204020204" charset="-122"/>
                <a:ea typeface="微软雅黑" panose="020B0503020204020204" charset="-122"/>
              </a:rPr>
              <a:t>云专线</a:t>
            </a:r>
          </a:p>
        </p:txBody>
      </p:sp>
      <p:sp>
        <p:nvSpPr>
          <p:cNvPr id="205" name="矩形 204"/>
          <p:cNvSpPr/>
          <p:nvPr/>
        </p:nvSpPr>
        <p:spPr>
          <a:xfrm>
            <a:off x="6641472" y="4766984"/>
            <a:ext cx="2330352" cy="194059"/>
          </a:xfrm>
          <a:prstGeom prst="rect">
            <a:avLst/>
          </a:prstGeom>
          <a:solidFill>
            <a:srgbClr val="FFC000"/>
          </a:solidFill>
          <a:ln>
            <a:noFill/>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0" lang="zh-CN" altLang="en-US" sz="1335"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云   网   一   体</a:t>
            </a:r>
          </a:p>
        </p:txBody>
      </p:sp>
      <p:grpSp>
        <p:nvGrpSpPr>
          <p:cNvPr id="206" name="组合 88"/>
          <p:cNvGrpSpPr/>
          <p:nvPr/>
        </p:nvGrpSpPr>
        <p:grpSpPr>
          <a:xfrm>
            <a:off x="5108370" y="2994770"/>
            <a:ext cx="1984376" cy="1500601"/>
            <a:chOff x="3945886" y="4149078"/>
            <a:chExt cx="1651965" cy="961289"/>
          </a:xfrm>
        </p:grpSpPr>
        <p:sp>
          <p:nvSpPr>
            <p:cNvPr id="207" name="矩形 206"/>
            <p:cNvSpPr/>
            <p:nvPr/>
          </p:nvSpPr>
          <p:spPr>
            <a:xfrm>
              <a:off x="3945886" y="4149078"/>
              <a:ext cx="1651965" cy="961289"/>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08" name="矩形 207"/>
            <p:cNvSpPr/>
            <p:nvPr/>
          </p:nvSpPr>
          <p:spPr>
            <a:xfrm>
              <a:off x="4011614" y="4208149"/>
              <a:ext cx="216024" cy="858095"/>
            </a:xfrm>
            <a:prstGeom prst="rect">
              <a:avLst/>
            </a:prstGeom>
            <a:solidFill>
              <a:srgbClr val="FFC000"/>
            </a:solidFill>
            <a:ln>
              <a:noFill/>
            </a:ln>
          </p:spPr>
          <p:txBody>
            <a:bodyPr wrap="square" rtlCol="0" anchor="ctr" anchorCtr="1">
              <a:noAutofit/>
            </a:bodyPr>
            <a:lstStyle/>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云 </a:t>
              </a:r>
              <a:endParaRPr lang="en-US" altLang="zh-CN"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数 融通</a:t>
              </a:r>
            </a:p>
          </p:txBody>
        </p:sp>
      </p:grpSp>
      <p:grpSp>
        <p:nvGrpSpPr>
          <p:cNvPr id="209" name="组合 99"/>
          <p:cNvGrpSpPr/>
          <p:nvPr/>
        </p:nvGrpSpPr>
        <p:grpSpPr>
          <a:xfrm>
            <a:off x="7203780" y="2994769"/>
            <a:ext cx="1842621" cy="1461286"/>
            <a:chOff x="3542101" y="4149077"/>
            <a:chExt cx="1533956" cy="561662"/>
          </a:xfrm>
        </p:grpSpPr>
        <p:sp>
          <p:nvSpPr>
            <p:cNvPr id="210" name="矩形 209"/>
            <p:cNvSpPr/>
            <p:nvPr/>
          </p:nvSpPr>
          <p:spPr>
            <a:xfrm>
              <a:off x="3542101" y="4149077"/>
              <a:ext cx="1533956" cy="561662"/>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11" name="矩形 210"/>
            <p:cNvSpPr/>
            <p:nvPr/>
          </p:nvSpPr>
          <p:spPr>
            <a:xfrm>
              <a:off x="3606387" y="4187290"/>
              <a:ext cx="227147" cy="491455"/>
            </a:xfrm>
            <a:prstGeom prst="rect">
              <a:avLst/>
            </a:prstGeom>
            <a:solidFill>
              <a:srgbClr val="FFC000"/>
            </a:solidFill>
            <a:ln>
              <a:noFill/>
            </a:ln>
          </p:spPr>
          <p:txBody>
            <a:bodyPr wrap="square" rtlCol="0" anchor="ctr" anchorCtr="1">
              <a:noAutofit/>
            </a:bodyPr>
            <a:lstStyle/>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云</a:t>
              </a:r>
              <a:endParaRPr lang="en-US" altLang="zh-CN"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智 融 合 </a:t>
              </a:r>
            </a:p>
          </p:txBody>
        </p:sp>
      </p:grpSp>
      <p:sp>
        <p:nvSpPr>
          <p:cNvPr id="212" name="矩形 211"/>
          <p:cNvSpPr/>
          <p:nvPr/>
        </p:nvSpPr>
        <p:spPr>
          <a:xfrm>
            <a:off x="5506105" y="3116543"/>
            <a:ext cx="1511563" cy="4995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数据应用及服务</a:t>
            </a:r>
          </a:p>
        </p:txBody>
      </p:sp>
      <p:sp>
        <p:nvSpPr>
          <p:cNvPr id="213" name="矩形 212"/>
          <p:cNvSpPr/>
          <p:nvPr/>
        </p:nvSpPr>
        <p:spPr>
          <a:xfrm>
            <a:off x="5506104" y="3740170"/>
            <a:ext cx="715460" cy="2894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商舆类</a:t>
            </a:r>
          </a:p>
        </p:txBody>
      </p:sp>
      <p:sp>
        <p:nvSpPr>
          <p:cNvPr id="214" name="矩形 213"/>
          <p:cNvSpPr/>
          <p:nvPr/>
        </p:nvSpPr>
        <p:spPr>
          <a:xfrm>
            <a:off x="7642448" y="3092161"/>
            <a:ext cx="1345817" cy="22694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AI</a:t>
            </a:r>
            <a:r>
              <a:rPr lang="zh-CN" altLang="en-US" sz="1065" kern="0" dirty="0">
                <a:latin typeface="微软雅黑" panose="020B0503020204020204" charset="-122"/>
                <a:ea typeface="微软雅黑" panose="020B0503020204020204" charset="-122"/>
              </a:rPr>
              <a:t>应用</a:t>
            </a:r>
          </a:p>
        </p:txBody>
      </p:sp>
      <p:sp>
        <p:nvSpPr>
          <p:cNvPr id="215" name="矩形 214"/>
          <p:cNvSpPr/>
          <p:nvPr/>
        </p:nvSpPr>
        <p:spPr>
          <a:xfrm>
            <a:off x="7640352" y="3420875"/>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九天平台</a:t>
            </a:r>
          </a:p>
        </p:txBody>
      </p:sp>
      <p:sp>
        <p:nvSpPr>
          <p:cNvPr id="216" name="矩形 215"/>
          <p:cNvSpPr/>
          <p:nvPr/>
        </p:nvSpPr>
        <p:spPr>
          <a:xfrm>
            <a:off x="3791438" y="3786298"/>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开发者服务</a:t>
            </a:r>
          </a:p>
        </p:txBody>
      </p:sp>
      <p:sp>
        <p:nvSpPr>
          <p:cNvPr id="217" name="矩形 216"/>
          <p:cNvSpPr/>
          <p:nvPr/>
        </p:nvSpPr>
        <p:spPr>
          <a:xfrm>
            <a:off x="3791438" y="4029847"/>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物联网</a:t>
            </a:r>
          </a:p>
        </p:txBody>
      </p:sp>
      <p:sp>
        <p:nvSpPr>
          <p:cNvPr id="218" name="矩形 217"/>
          <p:cNvSpPr/>
          <p:nvPr/>
        </p:nvSpPr>
        <p:spPr>
          <a:xfrm>
            <a:off x="3791438" y="4273394"/>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视频服务</a:t>
            </a:r>
          </a:p>
        </p:txBody>
      </p:sp>
      <p:sp>
        <p:nvSpPr>
          <p:cNvPr id="219" name="矩形 218"/>
          <p:cNvSpPr/>
          <p:nvPr/>
        </p:nvSpPr>
        <p:spPr>
          <a:xfrm>
            <a:off x="5187325" y="4766984"/>
            <a:ext cx="1418109" cy="308970"/>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网络</a:t>
            </a:r>
          </a:p>
        </p:txBody>
      </p:sp>
      <p:sp>
        <p:nvSpPr>
          <p:cNvPr id="220" name="矩形 219"/>
          <p:cNvSpPr/>
          <p:nvPr/>
        </p:nvSpPr>
        <p:spPr>
          <a:xfrm>
            <a:off x="5187324" y="5119388"/>
            <a:ext cx="1418109" cy="303948"/>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CDN</a:t>
            </a:r>
          </a:p>
        </p:txBody>
      </p:sp>
      <p:sp>
        <p:nvSpPr>
          <p:cNvPr id="221" name="矩形 220"/>
          <p:cNvSpPr/>
          <p:nvPr/>
        </p:nvSpPr>
        <p:spPr>
          <a:xfrm>
            <a:off x="226255" y="2310205"/>
            <a:ext cx="3279297" cy="516710"/>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通用解决方案</a:t>
            </a:r>
          </a:p>
        </p:txBody>
      </p:sp>
      <p:sp>
        <p:nvSpPr>
          <p:cNvPr id="222" name="矩形 221"/>
          <p:cNvSpPr/>
          <p:nvPr/>
        </p:nvSpPr>
        <p:spPr>
          <a:xfrm>
            <a:off x="3728002" y="2307627"/>
            <a:ext cx="4207432" cy="516710"/>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融合解决方案</a:t>
            </a:r>
          </a:p>
        </p:txBody>
      </p:sp>
      <p:sp>
        <p:nvSpPr>
          <p:cNvPr id="223" name="矩形 222"/>
          <p:cNvSpPr/>
          <p:nvPr/>
        </p:nvSpPr>
        <p:spPr>
          <a:xfrm>
            <a:off x="8157885" y="2299581"/>
            <a:ext cx="3729314" cy="530773"/>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行业解决方案</a:t>
            </a:r>
          </a:p>
        </p:txBody>
      </p:sp>
      <p:sp>
        <p:nvSpPr>
          <p:cNvPr id="224" name="矩形 223"/>
          <p:cNvSpPr/>
          <p:nvPr/>
        </p:nvSpPr>
        <p:spPr>
          <a:xfrm>
            <a:off x="6283143" y="3736679"/>
            <a:ext cx="715460" cy="2894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位置类</a:t>
            </a:r>
          </a:p>
        </p:txBody>
      </p:sp>
      <p:sp>
        <p:nvSpPr>
          <p:cNvPr id="225" name="矩形 224"/>
          <p:cNvSpPr/>
          <p:nvPr/>
        </p:nvSpPr>
        <p:spPr>
          <a:xfrm>
            <a:off x="5506104" y="4127036"/>
            <a:ext cx="1492498" cy="273685"/>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乾坤大数据</a:t>
            </a:r>
          </a:p>
        </p:txBody>
      </p:sp>
      <p:sp>
        <p:nvSpPr>
          <p:cNvPr id="226" name="矩形 225"/>
          <p:cNvSpPr/>
          <p:nvPr/>
        </p:nvSpPr>
        <p:spPr>
          <a:xfrm>
            <a:off x="7640352" y="3768178"/>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图像识别</a:t>
            </a:r>
          </a:p>
        </p:txBody>
      </p:sp>
      <p:sp>
        <p:nvSpPr>
          <p:cNvPr id="227" name="矩形 226"/>
          <p:cNvSpPr/>
          <p:nvPr/>
        </p:nvSpPr>
        <p:spPr>
          <a:xfrm>
            <a:off x="7640352" y="4122432"/>
            <a:ext cx="662838" cy="25025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内容审核</a:t>
            </a:r>
          </a:p>
        </p:txBody>
      </p:sp>
      <p:grpSp>
        <p:nvGrpSpPr>
          <p:cNvPr id="228" name="组合 227"/>
          <p:cNvGrpSpPr/>
          <p:nvPr/>
        </p:nvGrpSpPr>
        <p:grpSpPr>
          <a:xfrm>
            <a:off x="10565349" y="2987930"/>
            <a:ext cx="1124947" cy="2916433"/>
            <a:chOff x="27980338" y="5680615"/>
            <a:chExt cx="2953420" cy="6562297"/>
          </a:xfrm>
        </p:grpSpPr>
        <p:sp>
          <p:nvSpPr>
            <p:cNvPr id="229" name="矩形 228"/>
            <p:cNvSpPr/>
            <p:nvPr/>
          </p:nvSpPr>
          <p:spPr>
            <a:xfrm>
              <a:off x="27981598" y="5696005"/>
              <a:ext cx="2952160" cy="6546907"/>
            </a:xfrm>
            <a:prstGeom prst="rect">
              <a:avLst/>
            </a:prstGeom>
            <a:solidFill>
              <a:srgbClr val="E5F4FF"/>
            </a:solidFill>
            <a:ln w="9525" cap="flat" cmpd="sng" algn="ctr">
              <a:solidFill>
                <a:schemeClr val="accent1"/>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30" name="矩形 229"/>
            <p:cNvSpPr/>
            <p:nvPr/>
          </p:nvSpPr>
          <p:spPr>
            <a:xfrm>
              <a:off x="28415391" y="7408533"/>
              <a:ext cx="2043803" cy="1575526"/>
            </a:xfrm>
            <a:prstGeom prst="rect">
              <a:avLst/>
            </a:prstGeom>
            <a:no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31" name="矩形 230"/>
            <p:cNvSpPr/>
            <p:nvPr/>
          </p:nvSpPr>
          <p:spPr>
            <a:xfrm>
              <a:off x="28206546" y="9233293"/>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2" name="TextBox 72"/>
            <p:cNvSpPr txBox="1"/>
            <p:nvPr/>
          </p:nvSpPr>
          <p:spPr>
            <a:xfrm>
              <a:off x="28175273" y="11255858"/>
              <a:ext cx="2398110" cy="576820"/>
            </a:xfrm>
            <a:prstGeom prst="rect">
              <a:avLst/>
            </a:prstGeom>
            <a:solidFill>
              <a:srgbClr val="7DC7FF"/>
            </a:solidFill>
            <a:ln w="25400" cap="flat" cmpd="sng" algn="ctr">
              <a:noFill/>
              <a:prstDash val="solid"/>
            </a:ln>
            <a:effectLst/>
          </p:spPr>
          <p:txBody>
            <a:bodyPr vert="horz" lIns="44012" tIns="22006" rIns="44012" bIns="22006" rtlCol="0" anchor="ctr"/>
            <a:lstStyle>
              <a:defPPr>
                <a:defRPr lang="zh-CN"/>
              </a:defPPr>
              <a:lvl1pPr marL="0" marR="0" lvl="0" indent="0" algn="ctr" defTabSz="220345" eaLnBrk="1" fontAlgn="auto" latinLnBrk="0" hangingPunct="1">
                <a:lnSpc>
                  <a:spcPct val="100000"/>
                </a:lnSpc>
                <a:spcBef>
                  <a:spcPts val="0"/>
                </a:spcBef>
                <a:spcAft>
                  <a:spcPts val="0"/>
                </a:spcAft>
                <a:buClrTx/>
                <a:buSzTx/>
                <a:buFontTx/>
                <a:buNone/>
                <a:defRPr kumimoji="0" sz="1065" b="0" i="0" u="none" strike="noStrike" kern="0" cap="none" spc="0" normalizeH="0" baseline="0">
                  <a:ln>
                    <a:noFill/>
                  </a:ln>
                  <a:effectLst/>
                  <a:uLnTx/>
                  <a:uFillTx/>
                  <a:latin typeface="微软雅黑" panose="020B0503020204020204" charset="-122"/>
                  <a:ea typeface="微软雅黑" panose="020B0503020204020204" charset="-122"/>
                </a:defRPr>
              </a:lvl1pPr>
            </a:lstStyle>
            <a:p>
              <a:r>
                <a:rPr lang="zh-CN" altLang="en-US" dirty="0"/>
                <a:t>安全服务</a:t>
              </a:r>
            </a:p>
          </p:txBody>
        </p:sp>
        <p:sp>
          <p:nvSpPr>
            <p:cNvPr id="233" name="矩形 232"/>
            <p:cNvSpPr/>
            <p:nvPr/>
          </p:nvSpPr>
          <p:spPr>
            <a:xfrm>
              <a:off x="29506806" y="9250993"/>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4" name="TextBox 67"/>
            <p:cNvSpPr txBox="1"/>
            <p:nvPr/>
          </p:nvSpPr>
          <p:spPr>
            <a:xfrm>
              <a:off x="29669690" y="9355453"/>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云网安全</a:t>
              </a:r>
            </a:p>
          </p:txBody>
        </p:sp>
        <p:sp>
          <p:nvSpPr>
            <p:cNvPr id="235" name="矩形 234"/>
            <p:cNvSpPr/>
            <p:nvPr/>
          </p:nvSpPr>
          <p:spPr>
            <a:xfrm>
              <a:off x="28904004" y="7227821"/>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6" name="TextBox 60"/>
            <p:cNvSpPr txBox="1"/>
            <p:nvPr/>
          </p:nvSpPr>
          <p:spPr>
            <a:xfrm>
              <a:off x="29060427" y="7255418"/>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数据安全</a:t>
              </a:r>
            </a:p>
          </p:txBody>
        </p:sp>
        <p:sp>
          <p:nvSpPr>
            <p:cNvPr id="237" name="TextBox 67"/>
            <p:cNvSpPr txBox="1"/>
            <p:nvPr/>
          </p:nvSpPr>
          <p:spPr>
            <a:xfrm>
              <a:off x="28374338" y="9355453"/>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主机安全</a:t>
              </a:r>
            </a:p>
          </p:txBody>
        </p:sp>
        <p:sp>
          <p:nvSpPr>
            <p:cNvPr id="238" name="矩形 237"/>
            <p:cNvSpPr/>
            <p:nvPr/>
          </p:nvSpPr>
          <p:spPr>
            <a:xfrm>
              <a:off x="27980338" y="5680615"/>
              <a:ext cx="2953420" cy="974175"/>
            </a:xfrm>
            <a:prstGeom prst="rect">
              <a:avLst/>
            </a:prstGeom>
            <a:solidFill>
              <a:srgbClr val="E5F4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200" rtl="0" eaLnBrk="1" fontAlgn="auto" latinLnBrk="0" hangingPunct="1">
                <a:lnSpc>
                  <a:spcPct val="100000"/>
                </a:lnSpc>
                <a:spcBef>
                  <a:spcPts val="0"/>
                </a:spcBef>
                <a:spcAft>
                  <a:spcPts val="0"/>
                </a:spcAft>
                <a:buClrTx/>
                <a:buSzTx/>
                <a:buFontTx/>
                <a:buNone/>
                <a:defRPr/>
              </a:pPr>
              <a:endParaRPr kumimoji="1" lang="zh-CN" altLang="en-US" sz="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239" name="矩形 238"/>
            <p:cNvSpPr/>
            <p:nvPr/>
          </p:nvSpPr>
          <p:spPr>
            <a:xfrm>
              <a:off x="28110807" y="5852204"/>
              <a:ext cx="2679146" cy="65790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300" b="1" i="0" u="none" strike="noStrike" kern="0" cap="none" spc="0" normalizeH="0" baseline="0" noProof="0" dirty="0">
                  <a:ln>
                    <a:noFill/>
                  </a:ln>
                  <a:uLnTx/>
                  <a:uFillTx/>
                  <a:latin typeface="微软雅黑" panose="020B0503020204020204" charset="-122"/>
                  <a:ea typeface="微软雅黑" panose="020B0503020204020204" charset="-122"/>
                  <a:cs typeface="+mn-cs"/>
                </a:rPr>
                <a:t>安全产品线</a:t>
              </a:r>
            </a:p>
          </p:txBody>
        </p:sp>
      </p:grpSp>
      <p:sp>
        <p:nvSpPr>
          <p:cNvPr id="241" name="矩形 240"/>
          <p:cNvSpPr/>
          <p:nvPr/>
        </p:nvSpPr>
        <p:spPr>
          <a:xfrm>
            <a:off x="9199678" y="2994770"/>
            <a:ext cx="1124467" cy="2909593"/>
          </a:xfrm>
          <a:prstGeom prst="rect">
            <a:avLst/>
          </a:prstGeom>
          <a:solidFill>
            <a:srgbClr val="E5F4FF">
              <a:alpha val="50000"/>
            </a:srgbClr>
          </a:solidFill>
          <a:ln w="9525" cap="flat" cmpd="sng" algn="ctr">
            <a:solidFill>
              <a:schemeClr val="accent1"/>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42" name="矩形 241"/>
          <p:cNvSpPr/>
          <p:nvPr/>
        </p:nvSpPr>
        <p:spPr>
          <a:xfrm>
            <a:off x="9199198" y="2987930"/>
            <a:ext cx="1124947" cy="432945"/>
          </a:xfrm>
          <a:prstGeom prst="rect">
            <a:avLst/>
          </a:prstGeom>
          <a:solidFill>
            <a:srgbClr val="FFC000"/>
          </a:solidFill>
          <a:ln>
            <a:solidFill>
              <a:schemeClr val="accent1"/>
            </a:solidFill>
          </a:ln>
        </p:spPr>
        <p:txBody>
          <a:bodyPr wrap="square" rtlCol="0" anchor="ctr" anchorCtr="1">
            <a:noAutofit/>
          </a:bodyPr>
          <a:lstStyle/>
          <a:p>
            <a:pPr algn="ctr" defTabSz="203200" fontAlgn="auto">
              <a:spcBef>
                <a:spcPts val="0"/>
              </a:spcBef>
              <a:spcAft>
                <a:spcPts val="0"/>
              </a:spcAft>
            </a:pPr>
            <a:endParaRPr lang="zh-CN" altLang="en-US" sz="1335"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43" name="矩形 242"/>
          <p:cNvSpPr/>
          <p:nvPr/>
        </p:nvSpPr>
        <p:spPr>
          <a:xfrm>
            <a:off x="9348136" y="3060206"/>
            <a:ext cx="864977" cy="29146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3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云边协同</a:t>
            </a:r>
          </a:p>
        </p:txBody>
      </p:sp>
      <p:grpSp>
        <p:nvGrpSpPr>
          <p:cNvPr id="244" name="组合 243"/>
          <p:cNvGrpSpPr/>
          <p:nvPr/>
        </p:nvGrpSpPr>
        <p:grpSpPr>
          <a:xfrm>
            <a:off x="9290408" y="3550010"/>
            <a:ext cx="949238" cy="299875"/>
            <a:chOff x="24802832" y="7066029"/>
            <a:chExt cx="2492117" cy="674752"/>
          </a:xfrm>
        </p:grpSpPr>
        <p:sp>
          <p:nvSpPr>
            <p:cNvPr id="263" name="矩形 262"/>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4" name="文本框 263"/>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边缘应用</a:t>
              </a:r>
            </a:p>
          </p:txBody>
        </p:sp>
      </p:grpSp>
      <p:grpSp>
        <p:nvGrpSpPr>
          <p:cNvPr id="245" name="组合 244"/>
          <p:cNvGrpSpPr/>
          <p:nvPr/>
        </p:nvGrpSpPr>
        <p:grpSpPr>
          <a:xfrm>
            <a:off x="9290408" y="3893161"/>
            <a:ext cx="949238" cy="299875"/>
            <a:chOff x="24778768" y="7066029"/>
            <a:chExt cx="2492117" cy="674752"/>
          </a:xfrm>
        </p:grpSpPr>
        <p:sp>
          <p:nvSpPr>
            <p:cNvPr id="261" name="矩形 260"/>
            <p:cNvSpPr/>
            <p:nvPr/>
          </p:nvSpPr>
          <p:spPr>
            <a:xfrm>
              <a:off x="24778768"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2" name="文本框 261"/>
            <p:cNvSpPr txBox="1"/>
            <p:nvPr/>
          </p:nvSpPr>
          <p:spPr>
            <a:xfrm>
              <a:off x="24907932" y="7163405"/>
              <a:ext cx="2256131"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边缘智能</a:t>
              </a:r>
            </a:p>
          </p:txBody>
        </p:sp>
      </p:grpSp>
      <p:grpSp>
        <p:nvGrpSpPr>
          <p:cNvPr id="246" name="组合 245"/>
          <p:cNvGrpSpPr/>
          <p:nvPr/>
        </p:nvGrpSpPr>
        <p:grpSpPr>
          <a:xfrm>
            <a:off x="9290408" y="4233723"/>
            <a:ext cx="949238" cy="299875"/>
            <a:chOff x="24802832" y="7066029"/>
            <a:chExt cx="2492117" cy="674752"/>
          </a:xfrm>
        </p:grpSpPr>
        <p:sp>
          <p:nvSpPr>
            <p:cNvPr id="259" name="矩形 258"/>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0" name="文本框 259"/>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a:t>
              </a:r>
              <a:r>
                <a:rPr kumimoji="1" lang="en-US" altLang="zh-CN"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DB</a:t>
              </a:r>
            </a:p>
          </p:txBody>
        </p:sp>
      </p:grpSp>
      <p:grpSp>
        <p:nvGrpSpPr>
          <p:cNvPr id="247" name="组合 246"/>
          <p:cNvGrpSpPr/>
          <p:nvPr/>
        </p:nvGrpSpPr>
        <p:grpSpPr>
          <a:xfrm>
            <a:off x="9290408" y="4566268"/>
            <a:ext cx="949238" cy="299875"/>
            <a:chOff x="24802832" y="7066029"/>
            <a:chExt cx="2492117" cy="674752"/>
          </a:xfrm>
        </p:grpSpPr>
        <p:sp>
          <p:nvSpPr>
            <p:cNvPr id="257" name="矩形 256"/>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8" name="文本框 257"/>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边缘计算</a:t>
              </a:r>
            </a:p>
          </p:txBody>
        </p:sp>
      </p:grpSp>
      <p:grpSp>
        <p:nvGrpSpPr>
          <p:cNvPr id="248" name="组合 247"/>
          <p:cNvGrpSpPr/>
          <p:nvPr/>
        </p:nvGrpSpPr>
        <p:grpSpPr>
          <a:xfrm>
            <a:off x="9290408" y="4909345"/>
            <a:ext cx="949238" cy="299875"/>
            <a:chOff x="24802832" y="7066029"/>
            <a:chExt cx="2492117" cy="674752"/>
          </a:xfrm>
        </p:grpSpPr>
        <p:sp>
          <p:nvSpPr>
            <p:cNvPr id="255" name="矩形 254"/>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6" name="文本框 255"/>
            <p:cNvSpPr txBox="1"/>
            <p:nvPr/>
          </p:nvSpPr>
          <p:spPr>
            <a:xfrm>
              <a:off x="24954390" y="7163405"/>
              <a:ext cx="2149428"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边缘存储</a:t>
              </a:r>
            </a:p>
          </p:txBody>
        </p:sp>
      </p:grpSp>
      <p:grpSp>
        <p:nvGrpSpPr>
          <p:cNvPr id="249" name="组合 248"/>
          <p:cNvGrpSpPr/>
          <p:nvPr/>
        </p:nvGrpSpPr>
        <p:grpSpPr>
          <a:xfrm>
            <a:off x="9290408" y="5240841"/>
            <a:ext cx="949238" cy="299875"/>
            <a:chOff x="24802832" y="7066029"/>
            <a:chExt cx="2492117" cy="674752"/>
          </a:xfrm>
        </p:grpSpPr>
        <p:sp>
          <p:nvSpPr>
            <p:cNvPr id="253" name="矩形 252"/>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4" name="文本框 253"/>
            <p:cNvSpPr txBox="1"/>
            <p:nvPr/>
          </p:nvSpPr>
          <p:spPr>
            <a:xfrm>
              <a:off x="24954393" y="7163405"/>
              <a:ext cx="2149425"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边缘网络</a:t>
              </a:r>
            </a:p>
          </p:txBody>
        </p:sp>
      </p:grpSp>
      <p:grpSp>
        <p:nvGrpSpPr>
          <p:cNvPr id="250" name="组合 249"/>
          <p:cNvGrpSpPr/>
          <p:nvPr/>
        </p:nvGrpSpPr>
        <p:grpSpPr>
          <a:xfrm>
            <a:off x="9290408" y="5572362"/>
            <a:ext cx="949238" cy="299875"/>
            <a:chOff x="24802832" y="7066029"/>
            <a:chExt cx="2492117" cy="674752"/>
          </a:xfrm>
        </p:grpSpPr>
        <p:sp>
          <p:nvSpPr>
            <p:cNvPr id="251" name="矩形 250"/>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2" name="文本框 251"/>
            <p:cNvSpPr txBox="1"/>
            <p:nvPr/>
          </p:nvSpPr>
          <p:spPr>
            <a:xfrm>
              <a:off x="24954390" y="7163405"/>
              <a:ext cx="2149428"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边缘设备</a:t>
              </a:r>
            </a:p>
          </p:txBody>
        </p:sp>
      </p:grpSp>
      <p:sp>
        <p:nvSpPr>
          <p:cNvPr id="265" name="矩形 264"/>
          <p:cNvSpPr/>
          <p:nvPr/>
        </p:nvSpPr>
        <p:spPr>
          <a:xfrm>
            <a:off x="8336935" y="3420875"/>
            <a:ext cx="651329"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智能语音</a:t>
            </a:r>
          </a:p>
        </p:txBody>
      </p:sp>
      <p:sp>
        <p:nvSpPr>
          <p:cNvPr id="266" name="矩形 265"/>
          <p:cNvSpPr/>
          <p:nvPr/>
        </p:nvSpPr>
        <p:spPr>
          <a:xfrm>
            <a:off x="8336936" y="3768178"/>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智库</a:t>
            </a:r>
          </a:p>
        </p:txBody>
      </p:sp>
      <p:sp>
        <p:nvSpPr>
          <p:cNvPr id="267" name="矩形 266"/>
          <p:cNvSpPr/>
          <p:nvPr/>
        </p:nvSpPr>
        <p:spPr>
          <a:xfrm>
            <a:off x="8336936" y="4122432"/>
            <a:ext cx="662838" cy="25025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知识图谱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08750"/>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云计算系统架构模型</a:t>
            </a:r>
          </a:p>
        </p:txBody>
      </p:sp>
      <p:pic>
        <p:nvPicPr>
          <p:cNvPr id="16" name="图片 15"/>
          <p:cNvPicPr>
            <a:picLocks noChangeAspect="1"/>
          </p:cNvPicPr>
          <p:nvPr/>
        </p:nvPicPr>
        <p:blipFill>
          <a:blip r:embed="rId3" cstate="print"/>
          <a:stretch>
            <a:fillRect/>
          </a:stretch>
        </p:blipFill>
        <p:spPr>
          <a:xfrm>
            <a:off x="4748375" y="3735928"/>
            <a:ext cx="6144213" cy="351670"/>
          </a:xfrm>
          <a:prstGeom prst="rect">
            <a:avLst/>
          </a:prstGeom>
        </p:spPr>
      </p:pic>
      <p:cxnSp>
        <p:nvCxnSpPr>
          <p:cNvPr id="17"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555240" y="2435225"/>
            <a:ext cx="1985010" cy="1322070"/>
          </a:xfrm>
          <a:prstGeom prst="rect">
            <a:avLst/>
          </a:prstGeom>
          <a:noFill/>
        </p:spPr>
        <p:txBody>
          <a:bodyPr wrap="square" rtlCol="0">
            <a:spAutoFit/>
          </a:bodyPr>
          <a:lstStyle/>
          <a:p>
            <a:pPr algn="r"/>
            <a:r>
              <a:rPr lang="en-US" altLang="zh-CN" sz="8000" dirty="0">
                <a:solidFill>
                  <a:schemeClr val="accent1">
                    <a:lumMod val="75000"/>
                  </a:schemeClr>
                </a:solidFill>
              </a:rPr>
              <a:t>2.2</a:t>
            </a:r>
          </a:p>
        </p:txBody>
      </p:sp>
      <p:pic>
        <p:nvPicPr>
          <p:cNvPr id="19" name="图片 18"/>
          <p:cNvPicPr>
            <a:picLocks noChangeAspect="1"/>
          </p:cNvPicPr>
          <p:nvPr/>
        </p:nvPicPr>
        <p:blipFill>
          <a:blip r:embed="rId4" cstate="print"/>
          <a:stretch>
            <a:fillRect/>
          </a:stretch>
        </p:blipFill>
        <p:spPr>
          <a:xfrm>
            <a:off x="3855194" y="2141855"/>
            <a:ext cx="616143" cy="616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69817"/>
            <a:ext cx="709126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52730" y="275590"/>
            <a:ext cx="700849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2.2.1</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四层两域”</a:t>
            </a:r>
          </a:p>
        </p:txBody>
      </p:sp>
      <p:sp>
        <p:nvSpPr>
          <p:cNvPr id="16" name="圆角矩形 15"/>
          <p:cNvSpPr/>
          <p:nvPr/>
        </p:nvSpPr>
        <p:spPr>
          <a:xfrm>
            <a:off x="7942929" y="1526591"/>
            <a:ext cx="1524871" cy="4322033"/>
          </a:xfrm>
          <a:prstGeom prst="roundRect">
            <a:avLst>
              <a:gd name="adj" fmla="val 2735"/>
            </a:avLst>
          </a:prstGeom>
          <a:solidFill>
            <a:sysClr val="window" lastClr="FFFFFF"/>
          </a:solidFill>
          <a:ln w="25400" cap="flat" cmpd="sng" algn="ctr">
            <a:solidFill>
              <a:sysClr val="windowText" lastClr="000000"/>
            </a:solidFill>
            <a:prstDash val="dash"/>
          </a:ln>
          <a:effectLst/>
        </p:spPr>
        <p:txBody>
          <a:bodyPr rtlCol="0" anchor="ctr"/>
          <a:lstStyle/>
          <a:p>
            <a:pPr algn="ctr" defTabSz="914400"/>
            <a:endParaRPr lang="zh-CN" altLang="en-US" kern="0">
              <a:solidFill>
                <a:sysClr val="windowText" lastClr="000000"/>
              </a:solidFill>
            </a:endParaRPr>
          </a:p>
        </p:txBody>
      </p:sp>
      <p:sp>
        <p:nvSpPr>
          <p:cNvPr id="17" name="圆角矩形 16"/>
          <p:cNvSpPr/>
          <p:nvPr/>
        </p:nvSpPr>
        <p:spPr>
          <a:xfrm>
            <a:off x="2634205" y="1520884"/>
            <a:ext cx="5232484" cy="4322033"/>
          </a:xfrm>
          <a:prstGeom prst="roundRect">
            <a:avLst>
              <a:gd name="adj" fmla="val 1065"/>
            </a:avLst>
          </a:prstGeom>
          <a:solidFill>
            <a:sysClr val="window" lastClr="FFFFFF"/>
          </a:solidFill>
          <a:ln w="25400" cap="flat" cmpd="sng" algn="ctr">
            <a:solidFill>
              <a:sysClr val="windowText" lastClr="000000"/>
            </a:solidFill>
            <a:prstDash val="dash"/>
          </a:ln>
          <a:effectLst/>
        </p:spPr>
        <p:txBody>
          <a:bodyPr rtlCol="0" anchor="ctr"/>
          <a:lstStyle/>
          <a:p>
            <a:pPr algn="ctr" defTabSz="914400"/>
            <a:endParaRPr lang="zh-CN" altLang="en-US" kern="0">
              <a:solidFill>
                <a:sysClr val="windowText" lastClr="000000"/>
              </a:solidFill>
            </a:endParaRPr>
          </a:p>
        </p:txBody>
      </p:sp>
      <p:sp>
        <p:nvSpPr>
          <p:cNvPr id="18" name="Rectangle 29"/>
          <p:cNvSpPr>
            <a:spLocks noChangeArrowheads="1"/>
          </p:cNvSpPr>
          <p:nvPr/>
        </p:nvSpPr>
        <p:spPr bwMode="auto">
          <a:xfrm>
            <a:off x="8052898" y="1892861"/>
            <a:ext cx="1304039" cy="3757370"/>
          </a:xfrm>
          <a:prstGeom prst="roundRect">
            <a:avLst>
              <a:gd name="adj" fmla="val 8919"/>
            </a:avLst>
          </a:prstGeom>
          <a:solidFill>
            <a:srgbClr val="4F81BD">
              <a:lumMod val="40000"/>
              <a:lumOff val="60000"/>
            </a:srgbClr>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defTabSz="914400"/>
            <a:endParaRPr lang="zh-CN" altLang="en-US" sz="900" kern="0" dirty="0">
              <a:ln w="0"/>
              <a:solidFill>
                <a:sysClr val="windowText" lastClr="000000"/>
              </a:solidFill>
              <a:effectLst>
                <a:outerShdw blurRad="38100" dist="19050" dir="2700000" algn="tl" rotWithShape="0">
                  <a:sysClr val="windowText" lastClr="000000">
                    <a:alpha val="40000"/>
                  </a:sysClr>
                </a:outerShdw>
              </a:effectLst>
              <a:latin typeface="微软雅黑" panose="020B0503020204020204" charset="-122"/>
              <a:ea typeface="微软雅黑" panose="020B0503020204020204" charset="-122"/>
            </a:endParaRPr>
          </a:p>
        </p:txBody>
      </p:sp>
      <p:sp>
        <p:nvSpPr>
          <p:cNvPr id="23" name="圆角矩形 22"/>
          <p:cNvSpPr/>
          <p:nvPr/>
        </p:nvSpPr>
        <p:spPr>
          <a:xfrm>
            <a:off x="3425671" y="1973102"/>
            <a:ext cx="4342243" cy="452492"/>
          </a:xfrm>
          <a:prstGeom prst="roundRect">
            <a:avLst/>
          </a:prstGeom>
          <a:solidFill>
            <a:srgbClr val="9BBB59">
              <a:lumMod val="20000"/>
              <a:lumOff val="8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24" name="文本框 23"/>
          <p:cNvSpPr txBox="1"/>
          <p:nvPr/>
        </p:nvSpPr>
        <p:spPr>
          <a:xfrm>
            <a:off x="4107628"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农业</a:t>
            </a:r>
          </a:p>
        </p:txBody>
      </p:sp>
      <p:sp>
        <p:nvSpPr>
          <p:cNvPr id="29" name="文本框 28"/>
          <p:cNvSpPr txBox="1"/>
          <p:nvPr/>
        </p:nvSpPr>
        <p:spPr>
          <a:xfrm>
            <a:off x="5236546"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政务</a:t>
            </a:r>
            <a:endParaRPr lang="en-US" altLang="zh-CN" sz="900" kern="0" dirty="0">
              <a:solidFill>
                <a:sysClr val="windowText" lastClr="000000"/>
              </a:solidFill>
            </a:endParaRPr>
          </a:p>
        </p:txBody>
      </p:sp>
      <p:sp>
        <p:nvSpPr>
          <p:cNvPr id="30" name="文本框 29"/>
          <p:cNvSpPr txBox="1"/>
          <p:nvPr/>
        </p:nvSpPr>
        <p:spPr>
          <a:xfrm>
            <a:off x="3543169"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工业</a:t>
            </a:r>
          </a:p>
        </p:txBody>
      </p:sp>
      <p:sp>
        <p:nvSpPr>
          <p:cNvPr id="34" name="文本框 33"/>
          <p:cNvSpPr txBox="1"/>
          <p:nvPr/>
        </p:nvSpPr>
        <p:spPr>
          <a:xfrm>
            <a:off x="6342125" y="2084762"/>
            <a:ext cx="6400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智慧城市</a:t>
            </a:r>
          </a:p>
        </p:txBody>
      </p:sp>
      <p:sp>
        <p:nvSpPr>
          <p:cNvPr id="35" name="圆角矩形 34"/>
          <p:cNvSpPr/>
          <p:nvPr/>
        </p:nvSpPr>
        <p:spPr>
          <a:xfrm>
            <a:off x="3411066" y="2506562"/>
            <a:ext cx="4342199" cy="937224"/>
          </a:xfrm>
          <a:prstGeom prst="roundRect">
            <a:avLst>
              <a:gd name="adj" fmla="val 5801"/>
            </a:avLst>
          </a:prstGeom>
          <a:solidFill>
            <a:srgbClr val="9BBB59">
              <a:lumMod val="60000"/>
              <a:lumOff val="4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36" name="文本框 35"/>
          <p:cNvSpPr txBox="1"/>
          <p:nvPr/>
        </p:nvSpPr>
        <p:spPr>
          <a:xfrm>
            <a:off x="3568399" y="2837822"/>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IaaS</a:t>
            </a:r>
          </a:p>
        </p:txBody>
      </p:sp>
      <p:sp>
        <p:nvSpPr>
          <p:cNvPr id="37" name="文本框 36"/>
          <p:cNvSpPr txBox="1"/>
          <p:nvPr/>
        </p:nvSpPr>
        <p:spPr>
          <a:xfrm>
            <a:off x="4677113" y="2836166"/>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PaaS</a:t>
            </a:r>
          </a:p>
        </p:txBody>
      </p:sp>
      <p:sp>
        <p:nvSpPr>
          <p:cNvPr id="38" name="文本框 37"/>
          <p:cNvSpPr txBox="1"/>
          <p:nvPr/>
        </p:nvSpPr>
        <p:spPr>
          <a:xfrm>
            <a:off x="5785828" y="2844978"/>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SaaS</a:t>
            </a:r>
          </a:p>
        </p:txBody>
      </p:sp>
      <p:sp>
        <p:nvSpPr>
          <p:cNvPr id="40" name="文本框 39"/>
          <p:cNvSpPr txBox="1"/>
          <p:nvPr/>
        </p:nvSpPr>
        <p:spPr>
          <a:xfrm>
            <a:off x="3568399" y="2563287"/>
            <a:ext cx="4056897"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服务接口</a:t>
            </a:r>
            <a:endParaRPr lang="en-US" altLang="zh-CN" sz="900" kern="0" dirty="0">
              <a:solidFill>
                <a:sysClr val="windowText" lastClr="000000"/>
              </a:solidFill>
            </a:endParaRPr>
          </a:p>
        </p:txBody>
      </p:sp>
      <p:sp>
        <p:nvSpPr>
          <p:cNvPr id="44" name="圆角矩形 43"/>
          <p:cNvSpPr/>
          <p:nvPr/>
        </p:nvSpPr>
        <p:spPr>
          <a:xfrm>
            <a:off x="3406822" y="4679444"/>
            <a:ext cx="4345743" cy="1038329"/>
          </a:xfrm>
          <a:prstGeom prst="roundRect">
            <a:avLst>
              <a:gd name="adj" fmla="val 10262"/>
            </a:avLst>
          </a:prstGeom>
          <a:solidFill>
            <a:srgbClr val="4BACC6">
              <a:lumMod val="60000"/>
              <a:lumOff val="4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48" name="Rectangle 30"/>
          <p:cNvSpPr>
            <a:spLocks noChangeArrowheads="1"/>
          </p:cNvSpPr>
          <p:nvPr/>
        </p:nvSpPr>
        <p:spPr bwMode="auto">
          <a:xfrm>
            <a:off x="2752300" y="2074711"/>
            <a:ext cx="5829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应用层</a:t>
            </a:r>
          </a:p>
        </p:txBody>
      </p:sp>
      <p:sp>
        <p:nvSpPr>
          <p:cNvPr id="49" name="Rectangle 31"/>
          <p:cNvSpPr>
            <a:spLocks noChangeArrowheads="1"/>
          </p:cNvSpPr>
          <p:nvPr/>
        </p:nvSpPr>
        <p:spPr bwMode="auto">
          <a:xfrm>
            <a:off x="2752300" y="2914401"/>
            <a:ext cx="5829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服务层</a:t>
            </a:r>
          </a:p>
        </p:txBody>
      </p:sp>
      <p:sp>
        <p:nvSpPr>
          <p:cNvPr id="51" name="Rectangle 32"/>
          <p:cNvSpPr>
            <a:spLocks noChangeArrowheads="1"/>
          </p:cNvSpPr>
          <p:nvPr/>
        </p:nvSpPr>
        <p:spPr bwMode="auto">
          <a:xfrm>
            <a:off x="2685625" y="3964769"/>
            <a:ext cx="71628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虚拟池层</a:t>
            </a:r>
          </a:p>
        </p:txBody>
      </p:sp>
      <p:sp>
        <p:nvSpPr>
          <p:cNvPr id="52" name="Rectangle 33"/>
          <p:cNvSpPr>
            <a:spLocks noChangeArrowheads="1"/>
          </p:cNvSpPr>
          <p:nvPr/>
        </p:nvSpPr>
        <p:spPr bwMode="auto">
          <a:xfrm>
            <a:off x="2618950" y="5094732"/>
            <a:ext cx="8496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基础设施层</a:t>
            </a:r>
          </a:p>
        </p:txBody>
      </p:sp>
      <p:sp>
        <p:nvSpPr>
          <p:cNvPr id="53" name="圆角矩形 52"/>
          <p:cNvSpPr/>
          <p:nvPr/>
        </p:nvSpPr>
        <p:spPr>
          <a:xfrm>
            <a:off x="3406822" y="3539878"/>
            <a:ext cx="4345743" cy="1057532"/>
          </a:xfrm>
          <a:prstGeom prst="roundRect">
            <a:avLst>
              <a:gd name="adj" fmla="val 8807"/>
            </a:avLst>
          </a:prstGeom>
          <a:solidFill>
            <a:srgbClr val="F79646">
              <a:lumMod val="40000"/>
              <a:lumOff val="6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54" name="Rectangle 34"/>
          <p:cNvSpPr>
            <a:spLocks noChangeArrowheads="1"/>
          </p:cNvSpPr>
          <p:nvPr/>
        </p:nvSpPr>
        <p:spPr bwMode="auto">
          <a:xfrm>
            <a:off x="5200418" y="1608368"/>
            <a:ext cx="640080" cy="275590"/>
          </a:xfrm>
          <a:prstGeom prst="rect">
            <a:avLst/>
          </a:prstGeom>
          <a:noFill/>
          <a:ln>
            <a:noFill/>
          </a:ln>
        </p:spPr>
        <p:txBody>
          <a:bodyPr wrap="none" rtlCol="0">
            <a:spAutoFit/>
          </a:bodyPr>
          <a:lstStyle/>
          <a:p>
            <a:pPr algn="ctr" defTabSz="914400"/>
            <a:r>
              <a:rPr lang="zh-CN" altLang="en-US" sz="1200" kern="0" dirty="0">
                <a:solidFill>
                  <a:sysClr val="windowText" lastClr="000000"/>
                </a:solidFill>
                <a:latin typeface="微软雅黑" panose="020B0503020204020204" charset="-122"/>
              </a:rPr>
              <a:t>业务域</a:t>
            </a:r>
          </a:p>
        </p:txBody>
      </p:sp>
      <p:sp>
        <p:nvSpPr>
          <p:cNvPr id="55" name="Rectangle 35"/>
          <p:cNvSpPr>
            <a:spLocks noChangeArrowheads="1"/>
          </p:cNvSpPr>
          <p:nvPr/>
        </p:nvSpPr>
        <p:spPr bwMode="auto">
          <a:xfrm>
            <a:off x="8235606" y="1596788"/>
            <a:ext cx="640080" cy="275590"/>
          </a:xfrm>
          <a:prstGeom prst="rect">
            <a:avLst/>
          </a:prstGeom>
          <a:noFill/>
          <a:ln>
            <a:noFill/>
          </a:ln>
        </p:spPr>
        <p:txBody>
          <a:bodyPr wrap="none" rtlCol="0">
            <a:spAutoFit/>
          </a:bodyPr>
          <a:lstStyle/>
          <a:p>
            <a:pPr algn="ctr" defTabSz="914400"/>
            <a:r>
              <a:rPr lang="zh-CN" altLang="en-US" sz="1200" kern="0" dirty="0">
                <a:solidFill>
                  <a:sysClr val="windowText" lastClr="000000"/>
                </a:solidFill>
                <a:latin typeface="微软雅黑" panose="020B0503020204020204" charset="-122"/>
              </a:rPr>
              <a:t>管理域</a:t>
            </a:r>
          </a:p>
        </p:txBody>
      </p:sp>
      <p:sp>
        <p:nvSpPr>
          <p:cNvPr id="56" name="文本框 55"/>
          <p:cNvSpPr txBox="1"/>
          <p:nvPr/>
        </p:nvSpPr>
        <p:spPr>
          <a:xfrm>
            <a:off x="4672087"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商贸</a:t>
            </a:r>
            <a:endParaRPr lang="en-US" altLang="zh-CN" sz="900" kern="0" dirty="0">
              <a:solidFill>
                <a:sysClr val="windowText" lastClr="000000"/>
              </a:solidFill>
            </a:endParaRPr>
          </a:p>
        </p:txBody>
      </p:sp>
      <p:sp>
        <p:nvSpPr>
          <p:cNvPr id="63" name="文本框 62"/>
          <p:cNvSpPr txBox="1"/>
          <p:nvPr/>
        </p:nvSpPr>
        <p:spPr>
          <a:xfrm>
            <a:off x="5801004"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金融</a:t>
            </a:r>
            <a:endParaRPr lang="en-US" altLang="zh-CN" sz="900" kern="0" dirty="0">
              <a:solidFill>
                <a:sysClr val="windowText" lastClr="000000"/>
              </a:solidFill>
            </a:endParaRPr>
          </a:p>
        </p:txBody>
      </p:sp>
      <p:sp>
        <p:nvSpPr>
          <p:cNvPr id="82" name="文本框 81"/>
          <p:cNvSpPr txBox="1"/>
          <p:nvPr/>
        </p:nvSpPr>
        <p:spPr>
          <a:xfrm>
            <a:off x="7265298" y="2084762"/>
            <a:ext cx="36830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a:t>
            </a:r>
            <a:endParaRPr lang="zh-CN" altLang="en-US" sz="900" kern="0" dirty="0">
              <a:solidFill>
                <a:sysClr val="windowText" lastClr="000000"/>
              </a:solidFill>
            </a:endParaRPr>
          </a:p>
        </p:txBody>
      </p:sp>
      <p:sp>
        <p:nvSpPr>
          <p:cNvPr id="83" name="圆角矩形 82"/>
          <p:cNvSpPr/>
          <p:nvPr/>
        </p:nvSpPr>
        <p:spPr>
          <a:xfrm>
            <a:off x="3525885" y="4809795"/>
            <a:ext cx="4095838" cy="840437"/>
          </a:xfrm>
          <a:prstGeom prst="roundRect">
            <a:avLst>
              <a:gd name="adj" fmla="val 13804"/>
            </a:avLst>
          </a:prstGeom>
          <a:solidFill>
            <a:srgbClr val="4BACC6">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86" name="Rectangle 4"/>
          <p:cNvSpPr>
            <a:spLocks noChangeArrowheads="1"/>
          </p:cNvSpPr>
          <p:nvPr/>
        </p:nvSpPr>
        <p:spPr bwMode="auto">
          <a:xfrm>
            <a:off x="4259196" y="4956283"/>
            <a:ext cx="928695"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操作系统</a:t>
            </a:r>
          </a:p>
        </p:txBody>
      </p:sp>
      <p:sp>
        <p:nvSpPr>
          <p:cNvPr id="88" name="Rectangle 5"/>
          <p:cNvSpPr>
            <a:spLocks noChangeArrowheads="1"/>
          </p:cNvSpPr>
          <p:nvPr/>
        </p:nvSpPr>
        <p:spPr bwMode="auto">
          <a:xfrm>
            <a:off x="5448603" y="4956283"/>
            <a:ext cx="907724"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系统软件</a:t>
            </a:r>
          </a:p>
        </p:txBody>
      </p:sp>
      <p:sp>
        <p:nvSpPr>
          <p:cNvPr id="89" name="文本框 88"/>
          <p:cNvSpPr txBox="1"/>
          <p:nvPr/>
        </p:nvSpPr>
        <p:spPr>
          <a:xfrm>
            <a:off x="3409689" y="5014743"/>
            <a:ext cx="825871" cy="36830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软</a:t>
            </a:r>
            <a:r>
              <a:rPr lang="en-US" altLang="zh-CN" sz="900" kern="0" dirty="0">
                <a:solidFill>
                  <a:sysClr val="windowText" lastClr="000000"/>
                </a:solidFill>
                <a:latin typeface="微软雅黑" panose="020B0503020204020204" charset="-122"/>
              </a:rPr>
              <a:t>/</a:t>
            </a:r>
            <a:r>
              <a:rPr lang="zh-CN" altLang="en-US" sz="900" kern="0" dirty="0">
                <a:solidFill>
                  <a:sysClr val="windowText" lastClr="000000"/>
                </a:solidFill>
                <a:latin typeface="微软雅黑" panose="020B0503020204020204" charset="-122"/>
              </a:rPr>
              <a:t>硬件</a:t>
            </a:r>
            <a:endParaRPr lang="en-US" altLang="zh-CN" sz="900" kern="0" dirty="0">
              <a:solidFill>
                <a:sysClr val="windowText" lastClr="000000"/>
              </a:solidFill>
              <a:latin typeface="微软雅黑" panose="020B0503020204020204" charset="-122"/>
            </a:endParaRPr>
          </a:p>
          <a:p>
            <a:pPr algn="ctr" defTabSz="914400"/>
            <a:r>
              <a:rPr lang="zh-CN" altLang="en-US" sz="900" kern="0" dirty="0">
                <a:solidFill>
                  <a:sysClr val="windowText" lastClr="000000"/>
                </a:solidFill>
                <a:latin typeface="微软雅黑" panose="020B0503020204020204" charset="-122"/>
              </a:rPr>
              <a:t>基础设施</a:t>
            </a:r>
          </a:p>
        </p:txBody>
      </p:sp>
      <p:sp>
        <p:nvSpPr>
          <p:cNvPr id="90" name="圆角矩形 89"/>
          <p:cNvSpPr/>
          <p:nvPr/>
        </p:nvSpPr>
        <p:spPr>
          <a:xfrm>
            <a:off x="3549497" y="4126900"/>
            <a:ext cx="4095838" cy="404255"/>
          </a:xfrm>
          <a:prstGeom prst="roundRect">
            <a:avLst/>
          </a:prstGeom>
          <a:solidFill>
            <a:srgbClr val="C0504D">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91" name="Rectangle 3"/>
          <p:cNvSpPr>
            <a:spLocks noChangeArrowheads="1"/>
          </p:cNvSpPr>
          <p:nvPr/>
        </p:nvSpPr>
        <p:spPr bwMode="auto">
          <a:xfrm>
            <a:off x="5980052" y="423958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网络虚拟化</a:t>
            </a:r>
          </a:p>
        </p:txBody>
      </p:sp>
      <p:sp>
        <p:nvSpPr>
          <p:cNvPr id="92" name="Rectangle 4"/>
          <p:cNvSpPr>
            <a:spLocks noChangeArrowheads="1"/>
          </p:cNvSpPr>
          <p:nvPr/>
        </p:nvSpPr>
        <p:spPr bwMode="auto">
          <a:xfrm>
            <a:off x="4315850" y="4235102"/>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计算虚拟化</a:t>
            </a:r>
          </a:p>
        </p:txBody>
      </p:sp>
      <p:sp>
        <p:nvSpPr>
          <p:cNvPr id="93" name="Rectangle 5"/>
          <p:cNvSpPr>
            <a:spLocks noChangeArrowheads="1"/>
          </p:cNvSpPr>
          <p:nvPr/>
        </p:nvSpPr>
        <p:spPr bwMode="auto">
          <a:xfrm>
            <a:off x="5143271" y="423204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存储虚拟化</a:t>
            </a:r>
          </a:p>
        </p:txBody>
      </p:sp>
      <p:sp>
        <p:nvSpPr>
          <p:cNvPr id="94" name="Rectangle 12"/>
          <p:cNvSpPr>
            <a:spLocks noChangeArrowheads="1"/>
          </p:cNvSpPr>
          <p:nvPr/>
        </p:nvSpPr>
        <p:spPr bwMode="auto">
          <a:xfrm>
            <a:off x="6816858" y="423958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虚拟化管理</a:t>
            </a:r>
          </a:p>
        </p:txBody>
      </p:sp>
      <p:sp>
        <p:nvSpPr>
          <p:cNvPr id="95" name="文本框 94"/>
          <p:cNvSpPr txBox="1"/>
          <p:nvPr/>
        </p:nvSpPr>
        <p:spPr>
          <a:xfrm>
            <a:off x="3519020" y="4212449"/>
            <a:ext cx="859345" cy="22987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虚拟化环境</a:t>
            </a:r>
          </a:p>
        </p:txBody>
      </p:sp>
      <p:sp>
        <p:nvSpPr>
          <p:cNvPr id="96" name="文本框 95"/>
          <p:cNvSpPr txBox="1"/>
          <p:nvPr/>
        </p:nvSpPr>
        <p:spPr>
          <a:xfrm>
            <a:off x="3564241"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服务定义</a:t>
            </a:r>
            <a:endParaRPr lang="en-US" altLang="zh-CN" sz="900" kern="0" dirty="0">
              <a:solidFill>
                <a:sysClr val="windowText" lastClr="000000"/>
              </a:solidFill>
            </a:endParaRPr>
          </a:p>
        </p:txBody>
      </p:sp>
      <p:sp>
        <p:nvSpPr>
          <p:cNvPr id="97" name="文本框 96"/>
          <p:cNvSpPr txBox="1"/>
          <p:nvPr/>
        </p:nvSpPr>
        <p:spPr>
          <a:xfrm>
            <a:off x="4423275"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服务发布</a:t>
            </a:r>
            <a:endParaRPr lang="en-US" altLang="zh-CN" sz="900" kern="0" dirty="0">
              <a:solidFill>
                <a:sysClr val="windowText" lastClr="000000"/>
              </a:solidFill>
            </a:endParaRPr>
          </a:p>
        </p:txBody>
      </p:sp>
      <p:sp>
        <p:nvSpPr>
          <p:cNvPr id="98" name="文本框 97"/>
          <p:cNvSpPr txBox="1"/>
          <p:nvPr/>
        </p:nvSpPr>
        <p:spPr>
          <a:xfrm>
            <a:off x="5282309"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服务集成</a:t>
            </a:r>
            <a:endParaRPr lang="en-US" altLang="zh-CN" sz="900" kern="0" dirty="0">
              <a:solidFill>
                <a:sysClr val="windowText" lastClr="000000"/>
              </a:solidFill>
            </a:endParaRPr>
          </a:p>
        </p:txBody>
      </p:sp>
      <p:sp>
        <p:nvSpPr>
          <p:cNvPr id="99" name="文本框 98"/>
          <p:cNvSpPr txBox="1"/>
          <p:nvPr/>
        </p:nvSpPr>
        <p:spPr>
          <a:xfrm>
            <a:off x="7000378"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服务流程</a:t>
            </a:r>
            <a:endParaRPr lang="en-US" altLang="zh-CN" sz="900" kern="0" dirty="0">
              <a:solidFill>
                <a:sysClr val="windowText" lastClr="000000"/>
              </a:solidFill>
            </a:endParaRPr>
          </a:p>
        </p:txBody>
      </p:sp>
      <p:sp>
        <p:nvSpPr>
          <p:cNvPr id="100" name="圆角矩形 99"/>
          <p:cNvSpPr/>
          <p:nvPr/>
        </p:nvSpPr>
        <p:spPr>
          <a:xfrm>
            <a:off x="3556803" y="3668543"/>
            <a:ext cx="4095838" cy="404255"/>
          </a:xfrm>
          <a:prstGeom prst="roundRect">
            <a:avLst/>
          </a:prstGeom>
          <a:solidFill>
            <a:srgbClr val="C0504D">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101" name="文本框 100"/>
          <p:cNvSpPr txBox="1"/>
          <p:nvPr/>
        </p:nvSpPr>
        <p:spPr>
          <a:xfrm>
            <a:off x="3503158" y="3747396"/>
            <a:ext cx="859345" cy="22987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云组件</a:t>
            </a:r>
          </a:p>
        </p:txBody>
      </p:sp>
      <p:sp>
        <p:nvSpPr>
          <p:cNvPr id="102" name="文本框 101"/>
          <p:cNvSpPr txBox="1"/>
          <p:nvPr/>
        </p:nvSpPr>
        <p:spPr>
          <a:xfrm>
            <a:off x="6356328" y="3751317"/>
            <a:ext cx="1205938"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通用</a:t>
            </a:r>
            <a:r>
              <a:rPr lang="en-US" altLang="zh-CN" sz="900" kern="0" dirty="0">
                <a:solidFill>
                  <a:sysClr val="windowText" lastClr="000000"/>
                </a:solidFill>
              </a:rPr>
              <a:t>/</a:t>
            </a:r>
            <a:r>
              <a:rPr lang="zh-CN" altLang="en-US" sz="900" kern="0" dirty="0">
                <a:solidFill>
                  <a:sysClr val="windowText" lastClr="000000"/>
                </a:solidFill>
              </a:rPr>
              <a:t>专用能力组件</a:t>
            </a:r>
            <a:endParaRPr lang="en-US" altLang="zh-CN" sz="900" kern="0" dirty="0">
              <a:solidFill>
                <a:sysClr val="windowText" lastClr="000000"/>
              </a:solidFill>
            </a:endParaRPr>
          </a:p>
        </p:txBody>
      </p:sp>
      <p:sp>
        <p:nvSpPr>
          <p:cNvPr id="103" name="文本框 102"/>
          <p:cNvSpPr txBox="1"/>
          <p:nvPr/>
        </p:nvSpPr>
        <p:spPr>
          <a:xfrm>
            <a:off x="5561496" y="3751317"/>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开发者服务</a:t>
            </a:r>
            <a:endParaRPr lang="en-US" altLang="zh-CN" sz="900" kern="0" dirty="0">
              <a:solidFill>
                <a:sysClr val="windowText" lastClr="000000"/>
              </a:solidFill>
            </a:endParaRPr>
          </a:p>
        </p:txBody>
      </p:sp>
      <p:sp>
        <p:nvSpPr>
          <p:cNvPr id="104" name="文本框 103"/>
          <p:cNvSpPr txBox="1"/>
          <p:nvPr/>
        </p:nvSpPr>
        <p:spPr>
          <a:xfrm>
            <a:off x="6141343"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服务容器</a:t>
            </a:r>
            <a:endParaRPr lang="en-US" altLang="zh-CN" sz="900" kern="0" dirty="0">
              <a:solidFill>
                <a:sysClr val="windowText" lastClr="000000"/>
              </a:solidFill>
            </a:endParaRPr>
          </a:p>
        </p:txBody>
      </p:sp>
      <p:sp>
        <p:nvSpPr>
          <p:cNvPr id="105" name="文本框 104"/>
          <p:cNvSpPr txBox="1"/>
          <p:nvPr/>
        </p:nvSpPr>
        <p:spPr>
          <a:xfrm>
            <a:off x="6894542" y="2836166"/>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DaaS</a:t>
            </a:r>
          </a:p>
        </p:txBody>
      </p:sp>
      <p:sp>
        <p:nvSpPr>
          <p:cNvPr id="106" name="Rectangle 3"/>
          <p:cNvSpPr>
            <a:spLocks noChangeArrowheads="1"/>
          </p:cNvSpPr>
          <p:nvPr/>
        </p:nvSpPr>
        <p:spPr bwMode="auto">
          <a:xfrm>
            <a:off x="6007310" y="5280082"/>
            <a:ext cx="57474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网络</a:t>
            </a:r>
          </a:p>
        </p:txBody>
      </p:sp>
      <p:sp>
        <p:nvSpPr>
          <p:cNvPr id="107" name="Rectangle 4"/>
          <p:cNvSpPr>
            <a:spLocks noChangeArrowheads="1"/>
          </p:cNvSpPr>
          <p:nvPr/>
        </p:nvSpPr>
        <p:spPr bwMode="auto">
          <a:xfrm>
            <a:off x="4259195" y="5302751"/>
            <a:ext cx="600164"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服务器</a:t>
            </a:r>
          </a:p>
        </p:txBody>
      </p:sp>
      <p:sp>
        <p:nvSpPr>
          <p:cNvPr id="108" name="Rectangle 5"/>
          <p:cNvSpPr>
            <a:spLocks noChangeArrowheads="1"/>
          </p:cNvSpPr>
          <p:nvPr/>
        </p:nvSpPr>
        <p:spPr bwMode="auto">
          <a:xfrm>
            <a:off x="5073080" y="5290975"/>
            <a:ext cx="61150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存储</a:t>
            </a:r>
          </a:p>
        </p:txBody>
      </p:sp>
      <p:sp>
        <p:nvSpPr>
          <p:cNvPr id="109" name="文本框 108"/>
          <p:cNvSpPr txBox="1"/>
          <p:nvPr/>
        </p:nvSpPr>
        <p:spPr>
          <a:xfrm>
            <a:off x="4992694" y="3751317"/>
            <a:ext cx="5257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中间件</a:t>
            </a:r>
            <a:endParaRPr lang="en-US" altLang="zh-CN" sz="900" kern="0" dirty="0">
              <a:solidFill>
                <a:sysClr val="windowText" lastClr="000000"/>
              </a:solidFill>
            </a:endParaRPr>
          </a:p>
        </p:txBody>
      </p:sp>
      <p:sp>
        <p:nvSpPr>
          <p:cNvPr id="110" name="文本框 109"/>
          <p:cNvSpPr txBox="1"/>
          <p:nvPr/>
        </p:nvSpPr>
        <p:spPr>
          <a:xfrm>
            <a:off x="4312164" y="3751317"/>
            <a:ext cx="64119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云数据库</a:t>
            </a:r>
            <a:endParaRPr lang="en-US" altLang="zh-CN" sz="900" kern="0" dirty="0">
              <a:solidFill>
                <a:sysClr val="windowText" lastClr="000000"/>
              </a:solidFill>
            </a:endParaRPr>
          </a:p>
        </p:txBody>
      </p:sp>
      <p:sp>
        <p:nvSpPr>
          <p:cNvPr id="111" name="Rectangle 5"/>
          <p:cNvSpPr>
            <a:spLocks noChangeArrowheads="1"/>
          </p:cNvSpPr>
          <p:nvPr/>
        </p:nvSpPr>
        <p:spPr bwMode="auto">
          <a:xfrm>
            <a:off x="6617039" y="4956283"/>
            <a:ext cx="89108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数据管理</a:t>
            </a:r>
          </a:p>
        </p:txBody>
      </p:sp>
      <p:sp>
        <p:nvSpPr>
          <p:cNvPr id="112" name="Rectangle 3"/>
          <p:cNvSpPr>
            <a:spLocks noChangeArrowheads="1"/>
          </p:cNvSpPr>
          <p:nvPr/>
        </p:nvSpPr>
        <p:spPr bwMode="auto">
          <a:xfrm>
            <a:off x="6795774" y="5280082"/>
            <a:ext cx="734841"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外部设备</a:t>
            </a:r>
          </a:p>
        </p:txBody>
      </p:sp>
      <p:sp>
        <p:nvSpPr>
          <p:cNvPr id="113" name="上下箭头 112"/>
          <p:cNvSpPr/>
          <p:nvPr/>
        </p:nvSpPr>
        <p:spPr>
          <a:xfrm>
            <a:off x="8116270" y="1996688"/>
            <a:ext cx="1240666" cy="3620368"/>
          </a:xfrm>
          <a:prstGeom prst="upDownArrow">
            <a:avLst>
              <a:gd name="adj1" fmla="val 50000"/>
              <a:gd name="adj2" fmla="val 23334"/>
            </a:avLst>
          </a:prstGeom>
          <a:solidFill>
            <a:sysClr val="window" lastClr="FFFFFF">
              <a:lumMod val="9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kern="0">
              <a:solidFill>
                <a:sysClr val="windowText" lastClr="000000"/>
              </a:solidFill>
            </a:endParaRPr>
          </a:p>
        </p:txBody>
      </p:sp>
      <p:sp>
        <p:nvSpPr>
          <p:cNvPr id="114" name="矩形 113"/>
          <p:cNvSpPr/>
          <p:nvPr/>
        </p:nvSpPr>
        <p:spPr>
          <a:xfrm>
            <a:off x="8484321" y="2378722"/>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运营</a:t>
            </a:r>
            <a:endParaRPr lang="en-US" altLang="zh-CN" sz="900" kern="0" dirty="0">
              <a:solidFill>
                <a:sysClr val="windowText" lastClr="000000"/>
              </a:solidFill>
              <a:latin typeface="微软雅黑" panose="020B0503020204020204" charset="-122"/>
            </a:endParaRPr>
          </a:p>
        </p:txBody>
      </p:sp>
      <p:sp>
        <p:nvSpPr>
          <p:cNvPr id="115" name="矩形 114"/>
          <p:cNvSpPr/>
          <p:nvPr/>
        </p:nvSpPr>
        <p:spPr>
          <a:xfrm>
            <a:off x="8494229" y="4389787"/>
            <a:ext cx="484748"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安全</a:t>
            </a:r>
            <a:endParaRPr lang="en-US" altLang="zh-CN" sz="900" kern="0" dirty="0">
              <a:solidFill>
                <a:sysClr val="windowText" lastClr="000000"/>
              </a:solidFill>
              <a:latin typeface="微软雅黑" panose="020B0503020204020204" charset="-122"/>
            </a:endParaRPr>
          </a:p>
        </p:txBody>
      </p:sp>
      <p:sp>
        <p:nvSpPr>
          <p:cNvPr id="116" name="矩形 115"/>
          <p:cNvSpPr/>
          <p:nvPr/>
        </p:nvSpPr>
        <p:spPr>
          <a:xfrm>
            <a:off x="8494229" y="3049077"/>
            <a:ext cx="484748"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维护</a:t>
            </a:r>
            <a:endParaRPr lang="en-US" altLang="zh-CN" sz="900" kern="0" dirty="0">
              <a:solidFill>
                <a:sysClr val="windowText" lastClr="000000"/>
              </a:solidFill>
              <a:latin typeface="微软雅黑" panose="020B0503020204020204" charset="-122"/>
            </a:endParaRPr>
          </a:p>
        </p:txBody>
      </p:sp>
      <p:sp>
        <p:nvSpPr>
          <p:cNvPr id="117" name="矩形 116"/>
          <p:cNvSpPr/>
          <p:nvPr/>
        </p:nvSpPr>
        <p:spPr>
          <a:xfrm>
            <a:off x="8484321" y="3719432"/>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质量</a:t>
            </a:r>
            <a:endParaRPr lang="en-US" altLang="zh-CN" sz="900" kern="0" dirty="0">
              <a:solidFill>
                <a:sysClr val="windowText" lastClr="000000"/>
              </a:solidFill>
              <a:latin typeface="微软雅黑" panose="020B0503020204020204" charset="-122"/>
            </a:endParaRPr>
          </a:p>
        </p:txBody>
      </p:sp>
      <p:sp>
        <p:nvSpPr>
          <p:cNvPr id="118" name="矩形 117"/>
          <p:cNvSpPr/>
          <p:nvPr/>
        </p:nvSpPr>
        <p:spPr>
          <a:xfrm>
            <a:off x="8484321" y="5060143"/>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集成</a:t>
            </a:r>
            <a:endParaRPr lang="en-US" altLang="zh-CN" sz="900" kern="0" dirty="0">
              <a:solidFill>
                <a:sysClr val="windowText" lastClr="000000"/>
              </a:solidFill>
              <a:latin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stretch>
            <a:fillRect/>
          </a:stretch>
        </p:blipFill>
        <p:spPr>
          <a:xfrm>
            <a:off x="1966517" y="3683773"/>
            <a:ext cx="1914525" cy="1000125"/>
          </a:xfrm>
          <a:prstGeom prst="rect">
            <a:avLst/>
          </a:prstGeom>
        </p:spPr>
      </p:pic>
      <p:sp>
        <p:nvSpPr>
          <p:cNvPr id="40" name="文本框 39"/>
          <p:cNvSpPr txBox="1"/>
          <p:nvPr/>
        </p:nvSpPr>
        <p:spPr>
          <a:xfrm rot="16200000">
            <a:off x="-2114778" y="3499107"/>
            <a:ext cx="52552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rPr>
              <a:t>基础设施层</a:t>
            </a:r>
          </a:p>
        </p:txBody>
      </p:sp>
      <p:pic>
        <p:nvPicPr>
          <p:cNvPr id="41" name="Picture 384" descr="ICON_Server_Rack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048" y="2030315"/>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84" descr="ICON_Server_Rack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610" y="2066923"/>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102660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服务器</a:t>
            </a:r>
          </a:p>
        </p:txBody>
      </p:sp>
      <p:pic>
        <p:nvPicPr>
          <p:cNvPr id="44" name="Picture 13" descr="ICON_Storage_1up_Q308.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7279"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3" descr="ICON_Storage_1up_Q308.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3791"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248022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存储</a:t>
            </a:r>
          </a:p>
        </p:txBody>
      </p:sp>
      <p:pic>
        <p:nvPicPr>
          <p:cNvPr id="50" name="Picture 20" descr="ICON_NetSwitch_LG_Q4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7950" y="3740710"/>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ICON_NetSwitch_LG_Q4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0435" y="3836376"/>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p:cNvSpPr txBox="1"/>
          <p:nvPr/>
        </p:nvSpPr>
        <p:spPr>
          <a:xfrm>
            <a:off x="1019017" y="4627659"/>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网络</a:t>
            </a:r>
          </a:p>
        </p:txBody>
      </p:sp>
      <p:sp>
        <p:nvSpPr>
          <p:cNvPr id="24" name="文本框 23"/>
          <p:cNvSpPr txBox="1"/>
          <p:nvPr/>
        </p:nvSpPr>
        <p:spPr>
          <a:xfrm>
            <a:off x="2398601" y="4622841"/>
            <a:ext cx="1185152"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操作系统</a:t>
            </a:r>
          </a:p>
        </p:txBody>
      </p:sp>
      <p:sp>
        <p:nvSpPr>
          <p:cNvPr id="33" name="矩形 32"/>
          <p:cNvSpPr/>
          <p:nvPr/>
        </p:nvSpPr>
        <p:spPr>
          <a:xfrm>
            <a:off x="0" y="263525"/>
            <a:ext cx="670750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6355" y="271145"/>
            <a:ext cx="652970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2.2.2</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基础设施层</a:t>
            </a:r>
          </a:p>
        </p:txBody>
      </p:sp>
      <p:cxnSp>
        <p:nvCxnSpPr>
          <p:cNvPr id="6" name="直线连接符 5"/>
          <p:cNvCxnSpPr/>
          <p:nvPr/>
        </p:nvCxnSpPr>
        <p:spPr>
          <a:xfrm>
            <a:off x="3786789" y="1252251"/>
            <a:ext cx="0" cy="524791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8"/>
          <a:stretch>
            <a:fillRect/>
          </a:stretch>
        </p:blipFill>
        <p:spPr>
          <a:xfrm>
            <a:off x="4556125" y="1564640"/>
            <a:ext cx="6865620" cy="4358640"/>
          </a:xfrm>
          <a:prstGeom prst="rect">
            <a:avLst/>
          </a:prstGeom>
        </p:spPr>
      </p:pic>
      <p:sp>
        <p:nvSpPr>
          <p:cNvPr id="5" name="矩形 4"/>
          <p:cNvSpPr/>
          <p:nvPr/>
        </p:nvSpPr>
        <p:spPr>
          <a:xfrm>
            <a:off x="4556125" y="4683760"/>
            <a:ext cx="5150485" cy="1115695"/>
          </a:xfrm>
          <a:prstGeom prst="rect">
            <a:avLst/>
          </a:prstGeom>
          <a:solidFill>
            <a:schemeClr val="accent1">
              <a:lumMod val="20000"/>
              <a:lumOff val="80000"/>
              <a:alpha val="36000"/>
            </a:schemeClr>
          </a:solidFill>
          <a:ln w="412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1966517" y="3683773"/>
            <a:ext cx="1914525" cy="1000125"/>
          </a:xfrm>
          <a:prstGeom prst="rect">
            <a:avLst/>
          </a:prstGeom>
        </p:spPr>
      </p:pic>
      <p:sp>
        <p:nvSpPr>
          <p:cNvPr id="40" name="文本框 39"/>
          <p:cNvSpPr txBox="1"/>
          <p:nvPr/>
        </p:nvSpPr>
        <p:spPr>
          <a:xfrm rot="16200000">
            <a:off x="-2114778" y="3499107"/>
            <a:ext cx="52552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rPr>
              <a:t>基础设施层</a:t>
            </a:r>
          </a:p>
        </p:txBody>
      </p:sp>
      <p:pic>
        <p:nvPicPr>
          <p:cNvPr id="41" name="Picture 384" descr="ICON_Server_Rack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048" y="2030315"/>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84" descr="ICON_Server_Rack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5610" y="2066923"/>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102660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服务器</a:t>
            </a:r>
          </a:p>
        </p:txBody>
      </p:sp>
      <p:pic>
        <p:nvPicPr>
          <p:cNvPr id="44" name="Picture 13" descr="ICON_Storage_1up_Q308.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7279"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3" descr="ICON_Storage_1up_Q308.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3791"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248022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存储</a:t>
            </a:r>
          </a:p>
        </p:txBody>
      </p:sp>
      <p:pic>
        <p:nvPicPr>
          <p:cNvPr id="50" name="Picture 20" descr="ICON_NetSwitch_LG_Q4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950" y="3740710"/>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ICON_NetSwitch_LG_Q4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0435" y="3836376"/>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p:cNvSpPr txBox="1"/>
          <p:nvPr/>
        </p:nvSpPr>
        <p:spPr>
          <a:xfrm>
            <a:off x="1019017" y="4627659"/>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网络</a:t>
            </a:r>
          </a:p>
        </p:txBody>
      </p:sp>
      <p:sp>
        <p:nvSpPr>
          <p:cNvPr id="55" name="ï$1îďé"/>
          <p:cNvSpPr/>
          <p:nvPr/>
        </p:nvSpPr>
        <p:spPr>
          <a:xfrm>
            <a:off x="3687051" y="3077128"/>
            <a:ext cx="2578029" cy="320994"/>
          </a:xfrm>
          <a:prstGeom prst="rect">
            <a:avLst/>
          </a:prstGeom>
        </p:spPr>
        <p:txBody>
          <a:bodyPr wrap="none" lIns="90000" tIns="46800" rIns="90000" bIns="46800" anchor="b">
            <a:noAutofit/>
          </a:bodyPr>
          <a:lstStyle/>
          <a:p>
            <a:pPr algn="ctr" defTabSz="914400">
              <a:spcBef>
                <a:spcPct val="0"/>
              </a:spcBef>
              <a:defRPr/>
            </a:pPr>
            <a:r>
              <a:rPr lang="zh-CN" altLang="en-US" b="1" dirty="0">
                <a:solidFill>
                  <a:schemeClr val="accent5"/>
                </a:solidFill>
                <a:latin typeface="微软雅黑" panose="020B0503020204020204" charset="-122"/>
                <a:ea typeface="微软雅黑" panose="020B0503020204020204" charset="-122"/>
              </a:rPr>
              <a:t>操作系统</a:t>
            </a:r>
          </a:p>
        </p:txBody>
      </p:sp>
      <p:sp>
        <p:nvSpPr>
          <p:cNvPr id="56" name="iṡ1íďé"/>
          <p:cNvSpPr/>
          <p:nvPr/>
        </p:nvSpPr>
        <p:spPr>
          <a:xfrm>
            <a:off x="5931732" y="2809803"/>
            <a:ext cx="1239239"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OS</a:t>
            </a:r>
          </a:p>
        </p:txBody>
      </p:sp>
      <p:sp>
        <p:nvSpPr>
          <p:cNvPr id="57" name="îSļïdê"/>
          <p:cNvSpPr/>
          <p:nvPr/>
        </p:nvSpPr>
        <p:spPr>
          <a:xfrm>
            <a:off x="7216723" y="2745290"/>
            <a:ext cx="1747694" cy="1068309"/>
          </a:xfrm>
          <a:prstGeom prst="hexagon">
            <a:avLst/>
          </a:prstGeom>
          <a:solidFill>
            <a:schemeClr val="accent4"/>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accent1">
                    <a:lumMod val="75000"/>
                  </a:schemeClr>
                </a:solidFill>
                <a:effectLst>
                  <a:outerShdw blurRad="38100" dist="19050" dir="2700000" algn="tl" rotWithShape="0">
                    <a:schemeClr val="dk1">
                      <a:alpha val="40000"/>
                    </a:schemeClr>
                  </a:outerShdw>
                </a:effectLst>
              </a:rPr>
              <a:t>Infrastructure</a:t>
            </a:r>
          </a:p>
        </p:txBody>
      </p:sp>
      <p:sp>
        <p:nvSpPr>
          <p:cNvPr id="58" name="iśḷíḍe"/>
          <p:cNvSpPr/>
          <p:nvPr/>
        </p:nvSpPr>
        <p:spPr>
          <a:xfrm>
            <a:off x="8090570" y="3881116"/>
            <a:ext cx="1455433"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Software</a:t>
            </a:r>
          </a:p>
        </p:txBody>
      </p:sp>
      <p:sp>
        <p:nvSpPr>
          <p:cNvPr id="60" name="iṡľïdê"/>
          <p:cNvSpPr/>
          <p:nvPr/>
        </p:nvSpPr>
        <p:spPr>
          <a:xfrm>
            <a:off x="4848398" y="5101567"/>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数据采集</a:t>
            </a:r>
          </a:p>
        </p:txBody>
      </p:sp>
      <p:sp>
        <p:nvSpPr>
          <p:cNvPr id="61" name="îš1iḍé"/>
          <p:cNvSpPr txBox="1"/>
          <p:nvPr/>
        </p:nvSpPr>
        <p:spPr>
          <a:xfrm>
            <a:off x="5438264" y="1603485"/>
            <a:ext cx="4819813"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主要基础硬件设备，包括服务器集群，存储集群，以及由交换机、防火墙、路由器等组成网络设备与信息安全设备</a:t>
            </a:r>
            <a:endParaRPr lang="en-US"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数据中心机房配套设施（电力、制冷、安防等）</a:t>
            </a:r>
          </a:p>
        </p:txBody>
      </p:sp>
      <p:sp>
        <p:nvSpPr>
          <p:cNvPr id="62" name="ïṧľiďè"/>
          <p:cNvSpPr/>
          <p:nvPr/>
        </p:nvSpPr>
        <p:spPr>
          <a:xfrm>
            <a:off x="6707274" y="1252251"/>
            <a:ext cx="2578029"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物理资源</a:t>
            </a:r>
          </a:p>
        </p:txBody>
      </p:sp>
      <p:sp>
        <p:nvSpPr>
          <p:cNvPr id="63" name="îš1iḍé"/>
          <p:cNvSpPr txBox="1"/>
          <p:nvPr/>
        </p:nvSpPr>
        <p:spPr>
          <a:xfrm>
            <a:off x="3857661" y="3400326"/>
            <a:ext cx="2192527" cy="986062"/>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云操作系统</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实现底层物理资源管理、池化的关键</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，实现物理资源</a:t>
            </a: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利用率和资源的弹性使用</a:t>
            </a:r>
          </a:p>
        </p:txBody>
      </p:sp>
      <p:sp>
        <p:nvSpPr>
          <p:cNvPr id="64" name="îš1iḍé"/>
          <p:cNvSpPr txBox="1"/>
          <p:nvPr/>
        </p:nvSpPr>
        <p:spPr>
          <a:xfrm>
            <a:off x="8585930" y="5340396"/>
            <a:ext cx="2520849"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运营、运维系统软件，便于对底层硬件的资源使用情况和健康状况进行监控与调配</a:t>
            </a:r>
          </a:p>
        </p:txBody>
      </p:sp>
      <p:sp>
        <p:nvSpPr>
          <p:cNvPr id="24" name="文本框 23"/>
          <p:cNvSpPr txBox="1"/>
          <p:nvPr/>
        </p:nvSpPr>
        <p:spPr>
          <a:xfrm>
            <a:off x="2398601" y="4622841"/>
            <a:ext cx="1185152"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操作系统</a:t>
            </a:r>
          </a:p>
        </p:txBody>
      </p:sp>
      <p:sp>
        <p:nvSpPr>
          <p:cNvPr id="25" name="iṡ1íďé"/>
          <p:cNvSpPr/>
          <p:nvPr/>
        </p:nvSpPr>
        <p:spPr>
          <a:xfrm>
            <a:off x="6508846" y="3852234"/>
            <a:ext cx="1487443"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Data</a:t>
            </a:r>
          </a:p>
          <a:p>
            <a:pPr algn="ctr"/>
            <a:r>
              <a:rPr lang="en-US" altLang="zh-CN" sz="1400" b="1" dirty="0">
                <a:solidFill>
                  <a:schemeClr val="tx1"/>
                </a:solidFill>
                <a:effectLst>
                  <a:outerShdw blurRad="38100" dist="19050" dir="2700000" algn="tl" rotWithShape="0">
                    <a:schemeClr val="dk1">
                      <a:alpha val="40000"/>
                    </a:schemeClr>
                  </a:outerShdw>
                </a:effectLst>
              </a:rPr>
              <a:t>Management</a:t>
            </a:r>
          </a:p>
        </p:txBody>
      </p:sp>
      <p:sp>
        <p:nvSpPr>
          <p:cNvPr id="26" name="iṡ1íďé"/>
          <p:cNvSpPr/>
          <p:nvPr/>
        </p:nvSpPr>
        <p:spPr>
          <a:xfrm>
            <a:off x="8943118" y="2779048"/>
            <a:ext cx="1526130"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External</a:t>
            </a:r>
          </a:p>
          <a:p>
            <a:pPr algn="ctr"/>
            <a:r>
              <a:rPr lang="en-US" altLang="zh-CN" sz="1400" b="1" dirty="0">
                <a:solidFill>
                  <a:schemeClr val="tx1"/>
                </a:solidFill>
                <a:effectLst>
                  <a:outerShdw blurRad="38100" dist="19050" dir="2700000" algn="tl" rotWithShape="0">
                    <a:schemeClr val="dk1">
                      <a:alpha val="40000"/>
                    </a:schemeClr>
                  </a:outerShdw>
                </a:effectLst>
              </a:rPr>
              <a:t>Equipment</a:t>
            </a:r>
          </a:p>
        </p:txBody>
      </p:sp>
      <p:sp>
        <p:nvSpPr>
          <p:cNvPr id="27" name="îš1iḍé"/>
          <p:cNvSpPr txBox="1"/>
          <p:nvPr/>
        </p:nvSpPr>
        <p:spPr>
          <a:xfrm>
            <a:off x="5206407" y="5383867"/>
            <a:ext cx="2392529"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将原始数据存储并作管理，最后提供给</a:t>
            </a:r>
            <a:r>
              <a:rPr lang="en-US" altLang="zh-CN" sz="14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DaaS</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服务来做数据模型处理服务</a:t>
            </a:r>
          </a:p>
        </p:txBody>
      </p:sp>
      <p:sp>
        <p:nvSpPr>
          <p:cNvPr id="29" name="iṡľïdê"/>
          <p:cNvSpPr/>
          <p:nvPr/>
        </p:nvSpPr>
        <p:spPr>
          <a:xfrm>
            <a:off x="8146138" y="5019402"/>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系统软件</a:t>
            </a:r>
          </a:p>
        </p:txBody>
      </p:sp>
      <p:sp>
        <p:nvSpPr>
          <p:cNvPr id="30" name="iṡľïdê"/>
          <p:cNvSpPr/>
          <p:nvPr/>
        </p:nvSpPr>
        <p:spPr>
          <a:xfrm>
            <a:off x="10141305" y="2940093"/>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外部设备</a:t>
            </a:r>
          </a:p>
        </p:txBody>
      </p:sp>
      <p:sp>
        <p:nvSpPr>
          <p:cNvPr id="31" name="îš1iḍé"/>
          <p:cNvSpPr txBox="1"/>
          <p:nvPr/>
        </p:nvSpPr>
        <p:spPr>
          <a:xfrm>
            <a:off x="10510773" y="3261087"/>
            <a:ext cx="1663445"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外接设备主要是接入和采集设备</a:t>
            </a:r>
          </a:p>
        </p:txBody>
      </p:sp>
      <p:sp>
        <p:nvSpPr>
          <p:cNvPr id="33" name="矩形 32"/>
          <p:cNvSpPr/>
          <p:nvPr/>
        </p:nvSpPr>
        <p:spPr>
          <a:xfrm>
            <a:off x="0" y="263525"/>
            <a:ext cx="670750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6355" y="271145"/>
            <a:ext cx="652970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2.2.2</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基础设施层</a:t>
            </a:r>
          </a:p>
        </p:txBody>
      </p:sp>
      <p:cxnSp>
        <p:nvCxnSpPr>
          <p:cNvPr id="6" name="直线连接符 5"/>
          <p:cNvCxnSpPr/>
          <p:nvPr/>
        </p:nvCxnSpPr>
        <p:spPr>
          <a:xfrm>
            <a:off x="3786789" y="1252251"/>
            <a:ext cx="0" cy="524791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180948" y="1306090"/>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7" name="椭圆 36"/>
          <p:cNvSpPr/>
          <p:nvPr/>
        </p:nvSpPr>
        <p:spPr>
          <a:xfrm>
            <a:off x="4224513" y="3124643"/>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8" name="椭圆 37"/>
          <p:cNvSpPr/>
          <p:nvPr/>
        </p:nvSpPr>
        <p:spPr>
          <a:xfrm>
            <a:off x="10577348" y="2989179"/>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9" name="椭圆 38"/>
          <p:cNvSpPr/>
          <p:nvPr/>
        </p:nvSpPr>
        <p:spPr>
          <a:xfrm>
            <a:off x="8604388" y="5067035"/>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47" name="椭圆 46"/>
          <p:cNvSpPr/>
          <p:nvPr/>
        </p:nvSpPr>
        <p:spPr>
          <a:xfrm>
            <a:off x="5241312" y="5145367"/>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339" y="3802499"/>
            <a:ext cx="11954661" cy="2861310"/>
          </a:xfrm>
          <a:prstGeom prst="rect">
            <a:avLst/>
          </a:prstGeom>
        </p:spPr>
        <p:txBody>
          <a:bodyPr wrap="square">
            <a:spAutoFit/>
            <a:scene3d>
              <a:camera prst="orthographicFront"/>
              <a:lightRig rig="threePt" dir="t"/>
            </a:scene3d>
          </a:bodyPr>
          <a:lstStyle/>
          <a:p>
            <a:pPr indent="457200">
              <a:lnSpc>
                <a:spcPct val="150000"/>
              </a:lnSpc>
            </a:pPr>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随着软件定义时代的到来，业务不断增长，数据量和系统的压力增大。从小型机到现在流行的</a:t>
            </a:r>
            <a:r>
              <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服务器，有以下几个趋势：</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超融合技术和超融合基础设施将高速增长，开放架构</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小型机替代传统小型机进程加快；</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人工智能技术的发展催生了更多的应用场景需求，高性能计算在互联网、电子商务、金融等非科研行业应用将越来越多，或将推动高性能计算服务器实现爆发性增长，基于</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GPU</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MIC</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甚至</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FPGA</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的异构超算服务器将会在市场占据更大份额；</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软件定义技术落地，软件定义存储（</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SDS</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）、软件定义网络（</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SDN</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）和网络功能虚拟化（</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NFV</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）促进服务器专用应用场景发展；</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4/</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服务器芯片竞争将群雄并起，英特尔占据了绝大部分市场份额，但是仍在通过融合</a:t>
            </a:r>
            <a:r>
              <a:rPr lang="en-US" altLang="zh-CN" sz="16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SoC</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FPGA</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等技术拓展芯片的更多应用场景。同时</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IBM Power</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ARM</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等也将继续谋求自己的一席之地。</a:t>
            </a:r>
          </a:p>
        </p:txBody>
      </p:sp>
      <p:grpSp>
        <p:nvGrpSpPr>
          <p:cNvPr id="11" name="组合 10"/>
          <p:cNvGrpSpPr/>
          <p:nvPr/>
        </p:nvGrpSpPr>
        <p:grpSpPr>
          <a:xfrm>
            <a:off x="350520" y="1148602"/>
            <a:ext cx="12107158" cy="2566708"/>
            <a:chOff x="350520" y="1148602"/>
            <a:chExt cx="12107158" cy="2566708"/>
          </a:xfrm>
        </p:grpSpPr>
        <p:cxnSp>
          <p:nvCxnSpPr>
            <p:cNvPr id="14" name="直接箭头连接符 13"/>
            <p:cNvCxnSpPr/>
            <p:nvPr/>
          </p:nvCxnSpPr>
          <p:spPr>
            <a:xfrm>
              <a:off x="350520" y="2781300"/>
              <a:ext cx="11565255"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159330" y="2638425"/>
              <a:ext cx="285750"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椭圆 15"/>
            <p:cNvSpPr/>
            <p:nvPr/>
          </p:nvSpPr>
          <p:spPr>
            <a:xfrm>
              <a:off x="3307150" y="2638425"/>
              <a:ext cx="285750" cy="285750"/>
            </a:xfrm>
            <a:prstGeom prst="ellipse">
              <a:avLst/>
            </a:prstGeom>
            <a:solidFill>
              <a:srgbClr val="96C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椭圆 16"/>
            <p:cNvSpPr/>
            <p:nvPr/>
          </p:nvSpPr>
          <p:spPr>
            <a:xfrm>
              <a:off x="5563691" y="2638425"/>
              <a:ext cx="285750" cy="2857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p:cNvSpPr txBox="1"/>
            <p:nvPr/>
          </p:nvSpPr>
          <p:spPr>
            <a:xfrm>
              <a:off x="860417" y="2924175"/>
              <a:ext cx="806631" cy="338554"/>
            </a:xfrm>
            <a:prstGeom prst="rect">
              <a:avLst/>
            </a:prstGeom>
            <a:noFill/>
          </p:spPr>
          <p:txBody>
            <a:bodyPr wrap="none" rtlCol="0">
              <a:spAutoFit/>
            </a:bodyPr>
            <a:lstStyle/>
            <a:p>
              <a:r>
                <a:rPr lang="en-US" altLang="zh-CN" sz="1600" b="1" dirty="0"/>
                <a:t>1964</a:t>
              </a:r>
              <a:r>
                <a:rPr lang="zh-CN" altLang="en-US" sz="1600" b="1" dirty="0"/>
                <a:t>年</a:t>
              </a:r>
              <a:endParaRPr lang="en-US" altLang="zh-CN" sz="1600" b="1" dirty="0"/>
            </a:p>
          </p:txBody>
        </p:sp>
        <p:sp>
          <p:nvSpPr>
            <p:cNvPr id="20" name="文本框 19"/>
            <p:cNvSpPr txBox="1"/>
            <p:nvPr/>
          </p:nvSpPr>
          <p:spPr>
            <a:xfrm>
              <a:off x="3058083" y="2921214"/>
              <a:ext cx="806631" cy="338554"/>
            </a:xfrm>
            <a:prstGeom prst="rect">
              <a:avLst/>
            </a:prstGeom>
            <a:noFill/>
          </p:spPr>
          <p:txBody>
            <a:bodyPr wrap="none" rtlCol="0">
              <a:spAutoFit/>
            </a:bodyPr>
            <a:lstStyle/>
            <a:p>
              <a:r>
                <a:rPr lang="en-US" altLang="zh-CN" sz="1600" b="1" dirty="0"/>
                <a:t>1965</a:t>
              </a:r>
              <a:r>
                <a:rPr lang="zh-CN" altLang="en-US" sz="1600" b="1" dirty="0"/>
                <a:t>年</a:t>
              </a:r>
            </a:p>
          </p:txBody>
        </p:sp>
        <p:sp>
          <p:nvSpPr>
            <p:cNvPr id="21" name="文本框 20"/>
            <p:cNvSpPr txBox="1"/>
            <p:nvPr/>
          </p:nvSpPr>
          <p:spPr>
            <a:xfrm>
              <a:off x="5323206" y="2924175"/>
              <a:ext cx="806631" cy="338554"/>
            </a:xfrm>
            <a:prstGeom prst="rect">
              <a:avLst/>
            </a:prstGeom>
            <a:noFill/>
          </p:spPr>
          <p:txBody>
            <a:bodyPr wrap="none" rtlCol="0">
              <a:spAutoFit/>
            </a:bodyPr>
            <a:lstStyle/>
            <a:p>
              <a:r>
                <a:rPr lang="en-US" altLang="zh-CN" sz="1600" b="1" dirty="0"/>
                <a:t>1989</a:t>
              </a:r>
              <a:r>
                <a:rPr lang="zh-CN" altLang="en-US" sz="1600" b="1" dirty="0"/>
                <a:t>年</a:t>
              </a:r>
            </a:p>
          </p:txBody>
        </p:sp>
        <p:sp>
          <p:nvSpPr>
            <p:cNvPr id="22" name="文本框 21"/>
            <p:cNvSpPr txBox="1"/>
            <p:nvPr/>
          </p:nvSpPr>
          <p:spPr>
            <a:xfrm>
              <a:off x="7197060" y="2921214"/>
              <a:ext cx="1511952" cy="338554"/>
            </a:xfrm>
            <a:prstGeom prst="rect">
              <a:avLst/>
            </a:prstGeom>
            <a:noFill/>
          </p:spPr>
          <p:txBody>
            <a:bodyPr wrap="none" rtlCol="0">
              <a:spAutoFit/>
            </a:bodyPr>
            <a:lstStyle/>
            <a:p>
              <a:r>
                <a:rPr lang="en-US" altLang="zh-CN" sz="1600" b="1" dirty="0">
                  <a:latin typeface="微软雅黑" panose="020B0503020204020204" charset="-122"/>
                  <a:ea typeface="微软雅黑" panose="020B0503020204020204" charset="-122"/>
                  <a:cs typeface="微软雅黑" panose="020B0503020204020204" charset="-122"/>
                </a:rPr>
                <a:t>20</a:t>
              </a:r>
              <a:r>
                <a:rPr lang="zh-CN" altLang="en-US" sz="1600" b="1" dirty="0">
                  <a:latin typeface="微软雅黑" panose="020B0503020204020204" charset="-122"/>
                  <a:ea typeface="微软雅黑" panose="020B0503020204020204" charset="-122"/>
                  <a:cs typeface="微软雅黑" panose="020B0503020204020204" charset="-122"/>
                </a:rPr>
                <a:t>世纪</a:t>
              </a:r>
              <a:r>
                <a:rPr lang="en-US" altLang="zh-CN" sz="1600" b="1" dirty="0">
                  <a:latin typeface="微软雅黑" panose="020B0503020204020204" charset="-122"/>
                  <a:ea typeface="微软雅黑" panose="020B0503020204020204" charset="-122"/>
                  <a:cs typeface="微软雅黑" panose="020B0503020204020204" charset="-122"/>
                </a:rPr>
                <a:t>90</a:t>
              </a:r>
              <a:r>
                <a:rPr lang="zh-CN" altLang="en-US" sz="1600" b="1" dirty="0">
                  <a:latin typeface="微软雅黑" panose="020B0503020204020204" charset="-122"/>
                  <a:ea typeface="微软雅黑" panose="020B0503020204020204" charset="-122"/>
                  <a:cs typeface="微软雅黑" panose="020B0503020204020204" charset="-122"/>
                </a:rPr>
                <a:t>年代</a:t>
              </a:r>
            </a:p>
          </p:txBody>
        </p:sp>
        <p:grpSp>
          <p:nvGrpSpPr>
            <p:cNvPr id="23" name="组合 22"/>
            <p:cNvGrpSpPr/>
            <p:nvPr/>
          </p:nvGrpSpPr>
          <p:grpSpPr>
            <a:xfrm>
              <a:off x="591112" y="1216241"/>
              <a:ext cx="1422184" cy="1422184"/>
              <a:chOff x="591112" y="1216241"/>
              <a:chExt cx="1422184" cy="1422184"/>
            </a:xfrm>
          </p:grpSpPr>
          <p:pic>
            <p:nvPicPr>
              <p:cNvPr id="51" name="图片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19538" y="1390221"/>
                <a:ext cx="765333" cy="723363"/>
              </a:xfrm>
              <a:prstGeom prst="rect">
                <a:avLst/>
              </a:prstGeom>
            </p:spPr>
          </p:pic>
          <p:sp>
            <p:nvSpPr>
              <p:cNvPr id="52" name="椭圆 51"/>
              <p:cNvSpPr/>
              <p:nvPr/>
            </p:nvSpPr>
            <p:spPr>
              <a:xfrm>
                <a:off x="591112" y="1216241"/>
                <a:ext cx="1422184" cy="1422184"/>
              </a:xfrm>
              <a:prstGeom prst="ellipse">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14957" y="2075484"/>
                <a:ext cx="978025"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IBM</a:t>
                </a:r>
              </a:p>
              <a:p>
                <a:pPr algn="ctr"/>
                <a:r>
                  <a:rPr lang="en-US" altLang="zh-CN" sz="1200" dirty="0">
                    <a:latin typeface="微软雅黑" panose="020B0503020204020204" charset="-122"/>
                    <a:ea typeface="微软雅黑" panose="020B0503020204020204" charset="-122"/>
                    <a:cs typeface="微软雅黑" panose="020B0503020204020204" charset="-122"/>
                  </a:rPr>
                  <a:t>System360</a:t>
                </a:r>
                <a:endParaRPr lang="zh-CN" altLang="en-US" sz="1200" dirty="0">
                  <a:latin typeface="微软雅黑" panose="020B0503020204020204" charset="-122"/>
                  <a:ea typeface="微软雅黑" panose="020B0503020204020204" charset="-122"/>
                  <a:cs typeface="微软雅黑" panose="020B0503020204020204" charset="-122"/>
                </a:endParaRPr>
              </a:p>
            </p:txBody>
          </p:sp>
        </p:grpSp>
        <p:sp>
          <p:nvSpPr>
            <p:cNvPr id="24" name="矩形 23"/>
            <p:cNvSpPr/>
            <p:nvPr/>
          </p:nvSpPr>
          <p:spPr>
            <a:xfrm>
              <a:off x="621192" y="3171613"/>
              <a:ext cx="1261884" cy="523220"/>
            </a:xfrm>
            <a:prstGeom prst="rect">
              <a:avLst/>
            </a:prstGeom>
          </p:spPr>
          <p:txBody>
            <a:bodyPr wrap="non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IBM</a:t>
              </a:r>
              <a:r>
                <a:rPr lang="zh-CN" altLang="en-US" sz="1400" dirty="0">
                  <a:solidFill>
                    <a:schemeClr val="tx1">
                      <a:lumMod val="65000"/>
                      <a:lumOff val="35000"/>
                    </a:schemeClr>
                  </a:solidFill>
                  <a:latin typeface="微软雅黑" panose="020B0503020204020204" charset="-122"/>
                  <a:ea typeface="微软雅黑" panose="020B0503020204020204" charset="-122"/>
                </a:rPr>
                <a:t>推出</a:t>
              </a:r>
              <a:endParaRPr lang="en-US" altLang="zh-CN" sz="1400"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第一台大型机</a:t>
              </a:r>
            </a:p>
          </p:txBody>
        </p:sp>
        <p:grpSp>
          <p:nvGrpSpPr>
            <p:cNvPr id="25" name="组合 24"/>
            <p:cNvGrpSpPr/>
            <p:nvPr/>
          </p:nvGrpSpPr>
          <p:grpSpPr>
            <a:xfrm>
              <a:off x="2738934" y="1216241"/>
              <a:ext cx="1422184" cy="1422184"/>
              <a:chOff x="2681782" y="2924175"/>
              <a:chExt cx="1422184" cy="1422184"/>
            </a:xfrm>
          </p:grpSpPr>
          <p:grpSp>
            <p:nvGrpSpPr>
              <p:cNvPr id="47" name="组合 46"/>
              <p:cNvGrpSpPr/>
              <p:nvPr/>
            </p:nvGrpSpPr>
            <p:grpSpPr>
              <a:xfrm>
                <a:off x="2681782" y="2924175"/>
                <a:ext cx="1422184" cy="1422184"/>
                <a:chOff x="995857" y="1216241"/>
                <a:chExt cx="1422184" cy="1422184"/>
              </a:xfrm>
            </p:grpSpPr>
            <p:sp>
              <p:nvSpPr>
                <p:cNvPr id="49" name="椭圆 48"/>
                <p:cNvSpPr/>
                <p:nvPr/>
              </p:nvSpPr>
              <p:spPr>
                <a:xfrm>
                  <a:off x="995857" y="1216241"/>
                  <a:ext cx="1422184" cy="1422184"/>
                </a:xfrm>
                <a:prstGeom prst="ellipse">
                  <a:avLst/>
                </a:prstGeom>
                <a:noFill/>
                <a:ln w="28575">
                  <a:solidFill>
                    <a:srgbClr val="96C5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385549" y="2075484"/>
                  <a:ext cx="646331"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DEC</a:t>
                  </a:r>
                </a:p>
                <a:p>
                  <a:pPr algn="ctr"/>
                  <a:r>
                    <a:rPr lang="zh-CN" altLang="en-US" sz="1200" dirty="0">
                      <a:latin typeface="微软雅黑" panose="020B0503020204020204" charset="-122"/>
                      <a:ea typeface="微软雅黑" panose="020B0503020204020204" charset="-122"/>
                      <a:cs typeface="微软雅黑" panose="020B0503020204020204" charset="-122"/>
                    </a:rPr>
                    <a:t>小型机</a:t>
                  </a:r>
                </a:p>
              </p:txBody>
            </p:sp>
          </p:grpSp>
          <p:pic>
            <p:nvPicPr>
              <p:cNvPr id="48" name="Picture 2" descr="https://xqimg.imedao.com/15b09280f7d12133fd95d29c.jpg!custom660.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65076" y="3031651"/>
                <a:ext cx="652729" cy="79469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矩形 25"/>
            <p:cNvSpPr/>
            <p:nvPr/>
          </p:nvSpPr>
          <p:spPr>
            <a:xfrm>
              <a:off x="2296545" y="3192090"/>
              <a:ext cx="2158893" cy="523220"/>
            </a:xfrm>
            <a:prstGeom prst="rect">
              <a:avLst/>
            </a:prstGeom>
          </p:spPr>
          <p:txBody>
            <a:bodyPr wrap="squar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DEC</a:t>
              </a:r>
              <a:r>
                <a:rPr lang="zh-CN" altLang="en-US" sz="1400" dirty="0">
                  <a:solidFill>
                    <a:schemeClr val="tx1">
                      <a:lumMod val="65000"/>
                      <a:lumOff val="35000"/>
                    </a:schemeClr>
                  </a:solidFill>
                  <a:latin typeface="微软雅黑" panose="020B0503020204020204" charset="-122"/>
                  <a:ea typeface="微软雅黑" panose="020B0503020204020204" charset="-122"/>
                </a:rPr>
                <a:t>开发出小型机，掀起小型机革命</a:t>
              </a:r>
            </a:p>
          </p:txBody>
        </p:sp>
        <p:grpSp>
          <p:nvGrpSpPr>
            <p:cNvPr id="27" name="组合 26"/>
            <p:cNvGrpSpPr/>
            <p:nvPr/>
          </p:nvGrpSpPr>
          <p:grpSpPr>
            <a:xfrm>
              <a:off x="4995474" y="1216241"/>
              <a:ext cx="1422184" cy="1422184"/>
              <a:chOff x="7195749" y="1216241"/>
              <a:chExt cx="1422184" cy="1422184"/>
            </a:xfrm>
          </p:grpSpPr>
          <p:pic>
            <p:nvPicPr>
              <p:cNvPr id="43" name="图片 42"/>
              <p:cNvPicPr>
                <a:picLocks noChangeAspect="1"/>
              </p:cNvPicPr>
              <p:nvPr/>
            </p:nvPicPr>
            <p:blipFill>
              <a:blip r:embed="rId7" cstate="print"/>
              <a:stretch>
                <a:fillRect/>
              </a:stretch>
            </p:blipFill>
            <p:spPr>
              <a:xfrm>
                <a:off x="7523481" y="1412693"/>
                <a:ext cx="766719" cy="678417"/>
              </a:xfrm>
              <a:prstGeom prst="rect">
                <a:avLst/>
              </a:prstGeom>
            </p:spPr>
          </p:pic>
          <p:grpSp>
            <p:nvGrpSpPr>
              <p:cNvPr id="44" name="组合 43"/>
              <p:cNvGrpSpPr/>
              <p:nvPr/>
            </p:nvGrpSpPr>
            <p:grpSpPr>
              <a:xfrm>
                <a:off x="7195749" y="1216241"/>
                <a:ext cx="1422184" cy="1422184"/>
                <a:chOff x="1242623" y="1216241"/>
                <a:chExt cx="1422184" cy="1422184"/>
              </a:xfrm>
            </p:grpSpPr>
            <p:sp>
              <p:nvSpPr>
                <p:cNvPr id="45" name="椭圆 44"/>
                <p:cNvSpPr/>
                <p:nvPr/>
              </p:nvSpPr>
              <p:spPr>
                <a:xfrm>
                  <a:off x="1242623" y="1216241"/>
                  <a:ext cx="1422184" cy="1422184"/>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p:cNvSpPr txBox="1"/>
                <p:nvPr/>
              </p:nvSpPr>
              <p:spPr>
                <a:xfrm>
                  <a:off x="1291487" y="2075484"/>
                  <a:ext cx="1327992"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Intel CPU</a:t>
                  </a:r>
                  <a:r>
                    <a:rPr lang="zh-CN" altLang="en-US" sz="1200" dirty="0">
                      <a:latin typeface="微软雅黑" panose="020B0503020204020204" charset="-122"/>
                      <a:ea typeface="微软雅黑" panose="020B0503020204020204" charset="-122"/>
                      <a:cs typeface="微软雅黑" panose="020B0503020204020204" charset="-122"/>
                    </a:rPr>
                    <a:t>应用于</a:t>
                  </a:r>
                  <a:endParaRPr lang="en-US" altLang="zh-CN" sz="1200" dirty="0">
                    <a:latin typeface="微软雅黑" panose="020B0503020204020204" charset="-122"/>
                    <a:ea typeface="微软雅黑" panose="020B0503020204020204" charset="-122"/>
                    <a:cs typeface="微软雅黑" panose="020B0503020204020204" charset="-122"/>
                  </a:endParaRPr>
                </a:p>
                <a:p>
                  <a:pPr algn="ctr"/>
                  <a:r>
                    <a:rPr lang="en-US" altLang="zh-CN" sz="1200" dirty="0">
                      <a:latin typeface="微软雅黑" panose="020B0503020204020204" charset="-122"/>
                      <a:ea typeface="微软雅黑" panose="020B0503020204020204" charset="-122"/>
                      <a:cs typeface="微软雅黑" panose="020B0503020204020204" charset="-122"/>
                    </a:rPr>
                    <a:t>X86</a:t>
                  </a:r>
                  <a:r>
                    <a:rPr lang="zh-CN" altLang="en-US" sz="1200" dirty="0">
                      <a:latin typeface="微软雅黑" panose="020B0503020204020204" charset="-122"/>
                      <a:ea typeface="微软雅黑" panose="020B0503020204020204" charset="-122"/>
                      <a:cs typeface="微软雅黑" panose="020B0503020204020204" charset="-122"/>
                    </a:rPr>
                    <a:t>服务器</a:t>
                  </a:r>
                </a:p>
              </p:txBody>
            </p:sp>
          </p:grpSp>
        </p:grpSp>
        <p:sp>
          <p:nvSpPr>
            <p:cNvPr id="28" name="矩形 27"/>
            <p:cNvSpPr/>
            <p:nvPr/>
          </p:nvSpPr>
          <p:spPr>
            <a:xfrm>
              <a:off x="4505666" y="3192090"/>
              <a:ext cx="2158893" cy="523220"/>
            </a:xfrm>
            <a:prstGeom prst="rect">
              <a:avLst/>
            </a:prstGeom>
          </p:spPr>
          <p:txBody>
            <a:bodyPr wrap="square">
              <a:spAutoFit/>
            </a:bodyPr>
            <a:lstStyle/>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第一台</a:t>
              </a:r>
              <a:r>
                <a:rPr lang="en-US" altLang="zh-CN" sz="1400" dirty="0">
                  <a:solidFill>
                    <a:schemeClr val="tx1">
                      <a:lumMod val="65000"/>
                      <a:lumOff val="35000"/>
                    </a:schemeClr>
                  </a:solidFill>
                  <a:latin typeface="微软雅黑" panose="020B0503020204020204" charset="-122"/>
                  <a:ea typeface="微软雅黑" panose="020B0503020204020204" charset="-122"/>
                </a:rPr>
                <a:t>X86</a:t>
              </a:r>
              <a:r>
                <a:rPr lang="zh-CN" altLang="en-US" sz="1400" dirty="0">
                  <a:solidFill>
                    <a:schemeClr val="tx1">
                      <a:lumMod val="65000"/>
                      <a:lumOff val="35000"/>
                    </a:schemeClr>
                  </a:solidFill>
                  <a:latin typeface="微软雅黑" panose="020B0503020204020204" charset="-122"/>
                  <a:ea typeface="微软雅黑" panose="020B0503020204020204" charset="-122"/>
                </a:rPr>
                <a:t>服务器使用</a:t>
              </a:r>
              <a:r>
                <a:rPr lang="en-US" altLang="zh-CN" sz="1400" dirty="0">
                  <a:solidFill>
                    <a:schemeClr val="tx1">
                      <a:lumMod val="65000"/>
                      <a:lumOff val="35000"/>
                    </a:schemeClr>
                  </a:solidFill>
                  <a:latin typeface="微软雅黑" panose="020B0503020204020204" charset="-122"/>
                  <a:ea typeface="微软雅黑" panose="020B0503020204020204" charset="-122"/>
                </a:rPr>
                <a:t>Intel486 CPU</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grpSp>
          <p:nvGrpSpPr>
            <p:cNvPr id="29" name="组合 28"/>
            <p:cNvGrpSpPr/>
            <p:nvPr/>
          </p:nvGrpSpPr>
          <p:grpSpPr>
            <a:xfrm>
              <a:off x="7197060" y="1216241"/>
              <a:ext cx="1422184" cy="1422184"/>
              <a:chOff x="9444960" y="1216241"/>
              <a:chExt cx="1422184" cy="1422184"/>
            </a:xfrm>
          </p:grpSpPr>
          <p:grpSp>
            <p:nvGrpSpPr>
              <p:cNvPr id="39" name="组合 38"/>
              <p:cNvGrpSpPr/>
              <p:nvPr/>
            </p:nvGrpSpPr>
            <p:grpSpPr>
              <a:xfrm>
                <a:off x="9444960" y="1216241"/>
                <a:ext cx="1422184" cy="1422184"/>
                <a:chOff x="1282034" y="1216241"/>
                <a:chExt cx="1422184" cy="1422184"/>
              </a:xfrm>
            </p:grpSpPr>
            <p:sp>
              <p:nvSpPr>
                <p:cNvPr id="41" name="椭圆 40"/>
                <p:cNvSpPr/>
                <p:nvPr/>
              </p:nvSpPr>
              <p:spPr>
                <a:xfrm>
                  <a:off x="1282034" y="1216241"/>
                  <a:ext cx="1422184" cy="1422184"/>
                </a:xfrm>
                <a:prstGeom prst="ellipse">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1671727" y="2075484"/>
                  <a:ext cx="646331" cy="461665"/>
                </a:xfrm>
                <a:prstGeom prst="rect">
                  <a:avLst/>
                </a:prstGeom>
                <a:noFill/>
              </p:spPr>
              <p:txBody>
                <a:bodyPr wrap="none" rtlCol="0">
                  <a:spAutoFit/>
                </a:bodyPr>
                <a:lstStyle>
                  <a:defPPr>
                    <a:defRPr lang="zh-CN"/>
                  </a:defPPr>
                  <a:lvl1pPr algn="ctr">
                    <a:defRPr sz="1200">
                      <a:latin typeface="Tahoma" panose="020B0604030504040204" pitchFamily="34" charset="0"/>
                      <a:ea typeface="Tahoma" panose="020B0604030504040204" pitchFamily="34" charset="0"/>
                      <a:cs typeface="Tahoma" panose="020B0604030504040204" pitchFamily="34" charset="0"/>
                    </a:defRPr>
                  </a:lvl1pPr>
                </a:lstStyle>
                <a:p>
                  <a:r>
                    <a:rPr lang="zh-CN" altLang="en-US" dirty="0">
                      <a:latin typeface="微软雅黑" panose="020B0503020204020204" charset="-122"/>
                      <a:ea typeface="微软雅黑" panose="020B0503020204020204" charset="-122"/>
                      <a:cs typeface="微软雅黑" panose="020B0503020204020204" charset="-122"/>
                    </a:rPr>
                    <a:t>新概念</a:t>
                  </a:r>
                  <a:endParaRPr lang="en-US" altLang="zh-CN" dirty="0">
                    <a:latin typeface="微软雅黑" panose="020B0503020204020204" charset="-122"/>
                    <a:ea typeface="微软雅黑" panose="020B0503020204020204" charset="-122"/>
                    <a:cs typeface="微软雅黑" panose="020B0503020204020204" charset="-122"/>
                  </a:endParaRPr>
                </a:p>
                <a:p>
                  <a:r>
                    <a:rPr lang="zh-CN" altLang="en-US" dirty="0">
                      <a:latin typeface="微软雅黑" panose="020B0503020204020204" charset="-122"/>
                      <a:ea typeface="微软雅黑" panose="020B0503020204020204" charset="-122"/>
                      <a:cs typeface="微软雅黑" panose="020B0503020204020204" charset="-122"/>
                    </a:rPr>
                    <a:t>小型机</a:t>
                  </a:r>
                </a:p>
              </p:txBody>
            </p:sp>
          </p:grpSp>
          <p:pic>
            <p:nvPicPr>
              <p:cNvPr id="40" name="图片 39"/>
              <p:cNvPicPr>
                <a:picLocks noChangeAspect="1"/>
              </p:cNvPicPr>
              <p:nvPr/>
            </p:nvPicPr>
            <p:blipFill>
              <a:blip r:embed="rId8" cstate="print"/>
              <a:stretch>
                <a:fillRect/>
              </a:stretch>
            </p:blipFill>
            <p:spPr>
              <a:xfrm>
                <a:off x="9660811" y="1553485"/>
                <a:ext cx="990481" cy="461665"/>
              </a:xfrm>
              <a:prstGeom prst="rect">
                <a:avLst/>
              </a:prstGeom>
              <a:ln>
                <a:noFill/>
              </a:ln>
            </p:spPr>
          </p:pic>
        </p:grpSp>
        <p:sp>
          <p:nvSpPr>
            <p:cNvPr id="30" name="椭圆 29"/>
            <p:cNvSpPr/>
            <p:nvPr/>
          </p:nvSpPr>
          <p:spPr>
            <a:xfrm>
              <a:off x="9939791" y="2638425"/>
              <a:ext cx="285750" cy="2857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9650661" y="2912775"/>
              <a:ext cx="896399" cy="338554"/>
            </a:xfrm>
            <a:prstGeom prst="rect">
              <a:avLst/>
            </a:prstGeom>
            <a:noFill/>
          </p:spPr>
          <p:txBody>
            <a:bodyPr wrap="none" rtlCol="0">
              <a:spAutoFit/>
            </a:bodyPr>
            <a:lstStyle/>
            <a:p>
              <a:r>
                <a:rPr lang="en-US" altLang="zh-CN" sz="1600" b="1" dirty="0">
                  <a:latin typeface="微软雅黑" panose="020B0503020204020204" charset="-122"/>
                  <a:ea typeface="微软雅黑" panose="020B0503020204020204" charset="-122"/>
                  <a:cs typeface="微软雅黑" panose="020B0503020204020204" charset="-122"/>
                </a:rPr>
                <a:t>2006</a:t>
              </a:r>
              <a:r>
                <a:rPr lang="zh-CN" altLang="en-US" sz="1600" b="1" dirty="0">
                  <a:latin typeface="微软雅黑" panose="020B0503020204020204" charset="-122"/>
                  <a:ea typeface="微软雅黑" panose="020B0503020204020204" charset="-122"/>
                  <a:cs typeface="微软雅黑" panose="020B0503020204020204" charset="-122"/>
                </a:rPr>
                <a:t>年</a:t>
              </a:r>
            </a:p>
          </p:txBody>
        </p:sp>
        <p:grpSp>
          <p:nvGrpSpPr>
            <p:cNvPr id="32" name="组合 31"/>
            <p:cNvGrpSpPr/>
            <p:nvPr/>
          </p:nvGrpSpPr>
          <p:grpSpPr>
            <a:xfrm>
              <a:off x="522221" y="1148602"/>
              <a:ext cx="10339173" cy="1557461"/>
              <a:chOff x="-7469092" y="1148602"/>
              <a:chExt cx="10339173" cy="1557461"/>
            </a:xfrm>
          </p:grpSpPr>
          <p:sp>
            <p:nvSpPr>
              <p:cNvPr id="37" name="椭圆 36"/>
              <p:cNvSpPr/>
              <p:nvPr/>
            </p:nvSpPr>
            <p:spPr>
              <a:xfrm>
                <a:off x="1380258" y="1216241"/>
                <a:ext cx="1422184" cy="142218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a:off x="1312620" y="1148602"/>
                <a:ext cx="1557461" cy="15574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630494" y="2214163"/>
                <a:ext cx="925253" cy="276999"/>
              </a:xfrm>
              <a:prstGeom prst="rect">
                <a:avLst/>
              </a:prstGeom>
              <a:noFill/>
            </p:spPr>
            <p:txBody>
              <a:bodyPr wrap="none" rtlCol="0">
                <a:spAutoFit/>
              </a:bodyPr>
              <a:lstStyle>
                <a:defPPr>
                  <a:defRPr lang="zh-CN"/>
                </a:defPPr>
                <a:lvl1pPr algn="ctr">
                  <a:defRPr sz="1200">
                    <a:latin typeface="Tahoma" panose="020B0604030504040204" pitchFamily="34" charset="0"/>
                    <a:ea typeface="Tahoma" panose="020B0604030504040204" pitchFamily="34" charset="0"/>
                    <a:cs typeface="Tahoma" panose="020B0604030504040204" pitchFamily="34" charset="0"/>
                  </a:defRPr>
                </a:lvl1pPr>
              </a:lstStyle>
              <a:p>
                <a:r>
                  <a:rPr lang="en-US" altLang="zh-CN" dirty="0">
                    <a:latin typeface="微软雅黑" panose="020B0503020204020204" charset="-122"/>
                    <a:ea typeface="微软雅黑" panose="020B0503020204020204" charset="-122"/>
                    <a:cs typeface="微软雅黑" panose="020B0503020204020204" charset="-122"/>
                  </a:rPr>
                  <a:t>X86</a:t>
                </a:r>
                <a:r>
                  <a:rPr lang="zh-CN" altLang="en-US" dirty="0">
                    <a:latin typeface="微软雅黑" panose="020B0503020204020204" charset="-122"/>
                    <a:ea typeface="微软雅黑" panose="020B0503020204020204" charset="-122"/>
                    <a:cs typeface="微软雅黑" panose="020B0503020204020204" charset="-122"/>
                  </a:rPr>
                  <a:t>服务器</a:t>
                </a:r>
              </a:p>
            </p:txBody>
          </p:sp>
          <p:sp>
            <p:nvSpPr>
              <p:cNvPr id="56" name="椭圆 55"/>
              <p:cNvSpPr/>
              <p:nvPr/>
            </p:nvSpPr>
            <p:spPr>
              <a:xfrm>
                <a:off x="-861274" y="1148602"/>
                <a:ext cx="1557461" cy="1557461"/>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3069599" y="1148602"/>
                <a:ext cx="1557461" cy="155746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p:cNvSpPr/>
              <p:nvPr/>
            </p:nvSpPr>
            <p:spPr>
              <a:xfrm>
                <a:off x="-5314571" y="1148602"/>
                <a:ext cx="1557461" cy="1557461"/>
              </a:xfrm>
              <a:prstGeom prst="ellipse">
                <a:avLst/>
              </a:prstGeom>
              <a:noFill/>
              <a:ln w="28575">
                <a:solidFill>
                  <a:srgbClr val="96C5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7469092" y="1148602"/>
                <a:ext cx="1557461" cy="155746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矩形 32"/>
            <p:cNvSpPr/>
            <p:nvPr/>
          </p:nvSpPr>
          <p:spPr>
            <a:xfrm>
              <a:off x="6823841" y="3192090"/>
              <a:ext cx="2158893" cy="523220"/>
            </a:xfrm>
            <a:prstGeom prst="rect">
              <a:avLst/>
            </a:prstGeom>
          </p:spPr>
          <p:txBody>
            <a:bodyPr wrap="squar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Unix</a:t>
              </a:r>
              <a:r>
                <a:rPr lang="zh-CN" altLang="en-US" sz="1400" dirty="0">
                  <a:solidFill>
                    <a:schemeClr val="tx1">
                      <a:lumMod val="65000"/>
                      <a:lumOff val="35000"/>
                    </a:schemeClr>
                  </a:solidFill>
                  <a:latin typeface="微软雅黑" panose="020B0503020204020204" charset="-122"/>
                  <a:ea typeface="微软雅黑" panose="020B0503020204020204" charset="-122"/>
                </a:rPr>
                <a:t>服务器采用</a:t>
              </a:r>
              <a:r>
                <a:rPr lang="en-US" altLang="zh-CN" sz="1400" dirty="0">
                  <a:solidFill>
                    <a:schemeClr val="tx1">
                      <a:lumMod val="65000"/>
                      <a:lumOff val="35000"/>
                    </a:schemeClr>
                  </a:solidFill>
                  <a:latin typeface="微软雅黑" panose="020B0503020204020204" charset="-122"/>
                  <a:ea typeface="微软雅黑" panose="020B0503020204020204" charset="-122"/>
                </a:rPr>
                <a:t>RISC CPU</a:t>
              </a:r>
              <a:r>
                <a:rPr lang="zh-CN" altLang="en-US" sz="1400" dirty="0">
                  <a:solidFill>
                    <a:schemeClr val="tx1">
                      <a:lumMod val="65000"/>
                      <a:lumOff val="35000"/>
                    </a:schemeClr>
                  </a:solidFill>
                  <a:latin typeface="微软雅黑" panose="020B0503020204020204" charset="-122"/>
                  <a:ea typeface="微软雅黑" panose="020B0503020204020204" charset="-122"/>
                </a:rPr>
                <a:t>和</a:t>
              </a:r>
              <a:r>
                <a:rPr lang="en-US" altLang="zh-CN" sz="1400" dirty="0">
                  <a:solidFill>
                    <a:schemeClr val="tx1">
                      <a:lumMod val="65000"/>
                      <a:lumOff val="35000"/>
                    </a:schemeClr>
                  </a:solidFill>
                  <a:latin typeface="微软雅黑" panose="020B0503020204020204" charset="-122"/>
                  <a:ea typeface="微软雅黑" panose="020B0503020204020204" charset="-122"/>
                </a:rPr>
                <a:t>Unix OS</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
          <p:nvSpPr>
            <p:cNvPr id="34" name="矩形 33"/>
            <p:cNvSpPr/>
            <p:nvPr/>
          </p:nvSpPr>
          <p:spPr>
            <a:xfrm>
              <a:off x="8989956" y="3192090"/>
              <a:ext cx="2232137" cy="523220"/>
            </a:xfrm>
            <a:prstGeom prst="rect">
              <a:avLst/>
            </a:prstGeom>
          </p:spPr>
          <p:txBody>
            <a:bodyPr wrap="square">
              <a:spAutoFit/>
            </a:bodyPr>
            <a:lstStyle/>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随着云计算发展，</a:t>
              </a:r>
              <a:r>
                <a:rPr lang="en-US" altLang="zh-CN" sz="1400" dirty="0">
                  <a:solidFill>
                    <a:schemeClr val="tx1">
                      <a:lumMod val="65000"/>
                      <a:lumOff val="35000"/>
                    </a:schemeClr>
                  </a:solidFill>
                  <a:latin typeface="微软雅黑" panose="020B0503020204020204" charset="-122"/>
                  <a:ea typeface="微软雅黑" panose="020B0503020204020204" charset="-122"/>
                </a:rPr>
                <a:t>X86</a:t>
              </a:r>
              <a:r>
                <a:rPr lang="zh-CN" altLang="en-US" sz="1400" dirty="0">
                  <a:solidFill>
                    <a:schemeClr val="tx1">
                      <a:lumMod val="65000"/>
                      <a:lumOff val="35000"/>
                    </a:schemeClr>
                  </a:solidFill>
                  <a:latin typeface="微软雅黑" panose="020B0503020204020204" charset="-122"/>
                  <a:ea typeface="微软雅黑" panose="020B0503020204020204" charset="-122"/>
                </a:rPr>
                <a:t>服务器占据领先地位</a:t>
              </a:r>
            </a:p>
          </p:txBody>
        </p:sp>
        <p:sp>
          <p:nvSpPr>
            <p:cNvPr id="35" name="矩形 34"/>
            <p:cNvSpPr/>
            <p:nvPr/>
          </p:nvSpPr>
          <p:spPr>
            <a:xfrm>
              <a:off x="10225541" y="3144765"/>
              <a:ext cx="2232137" cy="338554"/>
            </a:xfrm>
            <a:prstGeom prst="rect">
              <a:avLst/>
            </a:prstGeom>
          </p:spPr>
          <p:txBody>
            <a:bodyPr wrap="square">
              <a:spAutoFit/>
            </a:bodyPr>
            <a:lstStyle/>
            <a:p>
              <a:pPr algn="ctr"/>
              <a:r>
                <a:rPr lang="en-US" altLang="zh-CN"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
          <p:nvSpPr>
            <p:cNvPr id="36" name="矩形 35"/>
            <p:cNvSpPr/>
            <p:nvPr/>
          </p:nvSpPr>
          <p:spPr>
            <a:xfrm>
              <a:off x="10211374" y="1758056"/>
              <a:ext cx="2232137" cy="338554"/>
            </a:xfrm>
            <a:prstGeom prst="rect">
              <a:avLst/>
            </a:prstGeom>
          </p:spPr>
          <p:txBody>
            <a:bodyPr wrap="square">
              <a:spAutoFit/>
            </a:bodyPr>
            <a:lstStyle/>
            <a:p>
              <a:pPr algn="ctr"/>
              <a:r>
                <a:rPr lang="en-US" altLang="zh-CN"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pic>
          <p:nvPicPr>
            <p:cNvPr id="13" name="Picture 6" descr="https://timgsa.baidu.com/timg?image&amp;quality=80&amp;size=b9999_10000&amp;sec=1531314119268&amp;di=86c204e8477efc2da1f5902691bcb428&amp;imgtype=0&amp;src=http%3A%2F%2Fimg.zdnet.com.cn%2Fzhuanzai%2F21%2Faa%2F21aa942cb288b200fb3b988f4c95ca0c.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3027" y="1442987"/>
              <a:ext cx="902812" cy="749334"/>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7765277" y="2638425"/>
              <a:ext cx="285750" cy="28575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0" name="矩形 59"/>
          <p:cNvSpPr/>
          <p:nvPr/>
        </p:nvSpPr>
        <p:spPr>
          <a:xfrm>
            <a:off x="-1" y="263359"/>
            <a:ext cx="666455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308931" y="271484"/>
            <a:ext cx="6108727"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服务器的技术演进趋势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43477" y="6147298"/>
            <a:ext cx="5701805" cy="506730"/>
          </a:xfrm>
          <a:prstGeom prst="rect">
            <a:avLst/>
          </a:prstGeom>
        </p:spPr>
        <p:txBody>
          <a:bodyPr wrap="square">
            <a:spAutoFit/>
            <a:scene3d>
              <a:camera prst="orthographicFront"/>
              <a:lightRig rig="threePt" dir="t"/>
            </a:scene3d>
          </a:bodyPr>
          <a:lstStyle/>
          <a:p>
            <a:pPr algn="dist">
              <a:lnSpc>
                <a:spcPct val="150000"/>
              </a:lnSpc>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企业存储架构演进：从黑盒子到</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通用硬件</a:t>
            </a:r>
          </a:p>
        </p:txBody>
      </p:sp>
      <p:grpSp>
        <p:nvGrpSpPr>
          <p:cNvPr id="6" name="组合 5"/>
          <p:cNvGrpSpPr/>
          <p:nvPr/>
        </p:nvGrpSpPr>
        <p:grpSpPr>
          <a:xfrm>
            <a:off x="308931" y="928224"/>
            <a:ext cx="11500174" cy="4476577"/>
            <a:chOff x="1743842" y="2018780"/>
            <a:chExt cx="8784490" cy="3227069"/>
          </a:xfrm>
        </p:grpSpPr>
        <p:sp>
          <p:nvSpPr>
            <p:cNvPr id="7" name="圆角矩形 39"/>
            <p:cNvSpPr/>
            <p:nvPr/>
          </p:nvSpPr>
          <p:spPr>
            <a:xfrm>
              <a:off x="4264156" y="2018780"/>
              <a:ext cx="2798445" cy="2313745"/>
            </a:xfrm>
            <a:prstGeom prst="roundRect">
              <a:avLst>
                <a:gd name="adj" fmla="val 4580"/>
              </a:avLst>
            </a:prstGeom>
            <a:noFill/>
            <a:ln w="6350" cap="flat" cmpd="sng" algn="ctr">
              <a:solidFill>
                <a:schemeClr val="accent1"/>
              </a:solidFill>
              <a:prstDash val="sysDash"/>
              <a:miter lim="800000"/>
            </a:ln>
            <a:effectLst/>
            <a:extLst>
              <a:ext uri="{909E8E84-426E-40DD-AFC4-6F175D3DCCD1}">
                <a14:hiddenFill xmlns:a14="http://schemas.microsoft.com/office/drawing/2010/main">
                  <a:solidFill>
                    <a:schemeClr val="bg1">
                      <a:lumMod val="85000"/>
                    </a:schemeClr>
                  </a:solidFill>
                </a14:hiddenFill>
              </a:ext>
            </a:extLst>
          </p:spPr>
          <p:txBody>
            <a:bodyPr rtlCol="0" anchor="ctr"/>
            <a:lstStyle/>
            <a:p>
              <a:pPr algn="ctr" eaLnBrk="1" fontAlgn="auto" hangingPunct="1">
                <a:spcBef>
                  <a:spcPts val="0"/>
                </a:spcBef>
                <a:spcAft>
                  <a:spcPts val="0"/>
                </a:spcAft>
                <a:defRPr/>
              </a:pPr>
              <a:endParaRPr kumimoji="1" lang="zh-CN" altLang="en-US" kern="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8" name="圆角矩形 40"/>
            <p:cNvSpPr/>
            <p:nvPr/>
          </p:nvSpPr>
          <p:spPr>
            <a:xfrm>
              <a:off x="7303167" y="2018780"/>
              <a:ext cx="3225165" cy="2313745"/>
            </a:xfrm>
            <a:prstGeom prst="roundRect">
              <a:avLst>
                <a:gd name="adj" fmla="val 4580"/>
              </a:avLst>
            </a:prstGeom>
            <a:noFill/>
            <a:ln w="9525" cap="flat" cmpd="sng" algn="ctr">
              <a:solidFill>
                <a:schemeClr val="accent5"/>
              </a:solidFill>
              <a:prstDash val="sysDash"/>
              <a:miter lim="800000"/>
            </a:ln>
            <a:effectLst>
              <a:glow>
                <a:srgbClr val="EA4A42"/>
              </a:glow>
            </a:effectLst>
            <a:extLst>
              <a:ext uri="{909E8E84-426E-40DD-AFC4-6F175D3DCCD1}">
                <a14:hiddenFill xmlns:a14="http://schemas.microsoft.com/office/drawing/2010/main">
                  <a:solidFill>
                    <a:schemeClr val="bg1">
                      <a:lumMod val="85000"/>
                    </a:schemeClr>
                  </a:solidFill>
                </a14:hiddenFill>
              </a:ext>
            </a:extLst>
          </p:spPr>
          <p:txBody>
            <a:bodyPr rtlCol="0" anchor="ctr"/>
            <a:lstStyle/>
            <a:p>
              <a:pPr algn="ctr" eaLnBrk="1" fontAlgn="auto" hangingPunct="1">
                <a:spcBef>
                  <a:spcPts val="0"/>
                </a:spcBef>
                <a:spcAft>
                  <a:spcPts val="0"/>
                </a:spcAft>
                <a:defRPr/>
              </a:pPr>
              <a:endParaRPr kumimoji="1" lang="zh-CN" altLang="en-US" kern="0">
                <a:solidFill>
                  <a:sysClr val="window" lastClr="FFFFFF"/>
                </a:solidFill>
                <a:latin typeface="微软雅黑" panose="020B0503020204020204" charset="-122"/>
                <a:ea typeface="微软雅黑" panose="020B0503020204020204" charset="-122"/>
                <a:cs typeface="微软雅黑" panose="020B0503020204020204" charset="-122"/>
              </a:endParaRPr>
            </a:p>
          </p:txBody>
        </p:sp>
        <p:grpSp>
          <p:nvGrpSpPr>
            <p:cNvPr id="9" name="组合 35"/>
            <p:cNvGrpSpPr/>
            <p:nvPr/>
          </p:nvGrpSpPr>
          <p:grpSpPr>
            <a:xfrm>
              <a:off x="1743842" y="2771254"/>
              <a:ext cx="2159635" cy="602615"/>
              <a:chOff x="3820" y="3884"/>
              <a:chExt cx="3401" cy="949"/>
            </a:xfrm>
          </p:grpSpPr>
          <p:sp>
            <p:nvSpPr>
              <p:cNvPr id="133" name="圆角矩形 166"/>
              <p:cNvSpPr/>
              <p:nvPr/>
            </p:nvSpPr>
            <p:spPr>
              <a:xfrm>
                <a:off x="3820" y="3884"/>
                <a:ext cx="1401" cy="380"/>
              </a:xfrm>
              <a:prstGeom prst="roundRect">
                <a:avLst/>
              </a:prstGeom>
              <a:solidFill>
                <a:schemeClr val="accent3">
                  <a:lumMod val="75000"/>
                </a:schemeClr>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34" name="圆角矩形 167"/>
              <p:cNvSpPr/>
              <p:nvPr/>
            </p:nvSpPr>
            <p:spPr>
              <a:xfrm>
                <a:off x="3820" y="4359"/>
                <a:ext cx="1401" cy="475"/>
              </a:xfrm>
              <a:prstGeom prst="roundRect">
                <a:avLst/>
              </a:prstGeom>
              <a:solidFill>
                <a:srgbClr val="A6A6A6"/>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计算服务器</a:t>
                </a:r>
              </a:p>
            </p:txBody>
          </p:sp>
          <p:sp>
            <p:nvSpPr>
              <p:cNvPr id="135" name="圆角矩形 168"/>
              <p:cNvSpPr/>
              <p:nvPr/>
            </p:nvSpPr>
            <p:spPr>
              <a:xfrm>
                <a:off x="5821" y="3884"/>
                <a:ext cx="1401" cy="380"/>
              </a:xfrm>
              <a:prstGeom prst="roundRect">
                <a:avLst/>
              </a:prstGeom>
              <a:solidFill>
                <a:schemeClr val="accent3">
                  <a:lumMod val="75000"/>
                </a:schemeClr>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36" name="圆角矩形 169"/>
              <p:cNvSpPr/>
              <p:nvPr/>
            </p:nvSpPr>
            <p:spPr>
              <a:xfrm>
                <a:off x="5821" y="4359"/>
                <a:ext cx="1401" cy="475"/>
              </a:xfrm>
              <a:prstGeom prst="roundRect">
                <a:avLst/>
              </a:prstGeom>
              <a:solidFill>
                <a:srgbClr val="A6A6A6"/>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计算服务器</a:t>
                </a:r>
              </a:p>
            </p:txBody>
          </p:sp>
        </p:grpSp>
        <p:sp>
          <p:nvSpPr>
            <p:cNvPr id="10" name="文本框 147"/>
            <p:cNvSpPr txBox="1"/>
            <p:nvPr/>
          </p:nvSpPr>
          <p:spPr>
            <a:xfrm>
              <a:off x="2496388" y="2147684"/>
              <a:ext cx="655177" cy="214032"/>
            </a:xfrm>
            <a:prstGeom prst="rect">
              <a:avLst/>
            </a:prstGeom>
            <a:noFill/>
            <a:extLst>
              <a:ext uri="{909E8E84-426E-40DD-AFC4-6F175D3DCCD1}">
                <a14:hiddenFill xmlns:a14="http://schemas.microsoft.com/office/drawing/2010/main">
                  <a:solidFill>
                    <a:schemeClr val="bg1">
                      <a:lumMod val="85000"/>
                    </a:schemeClr>
                  </a:solidFill>
                </a14:hiddenFill>
              </a:ext>
            </a:extLst>
          </p:spPr>
          <p:txBody>
            <a:bodyPr wrap="none" rtlCol="0">
              <a:spAutoFit/>
            </a:bodyPr>
            <a:lstStyle/>
            <a:p>
              <a:pPr algn="ctr" eaLnBrk="1" fontAlgn="auto" hangingPunct="1">
                <a:spcBef>
                  <a:spcPts val="0"/>
                </a:spcBef>
                <a:spcAft>
                  <a:spcPts val="0"/>
                </a:spcAft>
                <a:defRPr/>
              </a:pP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传统架构</a:t>
              </a:r>
            </a:p>
          </p:txBody>
        </p:sp>
        <p:sp>
          <p:nvSpPr>
            <p:cNvPr id="11" name="文本框 116"/>
            <p:cNvSpPr txBox="1"/>
            <p:nvPr/>
          </p:nvSpPr>
          <p:spPr>
            <a:xfrm>
              <a:off x="2392177" y="4093958"/>
              <a:ext cx="894797" cy="276999"/>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zh-CN" sz="1200" kern="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sym typeface="+mn-ea"/>
                </a:rPr>
                <a:t>SAN/NAS</a:t>
              </a:r>
            </a:p>
          </p:txBody>
        </p:sp>
        <p:sp>
          <p:nvSpPr>
            <p:cNvPr id="12" name="圆角矩形 44"/>
            <p:cNvSpPr/>
            <p:nvPr/>
          </p:nvSpPr>
          <p:spPr>
            <a:xfrm>
              <a:off x="4335913" y="30728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13" name="圆角矩形 45"/>
            <p:cNvSpPr/>
            <p:nvPr/>
          </p:nvSpPr>
          <p:spPr>
            <a:xfrm>
              <a:off x="5761487" y="30728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14" name="圆角矩形 46"/>
            <p:cNvSpPr/>
            <p:nvPr/>
          </p:nvSpPr>
          <p:spPr>
            <a:xfrm>
              <a:off x="4335911"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5" name="圆角矩形 47"/>
            <p:cNvSpPr/>
            <p:nvPr/>
          </p:nvSpPr>
          <p:spPr>
            <a:xfrm>
              <a:off x="5049016"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6" name="圆角矩形 48"/>
            <p:cNvSpPr/>
            <p:nvPr/>
          </p:nvSpPr>
          <p:spPr>
            <a:xfrm>
              <a:off x="5761487"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7" name="圆角矩形 49"/>
            <p:cNvSpPr/>
            <p:nvPr/>
          </p:nvSpPr>
          <p:spPr>
            <a:xfrm>
              <a:off x="6474592"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8" name="圆角矩形 50"/>
            <p:cNvSpPr/>
            <p:nvPr/>
          </p:nvSpPr>
          <p:spPr>
            <a:xfrm>
              <a:off x="4335911"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9" name="圆角矩形 51"/>
            <p:cNvSpPr/>
            <p:nvPr/>
          </p:nvSpPr>
          <p:spPr>
            <a:xfrm>
              <a:off x="5049016"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0" name="圆角矩形 52"/>
            <p:cNvSpPr/>
            <p:nvPr/>
          </p:nvSpPr>
          <p:spPr>
            <a:xfrm>
              <a:off x="5761487"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1" name="圆角矩形 53"/>
            <p:cNvSpPr/>
            <p:nvPr/>
          </p:nvSpPr>
          <p:spPr>
            <a:xfrm>
              <a:off x="6474592"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2" name="文本框 149"/>
            <p:cNvSpPr txBox="1"/>
            <p:nvPr/>
          </p:nvSpPr>
          <p:spPr>
            <a:xfrm>
              <a:off x="5232153" y="2147684"/>
              <a:ext cx="781172" cy="214032"/>
            </a:xfrm>
            <a:prstGeom prst="rect">
              <a:avLst/>
            </a:prstGeom>
            <a:noFill/>
          </p:spPr>
          <p:txBody>
            <a:bodyPr wrap="none" rtlCol="0">
              <a:spAutoFit/>
            </a:bodyPr>
            <a:lstStyle/>
            <a:p>
              <a:pPr algn="ctr" eaLnBrk="1" fontAlgn="auto" hangingPunct="1">
                <a:spcBef>
                  <a:spcPts val="0"/>
                </a:spcBef>
                <a:spcAft>
                  <a:spcPts val="0"/>
                </a:spcAft>
                <a:defRPr/>
              </a:pPr>
              <a:r>
                <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虚拟化</a:t>
              </a: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架构</a:t>
              </a:r>
            </a:p>
          </p:txBody>
        </p:sp>
        <p:grpSp>
          <p:nvGrpSpPr>
            <p:cNvPr id="23" name="Group 117"/>
            <p:cNvGrpSpPr/>
            <p:nvPr/>
          </p:nvGrpSpPr>
          <p:grpSpPr>
            <a:xfrm>
              <a:off x="5418904" y="3657079"/>
              <a:ext cx="360680" cy="409575"/>
              <a:chOff x="4870" y="498"/>
              <a:chExt cx="172" cy="196"/>
            </a:xfrm>
            <a:solidFill>
              <a:schemeClr val="bg1">
                <a:lumMod val="50000"/>
              </a:schemeClr>
            </a:solidFill>
          </p:grpSpPr>
          <p:sp>
            <p:nvSpPr>
              <p:cNvPr id="129" name="Oval 2"/>
              <p:cNvSpPr/>
              <p:nvPr/>
            </p:nvSpPr>
            <p:spPr>
              <a:xfrm>
                <a:off x="4870" y="498"/>
                <a:ext cx="172" cy="76"/>
              </a:xfrm>
              <a:prstGeom prst="ellipse">
                <a:avLst/>
              </a:prstGeom>
              <a:grpFill/>
              <a:ln w="9525">
                <a:noFill/>
              </a:ln>
            </p:spPr>
            <p:txBody>
              <a:bodyPr/>
              <a:lstStyle/>
              <a:p>
                <a:pPr eaLnBrk="1" hangingPunct="1"/>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0" name="Freeform 3"/>
              <p:cNvSpPr/>
              <p:nvPr/>
            </p:nvSpPr>
            <p:spPr>
              <a:xfrm>
                <a:off x="4870" y="54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1" name="Freeform 4"/>
              <p:cNvSpPr/>
              <p:nvPr/>
            </p:nvSpPr>
            <p:spPr>
              <a:xfrm>
                <a:off x="4870" y="58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2" name="Freeform 5"/>
              <p:cNvSpPr/>
              <p:nvPr/>
            </p:nvSpPr>
            <p:spPr>
              <a:xfrm>
                <a:off x="4870" y="62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cxnSp>
          <p:nvCxnSpPr>
            <p:cNvPr id="24" name="直接连接符 19"/>
            <p:cNvCxnSpPr/>
            <p:nvPr/>
          </p:nvCxnSpPr>
          <p:spPr>
            <a:xfrm>
              <a:off x="4912491" y="337386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1"/>
            <p:cNvCxnSpPr/>
            <p:nvPr/>
          </p:nvCxnSpPr>
          <p:spPr>
            <a:xfrm>
              <a:off x="6344734" y="337386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文本框 135"/>
            <p:cNvSpPr txBox="1"/>
            <p:nvPr/>
          </p:nvSpPr>
          <p:spPr>
            <a:xfrm>
              <a:off x="5155697" y="4093958"/>
              <a:ext cx="894797" cy="276999"/>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zh-CN" sz="1200" kern="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sym typeface="+mn-ea"/>
                </a:rPr>
                <a:t>SAN/NAS</a:t>
              </a:r>
            </a:p>
          </p:txBody>
        </p:sp>
        <p:cxnSp>
          <p:nvCxnSpPr>
            <p:cNvPr id="28" name="直接连接符 27"/>
            <p:cNvCxnSpPr/>
            <p:nvPr/>
          </p:nvCxnSpPr>
          <p:spPr>
            <a:xfrm>
              <a:off x="4908046" y="3511027"/>
              <a:ext cx="1433195"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圆角矩形 60"/>
            <p:cNvSpPr/>
            <p:nvPr/>
          </p:nvSpPr>
          <p:spPr>
            <a:xfrm>
              <a:off x="7397147" y="305890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30" name="圆角矩形 61"/>
            <p:cNvSpPr/>
            <p:nvPr/>
          </p:nvSpPr>
          <p:spPr>
            <a:xfrm>
              <a:off x="9248807" y="30855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31" name="圆角矩形 62"/>
            <p:cNvSpPr/>
            <p:nvPr/>
          </p:nvSpPr>
          <p:spPr>
            <a:xfrm>
              <a:off x="7397147" y="274839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2" name="圆角矩形 63"/>
            <p:cNvSpPr/>
            <p:nvPr/>
          </p:nvSpPr>
          <p:spPr>
            <a:xfrm>
              <a:off x="8110252" y="274839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3" name="圆角矩形 64"/>
            <p:cNvSpPr/>
            <p:nvPr/>
          </p:nvSpPr>
          <p:spPr>
            <a:xfrm>
              <a:off x="9248807" y="27750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4" name="圆角矩形 65"/>
            <p:cNvSpPr/>
            <p:nvPr/>
          </p:nvSpPr>
          <p:spPr>
            <a:xfrm>
              <a:off x="9961912" y="27750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5" name="圆角矩形 66"/>
            <p:cNvSpPr/>
            <p:nvPr/>
          </p:nvSpPr>
          <p:spPr>
            <a:xfrm>
              <a:off x="7397147" y="243787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6" name="圆角矩形 67"/>
            <p:cNvSpPr/>
            <p:nvPr/>
          </p:nvSpPr>
          <p:spPr>
            <a:xfrm>
              <a:off x="8110252" y="243787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7" name="圆角矩形 68"/>
            <p:cNvSpPr/>
            <p:nvPr/>
          </p:nvSpPr>
          <p:spPr>
            <a:xfrm>
              <a:off x="9248807" y="24645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8" name="圆角矩形 69"/>
            <p:cNvSpPr/>
            <p:nvPr/>
          </p:nvSpPr>
          <p:spPr>
            <a:xfrm>
              <a:off x="9961912" y="24645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9" name="圆角矩形 70"/>
            <p:cNvSpPr/>
            <p:nvPr/>
          </p:nvSpPr>
          <p:spPr>
            <a:xfrm>
              <a:off x="7397193" y="3445624"/>
              <a:ext cx="1166400" cy="575945"/>
            </a:xfrm>
            <a:prstGeom prst="roundRect">
              <a:avLst>
                <a:gd name="adj" fmla="val 8040"/>
              </a:avLst>
            </a:prstGeom>
            <a:noFill/>
            <a:ln w="25400">
              <a:solidFill>
                <a:srgbClr val="FF0000"/>
              </a:solidFill>
              <a:prstDash val="sysDash"/>
            </a:ln>
            <a:extLst>
              <a:ext uri="{909E8E84-426E-40DD-AFC4-6F175D3DCCD1}">
                <a14:hiddenFill xmlns:a14="http://schemas.microsoft.com/office/drawing/2010/main">
                  <a:solidFill>
                    <a:srgbClr val="7E7E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40" name="圆角矩形 71"/>
            <p:cNvSpPr/>
            <p:nvPr/>
          </p:nvSpPr>
          <p:spPr>
            <a:xfrm>
              <a:off x="9248855" y="3445624"/>
              <a:ext cx="1166400" cy="575945"/>
            </a:xfrm>
            <a:prstGeom prst="roundRect">
              <a:avLst>
                <a:gd name="adj" fmla="val 8040"/>
              </a:avLst>
            </a:prstGeom>
            <a:noFill/>
            <a:ln w="25400">
              <a:solidFill>
                <a:srgbClr val="E43660"/>
              </a:solidFill>
              <a:prstDash val="sysDash"/>
            </a:ln>
            <a:extLst>
              <a:ext uri="{909E8E84-426E-40DD-AFC4-6F175D3DCCD1}">
                <a14:hiddenFill xmlns:a14="http://schemas.microsoft.com/office/drawing/2010/main">
                  <a:solidFill>
                    <a:srgbClr val="7E7E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nvGrpSpPr>
            <p:cNvPr id="41" name="组合 40"/>
            <p:cNvGrpSpPr/>
            <p:nvPr/>
          </p:nvGrpSpPr>
          <p:grpSpPr>
            <a:xfrm>
              <a:off x="7550182" y="3663110"/>
              <a:ext cx="860425" cy="284480"/>
              <a:chOff x="12892" y="5267"/>
              <a:chExt cx="1355" cy="448"/>
            </a:xfrm>
          </p:grpSpPr>
          <p:grpSp>
            <p:nvGrpSpPr>
              <p:cNvPr id="119" name="Group 52"/>
              <p:cNvGrpSpPr/>
              <p:nvPr/>
            </p:nvGrpSpPr>
            <p:grpSpPr>
              <a:xfrm>
                <a:off x="12892" y="5267"/>
                <a:ext cx="449" cy="449"/>
                <a:chOff x="3304" y="2437"/>
                <a:chExt cx="208" cy="209"/>
              </a:xfrm>
              <a:solidFill>
                <a:srgbClr val="7E7E7E"/>
              </a:solidFill>
            </p:grpSpPr>
            <p:sp>
              <p:nvSpPr>
                <p:cNvPr id="125"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6"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7"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8"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120" name="Group 52"/>
              <p:cNvGrpSpPr/>
              <p:nvPr/>
            </p:nvGrpSpPr>
            <p:grpSpPr>
              <a:xfrm>
                <a:off x="13799" y="5267"/>
                <a:ext cx="449" cy="449"/>
                <a:chOff x="3304" y="2437"/>
                <a:chExt cx="208" cy="209"/>
              </a:xfrm>
              <a:solidFill>
                <a:srgbClr val="7E7E7E"/>
              </a:solidFill>
            </p:grpSpPr>
            <p:sp>
              <p:nvSpPr>
                <p:cNvPr id="121"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2"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3"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4"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grpSp>
          <p:nvGrpSpPr>
            <p:cNvPr id="42" name="组合 41"/>
            <p:cNvGrpSpPr/>
            <p:nvPr/>
          </p:nvGrpSpPr>
          <p:grpSpPr>
            <a:xfrm>
              <a:off x="9401842" y="3663110"/>
              <a:ext cx="860425" cy="284480"/>
              <a:chOff x="12892" y="5267"/>
              <a:chExt cx="1355" cy="448"/>
            </a:xfrm>
          </p:grpSpPr>
          <p:grpSp>
            <p:nvGrpSpPr>
              <p:cNvPr id="109" name="Group 52"/>
              <p:cNvGrpSpPr/>
              <p:nvPr/>
            </p:nvGrpSpPr>
            <p:grpSpPr>
              <a:xfrm>
                <a:off x="12892" y="5267"/>
                <a:ext cx="449" cy="449"/>
                <a:chOff x="3304" y="2437"/>
                <a:chExt cx="208" cy="209"/>
              </a:xfrm>
              <a:solidFill>
                <a:srgbClr val="7E7E7E"/>
              </a:solidFill>
            </p:grpSpPr>
            <p:sp>
              <p:nvSpPr>
                <p:cNvPr id="115"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6"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7"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8"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110" name="Group 52"/>
              <p:cNvGrpSpPr/>
              <p:nvPr/>
            </p:nvGrpSpPr>
            <p:grpSpPr>
              <a:xfrm>
                <a:off x="13799" y="5267"/>
                <a:ext cx="449" cy="449"/>
                <a:chOff x="3304" y="2437"/>
                <a:chExt cx="208" cy="209"/>
              </a:xfrm>
              <a:solidFill>
                <a:srgbClr val="7E7E7E"/>
              </a:solidFill>
            </p:grpSpPr>
            <p:sp>
              <p:nvSpPr>
                <p:cNvPr id="111"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2"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3"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4"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cxnSp>
          <p:nvCxnSpPr>
            <p:cNvPr id="43" name="直接连接符 85"/>
            <p:cNvCxnSpPr>
              <a:endCxn id="15" idx="0"/>
            </p:cNvCxnSpPr>
            <p:nvPr/>
          </p:nvCxnSpPr>
          <p:spPr>
            <a:xfrm>
              <a:off x="5599561" y="3518012"/>
              <a:ext cx="0" cy="13906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89"/>
            <p:cNvGrpSpPr/>
            <p:nvPr/>
          </p:nvGrpSpPr>
          <p:grpSpPr>
            <a:xfrm>
              <a:off x="8197247" y="4028552"/>
              <a:ext cx="1437005" cy="137160"/>
              <a:chOff x="13459" y="5864"/>
              <a:chExt cx="2263" cy="216"/>
            </a:xfrm>
          </p:grpSpPr>
          <p:cxnSp>
            <p:nvCxnSpPr>
              <p:cNvPr id="106" name="直接连接符 86"/>
              <p:cNvCxnSpPr/>
              <p:nvPr/>
            </p:nvCxnSpPr>
            <p:spPr>
              <a:xfrm>
                <a:off x="13466" y="5864"/>
                <a:ext cx="0" cy="21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87"/>
              <p:cNvCxnSpPr/>
              <p:nvPr/>
            </p:nvCxnSpPr>
            <p:spPr>
              <a:xfrm>
                <a:off x="15722" y="5864"/>
                <a:ext cx="0" cy="21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88"/>
              <p:cNvCxnSpPr/>
              <p:nvPr/>
            </p:nvCxnSpPr>
            <p:spPr>
              <a:xfrm>
                <a:off x="13459" y="6080"/>
                <a:ext cx="2257"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93"/>
            <p:cNvGrpSpPr/>
            <p:nvPr/>
          </p:nvGrpSpPr>
          <p:grpSpPr>
            <a:xfrm>
              <a:off x="8751284" y="3157967"/>
              <a:ext cx="328930" cy="74930"/>
              <a:chOff x="12665" y="2111"/>
              <a:chExt cx="518" cy="118"/>
            </a:xfrm>
            <a:solidFill>
              <a:srgbClr val="7E7E7E"/>
            </a:solidFill>
          </p:grpSpPr>
          <p:sp>
            <p:nvSpPr>
              <p:cNvPr id="103" name="椭圆 102"/>
              <p:cNvSpPr/>
              <p:nvPr/>
            </p:nvSpPr>
            <p:spPr>
              <a:xfrm>
                <a:off x="126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4" name="椭圆 103"/>
              <p:cNvSpPr/>
              <p:nvPr/>
            </p:nvSpPr>
            <p:spPr>
              <a:xfrm>
                <a:off x="128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5" name="椭圆 104"/>
              <p:cNvSpPr/>
              <p:nvPr/>
            </p:nvSpPr>
            <p:spPr>
              <a:xfrm>
                <a:off x="130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6" name="组合 110"/>
            <p:cNvGrpSpPr/>
            <p:nvPr/>
          </p:nvGrpSpPr>
          <p:grpSpPr>
            <a:xfrm>
              <a:off x="4829308" y="2869042"/>
              <a:ext cx="179705" cy="35560"/>
              <a:chOff x="6769" y="1204"/>
              <a:chExt cx="283" cy="56"/>
            </a:xfrm>
          </p:grpSpPr>
          <p:sp>
            <p:nvSpPr>
              <p:cNvPr id="100" name="椭圆 99"/>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1" name="椭圆 100"/>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2" name="椭圆 101"/>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7" name="组合 111"/>
            <p:cNvGrpSpPr/>
            <p:nvPr/>
          </p:nvGrpSpPr>
          <p:grpSpPr>
            <a:xfrm>
              <a:off x="6254882" y="2869042"/>
              <a:ext cx="179705" cy="35560"/>
              <a:chOff x="6769" y="1204"/>
              <a:chExt cx="283" cy="56"/>
            </a:xfrm>
          </p:grpSpPr>
          <p:sp>
            <p:nvSpPr>
              <p:cNvPr id="97" name="椭圆 96"/>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8" name="椭圆 97"/>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9" name="椭圆 98"/>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8" name="组合 115"/>
            <p:cNvGrpSpPr/>
            <p:nvPr/>
          </p:nvGrpSpPr>
          <p:grpSpPr>
            <a:xfrm>
              <a:off x="7878477" y="2869042"/>
              <a:ext cx="179705" cy="35560"/>
              <a:chOff x="6769" y="1204"/>
              <a:chExt cx="283" cy="56"/>
            </a:xfrm>
          </p:grpSpPr>
          <p:sp>
            <p:nvSpPr>
              <p:cNvPr id="94" name="椭圆 93"/>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5" name="椭圆 94"/>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6" name="椭圆 95"/>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9" name="组合 119"/>
            <p:cNvGrpSpPr/>
            <p:nvPr/>
          </p:nvGrpSpPr>
          <p:grpSpPr>
            <a:xfrm>
              <a:off x="9751092" y="2869042"/>
              <a:ext cx="179705" cy="35560"/>
              <a:chOff x="6769" y="1204"/>
              <a:chExt cx="283" cy="56"/>
            </a:xfrm>
          </p:grpSpPr>
          <p:sp>
            <p:nvSpPr>
              <p:cNvPr id="91" name="椭圆 90"/>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2" name="椭圆 91"/>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3" name="椭圆 92"/>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0" name="组合 123"/>
            <p:cNvGrpSpPr/>
            <p:nvPr/>
          </p:nvGrpSpPr>
          <p:grpSpPr>
            <a:xfrm>
              <a:off x="7878477" y="3805667"/>
              <a:ext cx="179705" cy="35560"/>
              <a:chOff x="6769" y="1204"/>
              <a:chExt cx="283" cy="56"/>
            </a:xfrm>
          </p:grpSpPr>
          <p:sp>
            <p:nvSpPr>
              <p:cNvPr id="88" name="椭圆 87"/>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9" name="椭圆 88"/>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0" name="椭圆 89"/>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1" name="组合 127"/>
            <p:cNvGrpSpPr/>
            <p:nvPr/>
          </p:nvGrpSpPr>
          <p:grpSpPr>
            <a:xfrm>
              <a:off x="9751092" y="3805667"/>
              <a:ext cx="179705" cy="35560"/>
              <a:chOff x="6769" y="1204"/>
              <a:chExt cx="283" cy="56"/>
            </a:xfrm>
          </p:grpSpPr>
          <p:sp>
            <p:nvSpPr>
              <p:cNvPr id="85" name="椭圆 84"/>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6" name="椭圆 85"/>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7" name="椭圆 86"/>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2" name="组合 131"/>
            <p:cNvGrpSpPr/>
            <p:nvPr/>
          </p:nvGrpSpPr>
          <p:grpSpPr>
            <a:xfrm>
              <a:off x="5573527" y="3229722"/>
              <a:ext cx="179705" cy="35560"/>
              <a:chOff x="6769" y="1204"/>
              <a:chExt cx="283" cy="56"/>
            </a:xfrm>
          </p:grpSpPr>
          <p:sp>
            <p:nvSpPr>
              <p:cNvPr id="82" name="椭圆 81"/>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3" name="椭圆 82"/>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4" name="椭圆 83"/>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3" name="组合 135"/>
            <p:cNvGrpSpPr/>
            <p:nvPr/>
          </p:nvGrpSpPr>
          <p:grpSpPr>
            <a:xfrm>
              <a:off x="2734125" y="3229087"/>
              <a:ext cx="179705" cy="35560"/>
              <a:chOff x="6769" y="1204"/>
              <a:chExt cx="283" cy="56"/>
            </a:xfrm>
          </p:grpSpPr>
          <p:sp>
            <p:nvSpPr>
              <p:cNvPr id="79" name="椭圆 78"/>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0" name="椭圆 79"/>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1" name="椭圆 80"/>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cxnSp>
          <p:nvCxnSpPr>
            <p:cNvPr id="54" name="直接连接符 139"/>
            <p:cNvCxnSpPr/>
            <p:nvPr/>
          </p:nvCxnSpPr>
          <p:spPr>
            <a:xfrm>
              <a:off x="2107696" y="338021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140"/>
            <p:cNvCxnSpPr/>
            <p:nvPr/>
          </p:nvCxnSpPr>
          <p:spPr>
            <a:xfrm>
              <a:off x="3539939" y="3380217"/>
              <a:ext cx="0" cy="137160"/>
            </a:xfrm>
            <a:prstGeom prst="line">
              <a:avLst/>
            </a:prstGeom>
            <a:ln>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56" name="直接连接符 141"/>
            <p:cNvCxnSpPr/>
            <p:nvPr/>
          </p:nvCxnSpPr>
          <p:spPr>
            <a:xfrm>
              <a:off x="2103251" y="3517377"/>
              <a:ext cx="1433195"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43"/>
            <p:cNvCxnSpPr/>
            <p:nvPr/>
          </p:nvCxnSpPr>
          <p:spPr>
            <a:xfrm>
              <a:off x="2823342" y="3517377"/>
              <a:ext cx="635" cy="29845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Group 117"/>
            <p:cNvGrpSpPr/>
            <p:nvPr/>
          </p:nvGrpSpPr>
          <p:grpSpPr>
            <a:xfrm>
              <a:off x="2643636" y="3657079"/>
              <a:ext cx="360680" cy="409575"/>
              <a:chOff x="4870" y="498"/>
              <a:chExt cx="172" cy="196"/>
            </a:xfrm>
            <a:solidFill>
              <a:schemeClr val="bg1">
                <a:lumMod val="50000"/>
              </a:schemeClr>
            </a:solidFill>
          </p:grpSpPr>
          <p:sp>
            <p:nvSpPr>
              <p:cNvPr id="75" name="Oval 2"/>
              <p:cNvSpPr/>
              <p:nvPr/>
            </p:nvSpPr>
            <p:spPr>
              <a:xfrm>
                <a:off x="4870" y="498"/>
                <a:ext cx="172" cy="76"/>
              </a:xfrm>
              <a:prstGeom prst="ellipse">
                <a:avLst/>
              </a:prstGeom>
              <a:grpFill/>
              <a:ln w="9525">
                <a:noFill/>
              </a:ln>
            </p:spPr>
            <p:txBody>
              <a:bodyPr/>
              <a:lstStyle/>
              <a:p>
                <a:pPr eaLnBrk="1" hangingPunct="1"/>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6" name="Freeform 3"/>
              <p:cNvSpPr/>
              <p:nvPr/>
            </p:nvSpPr>
            <p:spPr>
              <a:xfrm>
                <a:off x="4870" y="54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7" name="Freeform 4"/>
              <p:cNvSpPr/>
              <p:nvPr/>
            </p:nvSpPr>
            <p:spPr>
              <a:xfrm>
                <a:off x="4870" y="58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8" name="Freeform 5"/>
              <p:cNvSpPr/>
              <p:nvPr/>
            </p:nvSpPr>
            <p:spPr>
              <a:xfrm>
                <a:off x="4870" y="62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sp>
          <p:nvSpPr>
            <p:cNvPr id="59" name="文本框 221"/>
            <p:cNvSpPr txBox="1"/>
            <p:nvPr/>
          </p:nvSpPr>
          <p:spPr>
            <a:xfrm>
              <a:off x="8359814" y="2120061"/>
              <a:ext cx="1121098" cy="214032"/>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Server SAN</a:t>
              </a: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架构</a:t>
              </a:r>
              <a:endPar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60" name="圆角矩形 91"/>
            <p:cNvSpPr/>
            <p:nvPr/>
          </p:nvSpPr>
          <p:spPr>
            <a:xfrm>
              <a:off x="2895096" y="4814049"/>
              <a:ext cx="2592070" cy="360045"/>
            </a:xfrm>
            <a:prstGeom prst="roundRect">
              <a:avLst>
                <a:gd name="adj" fmla="val 4638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微软雅黑" panose="020B0503020204020204" charset="-122"/>
                  <a:sym typeface="+mn-ea"/>
                </a:rPr>
                <a:t>扩展性差、灵活性低、成本高</a:t>
              </a:r>
            </a:p>
          </p:txBody>
        </p:sp>
        <p:sp>
          <p:nvSpPr>
            <p:cNvPr id="61" name="圆角矩形 92"/>
            <p:cNvSpPr/>
            <p:nvPr/>
          </p:nvSpPr>
          <p:spPr>
            <a:xfrm>
              <a:off x="7619714" y="4885804"/>
              <a:ext cx="2592070" cy="360045"/>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微软雅黑" panose="020B0503020204020204" charset="-122"/>
                  <a:sym typeface="+mn-ea"/>
                </a:rPr>
                <a:t>敏捷、智能、自动化</a:t>
              </a:r>
            </a:p>
          </p:txBody>
        </p:sp>
        <p:grpSp>
          <p:nvGrpSpPr>
            <p:cNvPr id="62" name="Group 119"/>
            <p:cNvGrpSpPr/>
            <p:nvPr/>
          </p:nvGrpSpPr>
          <p:grpSpPr>
            <a:xfrm flipV="1">
              <a:off x="3254824" y="4402138"/>
              <a:ext cx="333375" cy="346340"/>
              <a:chOff x="-184" y="3249"/>
              <a:chExt cx="180" cy="187"/>
            </a:xfrm>
            <a:solidFill>
              <a:schemeClr val="bg1">
                <a:lumMod val="65000"/>
              </a:schemeClr>
            </a:solidFill>
          </p:grpSpPr>
          <p:sp>
            <p:nvSpPr>
              <p:cNvPr id="73"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4"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63" name="Group 119"/>
            <p:cNvGrpSpPr/>
            <p:nvPr/>
          </p:nvGrpSpPr>
          <p:grpSpPr>
            <a:xfrm flipV="1">
              <a:off x="4479105" y="4402138"/>
              <a:ext cx="333375" cy="346340"/>
              <a:chOff x="-184" y="3249"/>
              <a:chExt cx="180" cy="187"/>
            </a:xfrm>
            <a:solidFill>
              <a:schemeClr val="bg1">
                <a:lumMod val="65000"/>
              </a:schemeClr>
            </a:solidFill>
          </p:grpSpPr>
          <p:sp>
            <p:nvSpPr>
              <p:cNvPr id="71"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2"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64" name="Group 119"/>
            <p:cNvGrpSpPr/>
            <p:nvPr/>
          </p:nvGrpSpPr>
          <p:grpSpPr>
            <a:xfrm flipV="1">
              <a:off x="8722709" y="4402138"/>
              <a:ext cx="333375" cy="346340"/>
              <a:chOff x="-184" y="3249"/>
              <a:chExt cx="180" cy="187"/>
            </a:xfrm>
            <a:solidFill>
              <a:schemeClr val="bg1">
                <a:lumMod val="65000"/>
              </a:schemeClr>
            </a:solidFill>
          </p:grpSpPr>
          <p:sp>
            <p:nvSpPr>
              <p:cNvPr id="69"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0"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sp>
          <p:nvSpPr>
            <p:cNvPr id="65" name="文本框 233"/>
            <p:cNvSpPr txBox="1"/>
            <p:nvPr/>
          </p:nvSpPr>
          <p:spPr>
            <a:xfrm>
              <a:off x="7569676" y="3445623"/>
              <a:ext cx="761747" cy="230832"/>
            </a:xfrm>
            <a:prstGeom prst="rect">
              <a:avLst/>
            </a:prstGeom>
            <a:noFill/>
          </p:spPr>
          <p:txBody>
            <a:bodyPr wrap="none" rtlCol="0">
              <a:spAutoFit/>
            </a:bodyPr>
            <a:lstStyle/>
            <a:p>
              <a:r>
                <a:rPr lang="zh-CN" altLang="en-US" sz="90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存储服务器</a:t>
              </a:r>
            </a:p>
          </p:txBody>
        </p:sp>
        <p:sp>
          <p:nvSpPr>
            <p:cNvPr id="66" name="文本框 234"/>
            <p:cNvSpPr txBox="1"/>
            <p:nvPr/>
          </p:nvSpPr>
          <p:spPr>
            <a:xfrm>
              <a:off x="9513892" y="3445623"/>
              <a:ext cx="761747" cy="230832"/>
            </a:xfrm>
            <a:prstGeom prst="rect">
              <a:avLst/>
            </a:prstGeom>
            <a:noFill/>
          </p:spPr>
          <p:txBody>
            <a:bodyPr wrap="none" rtlCol="0">
              <a:spAutoFit/>
            </a:bodyPr>
            <a:lstStyle/>
            <a:p>
              <a:r>
                <a:rPr lang="zh-CN" altLang="en-US" sz="90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存储服务器</a:t>
              </a:r>
            </a:p>
          </p:txBody>
        </p:sp>
        <p:sp>
          <p:nvSpPr>
            <p:cNvPr id="67" name="燕尾形 98"/>
            <p:cNvSpPr/>
            <p:nvPr/>
          </p:nvSpPr>
          <p:spPr>
            <a:xfrm>
              <a:off x="4055877" y="2959172"/>
              <a:ext cx="214375" cy="288012"/>
            </a:xfrm>
            <a:prstGeom prst="chevron">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black"/>
                </a:solidFill>
              </a:endParaRPr>
            </a:p>
          </p:txBody>
        </p:sp>
        <p:sp>
          <p:nvSpPr>
            <p:cNvPr id="68" name="燕尾形 99"/>
            <p:cNvSpPr/>
            <p:nvPr/>
          </p:nvSpPr>
          <p:spPr>
            <a:xfrm>
              <a:off x="7086836" y="2999356"/>
              <a:ext cx="214375" cy="288012"/>
            </a:xfrm>
            <a:prstGeom prst="chevron">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black"/>
                </a:solidFill>
              </a:endParaRPr>
            </a:p>
          </p:txBody>
        </p:sp>
      </p:grpSp>
      <p:sp>
        <p:nvSpPr>
          <p:cNvPr id="137" name="矩形: 圆角 136"/>
          <p:cNvSpPr/>
          <p:nvPr/>
        </p:nvSpPr>
        <p:spPr>
          <a:xfrm>
            <a:off x="1704029" y="4668967"/>
            <a:ext cx="3573460" cy="144621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solidFill>
                <a:schemeClr val="tx1"/>
              </a:solidFill>
              <a:effectLst>
                <a:outerShdw blurRad="38100" dist="19050" dir="2700000" algn="tl" rotWithShape="0">
                  <a:schemeClr val="dk1">
                    <a:alpha val="40000"/>
                  </a:schemeClr>
                </a:outerShdw>
              </a:effectLst>
            </a:endParaRPr>
          </a:p>
        </p:txBody>
      </p:sp>
      <p:sp>
        <p:nvSpPr>
          <p:cNvPr id="138" name="矩形 137"/>
          <p:cNvSpPr/>
          <p:nvPr/>
        </p:nvSpPr>
        <p:spPr>
          <a:xfrm>
            <a:off x="1901101" y="4729259"/>
            <a:ext cx="3273447" cy="1370965"/>
          </a:xfrm>
          <a:prstGeom prst="rect">
            <a:avLst/>
          </a:prstGeom>
        </p:spPr>
        <p:txBody>
          <a:bodyPr wrap="square">
            <a:spAutoFit/>
            <a:scene3d>
              <a:camera prst="orthographicFront"/>
              <a:lightRig rig="threePt" dir="t"/>
            </a:scene3d>
          </a:bodyPr>
          <a:lstStyle/>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软硬件捆绑</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采购成本高</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扩展性不强</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不满足云时代的存储需求</a:t>
            </a:r>
          </a:p>
        </p:txBody>
      </p:sp>
      <p:sp>
        <p:nvSpPr>
          <p:cNvPr id="139" name="矩形: 圆角 138"/>
          <p:cNvSpPr/>
          <p:nvPr/>
        </p:nvSpPr>
        <p:spPr>
          <a:xfrm>
            <a:off x="7910274" y="4679941"/>
            <a:ext cx="3573460" cy="144621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solidFill>
                <a:schemeClr val="tx1"/>
              </a:solidFill>
              <a:effectLst>
                <a:outerShdw blurRad="38100" dist="19050" dir="2700000" algn="tl" rotWithShape="0">
                  <a:schemeClr val="dk1">
                    <a:alpha val="40000"/>
                  </a:schemeClr>
                </a:outerShdw>
              </a:effectLst>
            </a:endParaRPr>
          </a:p>
        </p:txBody>
      </p:sp>
      <p:sp>
        <p:nvSpPr>
          <p:cNvPr id="140" name="矩形 139"/>
          <p:cNvSpPr/>
          <p:nvPr/>
        </p:nvSpPr>
        <p:spPr>
          <a:xfrm>
            <a:off x="8245716" y="4735345"/>
            <a:ext cx="2319866" cy="1691005"/>
          </a:xfrm>
          <a:prstGeom prst="rect">
            <a:avLst/>
          </a:prstGeom>
        </p:spPr>
        <p:txBody>
          <a:bodyPr wrap="square">
            <a:spAutoFit/>
            <a:scene3d>
              <a:camera prst="orthographicFront"/>
              <a:lightRig rig="threePt" dir="t"/>
            </a:scene3d>
          </a:bodyPr>
          <a:lstStyle/>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软硬件解耦</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TCO</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大幅降低</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横向扩展能力强</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云时代的存储首选</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p:txBody>
      </p:sp>
      <p:sp>
        <p:nvSpPr>
          <p:cNvPr id="141" name="矩形 140"/>
          <p:cNvSpPr/>
          <p:nvPr/>
        </p:nvSpPr>
        <p:spPr>
          <a:xfrm>
            <a:off x="-1" y="263359"/>
            <a:ext cx="714325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308931" y="271484"/>
            <a:ext cx="6628294"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存储设备及技术演进趋势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10244"/>
          <p:cNvSpPr/>
          <p:nvPr/>
        </p:nvSpPr>
        <p:spPr>
          <a:xfrm rot="5400000">
            <a:off x="7393512" y="-2260740"/>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b="1">
              <a:solidFill>
                <a:prstClr val="black"/>
              </a:solidFill>
              <a:cs typeface="+mn-ea"/>
              <a:sym typeface="+mn-lt"/>
            </a:endParaRPr>
          </a:p>
        </p:txBody>
      </p:sp>
      <p:grpSp>
        <p:nvGrpSpPr>
          <p:cNvPr id="6" name="组合 5"/>
          <p:cNvGrpSpPr/>
          <p:nvPr/>
        </p:nvGrpSpPr>
        <p:grpSpPr>
          <a:xfrm>
            <a:off x="1464777" y="1155616"/>
            <a:ext cx="2227765" cy="639668"/>
            <a:chOff x="1464777" y="1027335"/>
            <a:chExt cx="2227765" cy="807781"/>
          </a:xfrm>
          <a:solidFill>
            <a:schemeClr val="accent5">
              <a:lumMod val="60000"/>
              <a:lumOff val="40000"/>
            </a:schemeClr>
          </a:solidFill>
        </p:grpSpPr>
        <p:sp>
          <p:nvSpPr>
            <p:cNvPr id="7"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8" name="矩形 7"/>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块存储</a:t>
              </a:r>
            </a:p>
          </p:txBody>
        </p:sp>
      </p:grpSp>
      <p:sp>
        <p:nvSpPr>
          <p:cNvPr id="9" name="任意多边形 10248"/>
          <p:cNvSpPr/>
          <p:nvPr/>
        </p:nvSpPr>
        <p:spPr>
          <a:xfrm rot="5400000">
            <a:off x="7393512" y="-1412571"/>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dirty="0">
              <a:solidFill>
                <a:prstClr val="black"/>
              </a:solidFill>
              <a:cs typeface="+mn-ea"/>
              <a:sym typeface="+mn-lt"/>
            </a:endParaRPr>
          </a:p>
        </p:txBody>
      </p:sp>
      <p:sp>
        <p:nvSpPr>
          <p:cNvPr id="10" name="任意多边形 10252"/>
          <p:cNvSpPr/>
          <p:nvPr/>
        </p:nvSpPr>
        <p:spPr>
          <a:xfrm rot="5400000">
            <a:off x="7393512" y="-564399"/>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b="1">
              <a:solidFill>
                <a:prstClr val="black"/>
              </a:solidFill>
              <a:cs typeface="+mn-ea"/>
              <a:sym typeface="+mn-lt"/>
            </a:endParaRPr>
          </a:p>
        </p:txBody>
      </p:sp>
      <p:sp>
        <p:nvSpPr>
          <p:cNvPr id="11" name="矩形 10"/>
          <p:cNvSpPr/>
          <p:nvPr/>
        </p:nvSpPr>
        <p:spPr>
          <a:xfrm>
            <a:off x="2890059" y="4226425"/>
            <a:ext cx="11768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12" name="矩形 11"/>
          <p:cNvSpPr/>
          <p:nvPr/>
        </p:nvSpPr>
        <p:spPr>
          <a:xfrm>
            <a:off x="4071509" y="4226424"/>
            <a:ext cx="1683821"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13" name="矩形 12"/>
          <p:cNvSpPr/>
          <p:nvPr/>
        </p:nvSpPr>
        <p:spPr>
          <a:xfrm>
            <a:off x="5760848" y="4226425"/>
            <a:ext cx="1365050"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14" name="矩形 13"/>
          <p:cNvSpPr/>
          <p:nvPr/>
        </p:nvSpPr>
        <p:spPr>
          <a:xfrm>
            <a:off x="9933457" y="4226425"/>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15" name="直接连接符 14"/>
          <p:cNvCxnSpPr>
            <a:stCxn id="13" idx="3"/>
            <a:endCxn id="14" idx="1"/>
          </p:cNvCxnSpPr>
          <p:nvPr/>
        </p:nvCxnSpPr>
        <p:spPr>
          <a:xfrm>
            <a:off x="7125899" y="4482963"/>
            <a:ext cx="2807559"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6" name="矩形 15"/>
          <p:cNvSpPr/>
          <p:nvPr/>
        </p:nvSpPr>
        <p:spPr>
          <a:xfrm>
            <a:off x="2890058" y="5042758"/>
            <a:ext cx="11749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17" name="矩形 16"/>
          <p:cNvSpPr/>
          <p:nvPr/>
        </p:nvSpPr>
        <p:spPr>
          <a:xfrm>
            <a:off x="4058550" y="5042757"/>
            <a:ext cx="1685722"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18" name="矩形 17"/>
          <p:cNvSpPr/>
          <p:nvPr/>
        </p:nvSpPr>
        <p:spPr>
          <a:xfrm>
            <a:off x="8433453" y="5051722"/>
            <a:ext cx="1500003"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19" name="矩形 18"/>
          <p:cNvSpPr/>
          <p:nvPr/>
        </p:nvSpPr>
        <p:spPr>
          <a:xfrm>
            <a:off x="9933455" y="5046360"/>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20" name="直接连接符 19"/>
          <p:cNvCxnSpPr>
            <a:stCxn id="17" idx="3"/>
            <a:endCxn id="18" idx="1"/>
          </p:cNvCxnSpPr>
          <p:nvPr/>
        </p:nvCxnSpPr>
        <p:spPr>
          <a:xfrm>
            <a:off x="5744272" y="5299295"/>
            <a:ext cx="2689180" cy="8965"/>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1" name="矩形 20"/>
          <p:cNvSpPr/>
          <p:nvPr/>
        </p:nvSpPr>
        <p:spPr>
          <a:xfrm>
            <a:off x="2890057" y="5816018"/>
            <a:ext cx="11749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22" name="矩形 21"/>
          <p:cNvSpPr/>
          <p:nvPr/>
        </p:nvSpPr>
        <p:spPr>
          <a:xfrm>
            <a:off x="6845428" y="5816018"/>
            <a:ext cx="1588024"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23" name="矩形 22"/>
          <p:cNvSpPr/>
          <p:nvPr/>
        </p:nvSpPr>
        <p:spPr>
          <a:xfrm>
            <a:off x="8433453" y="5816018"/>
            <a:ext cx="1500003"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24" name="矩形 23"/>
          <p:cNvSpPr/>
          <p:nvPr/>
        </p:nvSpPr>
        <p:spPr>
          <a:xfrm>
            <a:off x="9933456" y="5816019"/>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25" name="直接连接符 24"/>
          <p:cNvCxnSpPr>
            <a:stCxn id="21" idx="3"/>
          </p:cNvCxnSpPr>
          <p:nvPr/>
        </p:nvCxnSpPr>
        <p:spPr>
          <a:xfrm>
            <a:off x="4065005" y="6072556"/>
            <a:ext cx="2780423"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6" name="文本框 25"/>
          <p:cNvSpPr txBox="1"/>
          <p:nvPr/>
        </p:nvSpPr>
        <p:spPr>
          <a:xfrm>
            <a:off x="7113815" y="4157591"/>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内部网</a:t>
            </a:r>
          </a:p>
        </p:txBody>
      </p:sp>
      <p:sp>
        <p:nvSpPr>
          <p:cNvPr id="27" name="文本框 26"/>
          <p:cNvSpPr txBox="1"/>
          <p:nvPr/>
        </p:nvSpPr>
        <p:spPr>
          <a:xfrm>
            <a:off x="5804795" y="4971165"/>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局域网</a:t>
            </a:r>
          </a:p>
        </p:txBody>
      </p:sp>
      <p:sp>
        <p:nvSpPr>
          <p:cNvPr id="28" name="文本框 27"/>
          <p:cNvSpPr txBox="1"/>
          <p:nvPr/>
        </p:nvSpPr>
        <p:spPr>
          <a:xfrm>
            <a:off x="4098517" y="5741767"/>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互联网</a:t>
            </a:r>
          </a:p>
        </p:txBody>
      </p:sp>
      <p:sp>
        <p:nvSpPr>
          <p:cNvPr id="29" name="文本框 28"/>
          <p:cNvSpPr txBox="1"/>
          <p:nvPr/>
        </p:nvSpPr>
        <p:spPr>
          <a:xfrm>
            <a:off x="9161641" y="4119449"/>
            <a:ext cx="975166"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块接口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块设备</a:t>
            </a:r>
          </a:p>
        </p:txBody>
      </p:sp>
      <p:sp>
        <p:nvSpPr>
          <p:cNvPr id="30" name="文本框 29"/>
          <p:cNvSpPr txBox="1"/>
          <p:nvPr/>
        </p:nvSpPr>
        <p:spPr>
          <a:xfrm>
            <a:off x="7414277" y="4931095"/>
            <a:ext cx="1573690"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文件接口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a:t>
            </a:r>
          </a:p>
        </p:txBody>
      </p:sp>
      <p:sp>
        <p:nvSpPr>
          <p:cNvPr id="31" name="文本框 30"/>
          <p:cNvSpPr txBox="1"/>
          <p:nvPr/>
        </p:nvSpPr>
        <p:spPr>
          <a:xfrm>
            <a:off x="5823454" y="5669759"/>
            <a:ext cx="1462550"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对象接口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/ARM</a:t>
            </a:r>
          </a:p>
        </p:txBody>
      </p:sp>
      <p:sp>
        <p:nvSpPr>
          <p:cNvPr id="32" name="文本框 31"/>
          <p:cNvSpPr txBox="1"/>
          <p:nvPr/>
        </p:nvSpPr>
        <p:spPr>
          <a:xfrm>
            <a:off x="1392060" y="4017263"/>
            <a:ext cx="1536859" cy="783590"/>
          </a:xfrm>
          <a:prstGeom prst="rect">
            <a:avLst/>
          </a:prstGeom>
          <a:noFill/>
        </p:spPr>
        <p:txBody>
          <a:bodyPr wrap="square" rtlCol="0">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块存储</a:t>
            </a:r>
            <a:endParaRPr lang="en-US" altLang="zh-CN" b="1" dirty="0">
              <a:solidFill>
                <a:prstClr val="black"/>
              </a:solidFill>
              <a:latin typeface="微软雅黑" panose="020B0503020204020204" charset="-122"/>
              <a:ea typeface="微软雅黑" panose="020B0503020204020204" charset="-122"/>
            </a:endParaRPr>
          </a:p>
        </p:txBody>
      </p:sp>
      <p:sp>
        <p:nvSpPr>
          <p:cNvPr id="33" name="矩形: 圆角 32"/>
          <p:cNvSpPr/>
          <p:nvPr/>
        </p:nvSpPr>
        <p:spPr>
          <a:xfrm>
            <a:off x="1271464" y="992803"/>
            <a:ext cx="10517440" cy="2757932"/>
          </a:xfrm>
          <a:prstGeom prst="roundRect">
            <a:avLst/>
          </a:prstGeom>
          <a:no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endParaRPr>
          </a:p>
        </p:txBody>
      </p:sp>
      <p:sp>
        <p:nvSpPr>
          <p:cNvPr id="34" name="矩形: 圆角 33"/>
          <p:cNvSpPr/>
          <p:nvPr/>
        </p:nvSpPr>
        <p:spPr>
          <a:xfrm>
            <a:off x="407368" y="992804"/>
            <a:ext cx="715808" cy="27969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典型适用场景</a:t>
            </a:r>
          </a:p>
        </p:txBody>
      </p:sp>
      <p:sp>
        <p:nvSpPr>
          <p:cNvPr id="35" name="矩形: 圆角 34"/>
          <p:cNvSpPr/>
          <p:nvPr/>
        </p:nvSpPr>
        <p:spPr>
          <a:xfrm>
            <a:off x="403606" y="3915663"/>
            <a:ext cx="715808" cy="275793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通信模型</a:t>
            </a:r>
          </a:p>
        </p:txBody>
      </p:sp>
      <p:sp>
        <p:nvSpPr>
          <p:cNvPr id="36" name="矩形: 圆角 35"/>
          <p:cNvSpPr/>
          <p:nvPr/>
        </p:nvSpPr>
        <p:spPr>
          <a:xfrm>
            <a:off x="1271464" y="4000328"/>
            <a:ext cx="10517440" cy="2757932"/>
          </a:xfrm>
          <a:prstGeom prst="roundRect">
            <a:avLst/>
          </a:prstGeom>
          <a:no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charset="-122"/>
              <a:ea typeface="微软雅黑" panose="020B0503020204020204" charset="-122"/>
            </a:endParaRPr>
          </a:p>
        </p:txBody>
      </p:sp>
      <p:sp>
        <p:nvSpPr>
          <p:cNvPr id="37" name="文本框 36"/>
          <p:cNvSpPr txBox="1"/>
          <p:nvPr/>
        </p:nvSpPr>
        <p:spPr>
          <a:xfrm>
            <a:off x="4065182" y="1236433"/>
            <a:ext cx="7215394"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应用于关键业务和数据极度敏感业务</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性能较高，大多数虚拟机、数据库使用块存储</a:t>
            </a:r>
            <a:endParaRPr lang="zh-CN" altLang="en-US" dirty="0">
              <a:solidFill>
                <a:sysClr val="windowText" lastClr="000000"/>
              </a:solidFill>
            </a:endParaRPr>
          </a:p>
        </p:txBody>
      </p:sp>
      <p:sp>
        <p:nvSpPr>
          <p:cNvPr id="38" name="矩形 37"/>
          <p:cNvSpPr/>
          <p:nvPr/>
        </p:nvSpPr>
        <p:spPr>
          <a:xfrm>
            <a:off x="4058550" y="2099363"/>
            <a:ext cx="6096000"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丰富的共享接口，存储非结构化数据</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应用于多种场景，尤其是依赖</a:t>
            </a:r>
            <a:r>
              <a:rPr lang="en-US" altLang="x-none" sz="1600" dirty="0">
                <a:solidFill>
                  <a:sysClr val="windowText" lastClr="000000"/>
                </a:solidFill>
                <a:latin typeface="微软雅黑" panose="020B0503020204020204" charset="-122"/>
                <a:ea typeface="微软雅黑" panose="020B0503020204020204" charset="-122"/>
                <a:cs typeface="+mn-ea"/>
                <a:sym typeface="+mn-lt"/>
              </a:rPr>
              <a:t>NFS/CIFS/POSIX</a:t>
            </a:r>
            <a:r>
              <a:rPr lang="zh-CN" altLang="en-US" sz="1600" dirty="0">
                <a:solidFill>
                  <a:sysClr val="windowText" lastClr="000000"/>
                </a:solidFill>
                <a:latin typeface="微软雅黑" panose="020B0503020204020204" charset="-122"/>
                <a:ea typeface="微软雅黑" panose="020B0503020204020204" charset="-122"/>
                <a:cs typeface="+mn-ea"/>
                <a:sym typeface="+mn-lt"/>
              </a:rPr>
              <a:t>接口的系统</a:t>
            </a:r>
          </a:p>
        </p:txBody>
      </p:sp>
      <p:sp>
        <p:nvSpPr>
          <p:cNvPr id="39" name="矩形 38"/>
          <p:cNvSpPr/>
          <p:nvPr/>
        </p:nvSpPr>
        <p:spPr>
          <a:xfrm>
            <a:off x="4071509" y="2974736"/>
            <a:ext cx="6096000"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水平高扩展性，存储非结构化数据，操作及管理简单</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应用于多种场景，比如网盘云存储，备份，归档等</a:t>
            </a:r>
          </a:p>
        </p:txBody>
      </p:sp>
      <p:grpSp>
        <p:nvGrpSpPr>
          <p:cNvPr id="40" name="组合 39"/>
          <p:cNvGrpSpPr/>
          <p:nvPr/>
        </p:nvGrpSpPr>
        <p:grpSpPr>
          <a:xfrm>
            <a:off x="1464777" y="2044877"/>
            <a:ext cx="2227765" cy="683656"/>
            <a:chOff x="1464777" y="1027335"/>
            <a:chExt cx="2227765" cy="807781"/>
          </a:xfrm>
          <a:solidFill>
            <a:schemeClr val="accent5">
              <a:lumMod val="60000"/>
              <a:lumOff val="40000"/>
            </a:schemeClr>
          </a:solidFill>
        </p:grpSpPr>
        <p:sp>
          <p:nvSpPr>
            <p:cNvPr id="41"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42" name="矩形 41"/>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文件存储</a:t>
              </a:r>
            </a:p>
          </p:txBody>
        </p:sp>
      </p:grpSp>
      <p:grpSp>
        <p:nvGrpSpPr>
          <p:cNvPr id="43" name="组合 42"/>
          <p:cNvGrpSpPr/>
          <p:nvPr/>
        </p:nvGrpSpPr>
        <p:grpSpPr>
          <a:xfrm>
            <a:off x="1464777" y="2888741"/>
            <a:ext cx="2227765" cy="693065"/>
            <a:chOff x="1464777" y="1027335"/>
            <a:chExt cx="2227765" cy="807781"/>
          </a:xfrm>
          <a:solidFill>
            <a:schemeClr val="accent5">
              <a:lumMod val="60000"/>
              <a:lumOff val="40000"/>
            </a:schemeClr>
          </a:solidFill>
        </p:grpSpPr>
        <p:sp>
          <p:nvSpPr>
            <p:cNvPr id="44"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45" name="矩形 44"/>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对象存储</a:t>
              </a:r>
            </a:p>
          </p:txBody>
        </p:sp>
      </p:grpSp>
      <p:sp>
        <p:nvSpPr>
          <p:cNvPr id="46" name="矩形 45"/>
          <p:cNvSpPr/>
          <p:nvPr/>
        </p:nvSpPr>
        <p:spPr>
          <a:xfrm>
            <a:off x="1611850" y="4832661"/>
            <a:ext cx="1097280" cy="783590"/>
          </a:xfrm>
          <a:prstGeom prst="rect">
            <a:avLst/>
          </a:prstGeom>
        </p:spPr>
        <p:txBody>
          <a:bodyPr wrap="none">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文件存储</a:t>
            </a:r>
            <a:endParaRPr lang="en-US" altLang="zh-CN" b="1" dirty="0">
              <a:solidFill>
                <a:prstClr val="black"/>
              </a:solidFill>
              <a:latin typeface="微软雅黑" panose="020B0503020204020204" charset="-122"/>
              <a:ea typeface="微软雅黑" panose="020B0503020204020204" charset="-122"/>
            </a:endParaRPr>
          </a:p>
        </p:txBody>
      </p:sp>
      <p:sp>
        <p:nvSpPr>
          <p:cNvPr id="47" name="矩形 46"/>
          <p:cNvSpPr/>
          <p:nvPr/>
        </p:nvSpPr>
        <p:spPr>
          <a:xfrm>
            <a:off x="1611850" y="5623593"/>
            <a:ext cx="1097280" cy="783590"/>
          </a:xfrm>
          <a:prstGeom prst="rect">
            <a:avLst/>
          </a:prstGeom>
        </p:spPr>
        <p:txBody>
          <a:bodyPr wrap="none">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对象存储</a:t>
            </a:r>
          </a:p>
        </p:txBody>
      </p:sp>
      <p:sp>
        <p:nvSpPr>
          <p:cNvPr id="48" name="矩形 47"/>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p:cNvSpPr txBox="1"/>
          <p:nvPr/>
        </p:nvSpPr>
        <p:spPr>
          <a:xfrm>
            <a:off x="308931" y="271484"/>
            <a:ext cx="6598845"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存储设备及技术演进趋势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4779" y="1551259"/>
            <a:ext cx="5542698" cy="2584450"/>
          </a:xfrm>
          <a:prstGeom prst="rect">
            <a:avLst/>
          </a:prstGeom>
        </p:spPr>
        <p:txBody>
          <a:bodyPr wrap="square">
            <a:spAutoFit/>
          </a:bodyPr>
          <a:lstStyle/>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随着云计算时代的到来，数据中心网络流量模型发生了很大的变化，</a:t>
            </a:r>
            <a:r>
              <a:rPr lang="en-US" altLang="zh-CN" dirty="0">
                <a:solidFill>
                  <a:schemeClr val="tx2">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16%</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的流量集中在运营商网络，</a:t>
            </a:r>
            <a:r>
              <a:rPr lang="en-US" altLang="zh-CN" dirty="0">
                <a:solidFill>
                  <a:schemeClr val="tx2">
                    <a:lumMod val="60000"/>
                    <a:lumOff val="4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14%</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在企业网络，而</a:t>
            </a:r>
            <a:r>
              <a:rPr lang="en-US" altLang="zh-CN" dirty="0">
                <a:solidFill>
                  <a:schemeClr val="tx2">
                    <a:lumMod val="60000"/>
                    <a:lumOff val="4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70%</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的流量都在数据中心内部。</a:t>
            </a:r>
            <a:endPar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数据中心流量和带宽的指数级增长，大带宽、低延时、高扩展能力已成为数据中心客户的首要诉求。</a:t>
            </a:r>
            <a:endPar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数据中心网络的发展有如下</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个典型趋势：</a:t>
            </a:r>
          </a:p>
        </p:txBody>
      </p:sp>
      <p:sp>
        <p:nvSpPr>
          <p:cNvPr id="7" name="矩形 6"/>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网络设备及技术演进趋势</a:t>
            </a:r>
          </a:p>
        </p:txBody>
      </p:sp>
      <p:sp>
        <p:nvSpPr>
          <p:cNvPr id="6" name="椭圆 5"/>
          <p:cNvSpPr/>
          <p:nvPr/>
        </p:nvSpPr>
        <p:spPr>
          <a:xfrm>
            <a:off x="7125898" y="1386167"/>
            <a:ext cx="4521200" cy="4521198"/>
          </a:xfrm>
          <a:prstGeom prst="ellipse">
            <a:avLst/>
          </a:prstGeom>
          <a:gradFill flip="none" rotWithShape="1">
            <a:gsLst>
              <a:gs pos="0">
                <a:schemeClr val="lt1">
                  <a:tint val="93000"/>
                  <a:satMod val="150000"/>
                  <a:shade val="98000"/>
                  <a:lumMod val="102000"/>
                </a:schemeClr>
              </a:gs>
              <a:gs pos="50000">
                <a:schemeClr val="lt1">
                  <a:tint val="98000"/>
                  <a:satMod val="130000"/>
                  <a:shade val="90000"/>
                  <a:lumMod val="103000"/>
                </a:schemeClr>
              </a:gs>
              <a:gs pos="100000">
                <a:schemeClr val="accent1">
                  <a:lumMod val="60000"/>
                  <a:lumOff val="40000"/>
                </a:schemeClr>
              </a:gs>
            </a:gsLst>
            <a:path path="circle">
              <a:fillToRect l="100000" t="100000"/>
            </a:path>
            <a:tileRect r="-100000" b="-100000"/>
          </a:gra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pic>
        <p:nvPicPr>
          <p:cNvPr id="2052" name="Picture 4" descr="âç½ç»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47" y="2651404"/>
            <a:ext cx="354330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7999" y="1551259"/>
            <a:ext cx="4049395" cy="4049395"/>
          </a:xfrm>
          <a:prstGeom prst="rect">
            <a:avLst/>
          </a:prstGeom>
        </p:spPr>
      </p:pic>
      <p:sp>
        <p:nvSpPr>
          <p:cNvPr id="9" name="文本框 8"/>
          <p:cNvSpPr txBox="1"/>
          <p:nvPr/>
        </p:nvSpPr>
        <p:spPr>
          <a:xfrm>
            <a:off x="308931" y="4182749"/>
            <a:ext cx="5988545" cy="2030095"/>
          </a:xfrm>
          <a:prstGeom prst="rect">
            <a:avLst/>
          </a:prstGeom>
          <a:noFill/>
        </p:spPr>
        <p:txBody>
          <a:bodyPr wrap="square" rtlCol="0">
            <a:spAutoFit/>
          </a:bodyPr>
          <a:lstStyle/>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rPr>
              <a:t>架构扁平化：三层架构</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a:t>
            </a: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二层架构、大二层网络</a:t>
            </a:r>
            <a:endParaRPr lang="en-US" altLang="zh-CN" dirty="0">
              <a:solidFill>
                <a:srgbClr val="666666"/>
              </a:solidFill>
              <a:latin typeface="微软雅黑" panose="020B0503020204020204" charset="-122"/>
              <a:ea typeface="微软雅黑" panose="020B0503020204020204" charset="-122"/>
              <a:sym typeface="Wingdings" panose="05000000000000000000" pitchFamily="2" charset="2"/>
            </a:endParaRPr>
          </a:p>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带宽不断增大：</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10M 100M 1000M 10G 25G (40G) 100G</a:t>
            </a:r>
          </a:p>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越来越开放：传统网络</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a:t>
            </a: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软件定义网络</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SDN</a:t>
            </a:r>
            <a:endParaRPr lang="zh-CN" altLang="en-US" dirty="0">
              <a:solidFill>
                <a:srgbClr val="666666"/>
              </a:solidFill>
              <a:latin typeface="微软雅黑" panose="020B0503020204020204" charset="-122"/>
              <a:ea typeface="微软雅黑" panose="020B0503020204020204" charset="-122"/>
            </a:endParaRP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4328590" y="290177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4947000" y="3104802"/>
            <a:ext cx="1296144" cy="239233"/>
          </a:xfrm>
          <a:prstGeom prst="rect">
            <a:avLst/>
          </a:prstGeom>
          <a:noFill/>
        </p:spPr>
        <p:txBody>
          <a:bodyPr wrap="square" lIns="0" tIns="0" rIns="0" bIns="0" anchor="ctr">
            <a:normAutofit fontScale="90000" lnSpcReduction="10000"/>
          </a:bodyPr>
          <a:lstStyle/>
          <a:p>
            <a:pPr algn="ctr"/>
            <a:r>
              <a:rPr lang="en-US" altLang="zh-CN"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7307254" y="248129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2.1</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云计算系统架构概念</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0"/>
            <a:ext cx="790680" cy="890302"/>
          </a:xfrm>
          <a:prstGeom prst="rect">
            <a:avLst/>
          </a:prstGeom>
        </p:spPr>
      </p:pic>
      <p:sp>
        <p:nvSpPr>
          <p:cNvPr id="33" name="ïṧḷíḑe"/>
          <p:cNvSpPr txBox="1"/>
          <p:nvPr/>
        </p:nvSpPr>
        <p:spPr bwMode="auto">
          <a:xfrm>
            <a:off x="7307254" y="311712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2.2</a:t>
            </a:r>
            <a:r>
              <a:rPr lang="en-US" altLang="zh-CN" sz="2400" b="1" dirty="0">
                <a:solidFill>
                  <a:srgbClr val="00B0F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云计算系统业务模型</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4" name="ïṧḷíḑe"/>
          <p:cNvSpPr txBox="1"/>
          <p:nvPr/>
        </p:nvSpPr>
        <p:spPr bwMode="auto">
          <a:xfrm>
            <a:off x="7307254" y="377141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2.3 </a:t>
            </a:r>
            <a:r>
              <a:rPr lang="zh-CN" altLang="en-US" sz="2400" dirty="0">
                <a:latin typeface="微软雅黑" panose="020B0503020204020204" charset="-122"/>
                <a:ea typeface="微软雅黑" panose="020B0503020204020204" charset="-122"/>
                <a:cs typeface="微软雅黑" panose="020B0503020204020204" charset="-122"/>
              </a:rPr>
              <a:t>云计算系统业务模型</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6" name="ïṧḷíḑe"/>
          <p:cNvSpPr txBox="1"/>
          <p:nvPr/>
        </p:nvSpPr>
        <p:spPr bwMode="auto">
          <a:xfrm>
            <a:off x="7307254" y="442570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2.4</a:t>
            </a:r>
            <a:r>
              <a:rPr lang="en-US" altLang="zh-CN" sz="2400" b="1" dirty="0">
                <a:solidFill>
                  <a:srgbClr val="00B0F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云计算系统部署模型</a:t>
            </a:r>
          </a:p>
        </p:txBody>
      </p:sp>
      <p:sp>
        <p:nvSpPr>
          <p:cNvPr id="37" name="ïṧḷíḑe"/>
          <p:cNvSpPr txBox="1"/>
          <p:nvPr/>
        </p:nvSpPr>
        <p:spPr bwMode="auto">
          <a:xfrm>
            <a:off x="7307254" y="5079994"/>
            <a:ext cx="617546"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2.5</a:t>
            </a:r>
            <a:endParaRPr lang="zh-CN" altLang="en-US" sz="24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772400" y="5079995"/>
            <a:ext cx="2934342" cy="460375"/>
          </a:xfrm>
          <a:prstGeom prst="rect">
            <a:avLst/>
          </a:prstGeom>
          <a:noFill/>
        </p:spPr>
        <p:txBody>
          <a:bodyPr wrap="square" rtlCol="0">
            <a:spAutoFit/>
          </a:bodyPr>
          <a:lstStyle/>
          <a:p>
            <a:pPr algn="dist"/>
            <a:r>
              <a:rPr lang="zh-CN" altLang="en-US" sz="2400" dirty="0">
                <a:latin typeface="微软雅黑" panose="020B0503020204020204" charset="-122"/>
                <a:ea typeface="微软雅黑" panose="020B0503020204020204" charset="-122"/>
                <a:cs typeface="微软雅黑" panose="020B0503020204020204" charset="-122"/>
              </a:rPr>
              <a:t>云计算开源与标准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202585" y="4781519"/>
            <a:ext cx="3989755" cy="1803879"/>
          </a:xfrm>
          <a:prstGeom prst="rect">
            <a:avLst/>
          </a:prstGeom>
          <a:noFill/>
          <a:ln w="12700" cmpd="sng">
            <a:solidFill>
              <a:srgbClr val="4F81BD"/>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ln w="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72" name="圆角矩形 53"/>
          <p:cNvSpPr/>
          <p:nvPr/>
        </p:nvSpPr>
        <p:spPr>
          <a:xfrm>
            <a:off x="445903" y="1006887"/>
            <a:ext cx="11480241" cy="1696992"/>
          </a:xfrm>
          <a:prstGeom prst="roundRect">
            <a:avLst/>
          </a:prstGeom>
          <a:noFill/>
          <a:ln w="190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zh-CN" altLang="en-US" sz="2000"/>
          </a:p>
        </p:txBody>
      </p:sp>
      <p:sp>
        <p:nvSpPr>
          <p:cNvPr id="73" name="矩形 72"/>
          <p:cNvSpPr/>
          <p:nvPr/>
        </p:nvSpPr>
        <p:spPr>
          <a:xfrm>
            <a:off x="445903" y="1117052"/>
            <a:ext cx="11480241" cy="156845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SDN</a:t>
            </a:r>
            <a:r>
              <a:rPr lang="zh-CN" altLang="en-US" sz="1600" dirty="0">
                <a:latin typeface="微软雅黑" panose="020B0503020204020204" charset="-122"/>
                <a:ea typeface="微软雅黑" panose="020B0503020204020204" charset="-122"/>
              </a:rPr>
              <a:t>是未来网络的基础性技术，通过软件定义网络技术，快速响应市场需求，实现网络的快速部署、业务的快速上线、网络的灵活调度、降低网络建设成本、提高网络运营效率</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SDN(Software Defined Network)</a:t>
            </a:r>
            <a:r>
              <a:rPr lang="zh-CN" altLang="en-US" sz="1600" dirty="0">
                <a:latin typeface="微软雅黑" panose="020B0503020204020204" charset="-122"/>
                <a:ea typeface="微软雅黑" panose="020B0503020204020204" charset="-122"/>
              </a:rPr>
              <a:t>由斯坦福大学起源，由</a:t>
            </a:r>
            <a:r>
              <a:rPr lang="en-US" altLang="zh-CN" sz="1600" dirty="0">
                <a:latin typeface="微软雅黑" panose="020B0503020204020204" charset="-122"/>
                <a:ea typeface="微软雅黑" panose="020B0503020204020204" charset="-122"/>
              </a:rPr>
              <a:t>ONF</a:t>
            </a:r>
            <a:r>
              <a:rPr lang="zh-CN" altLang="en-US" sz="1600" dirty="0">
                <a:latin typeface="微软雅黑" panose="020B0503020204020204" charset="-122"/>
                <a:ea typeface="微软雅黑" panose="020B0503020204020204" charset="-122"/>
              </a:rPr>
              <a:t>定义，是一种转发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控制分离、控制面集中、软件可编程的分层网络架构，</a:t>
            </a:r>
            <a:r>
              <a:rPr lang="en-US" altLang="zh-CN" sz="1600" dirty="0">
                <a:latin typeface="微软雅黑" panose="020B0503020204020204" charset="-122"/>
                <a:ea typeface="微软雅黑" panose="020B0503020204020204" charset="-122"/>
              </a:rPr>
              <a:t>SDN</a:t>
            </a:r>
            <a:r>
              <a:rPr lang="zh-CN" altLang="en-US" sz="1600" dirty="0">
                <a:latin typeface="微软雅黑" panose="020B0503020204020204" charset="-122"/>
                <a:ea typeface="微软雅黑" panose="020B0503020204020204" charset="-122"/>
              </a:rPr>
              <a:t>提升了网络连接的智能和效率</a:t>
            </a:r>
          </a:p>
        </p:txBody>
      </p:sp>
      <p:grpSp>
        <p:nvGrpSpPr>
          <p:cNvPr id="74" name="组合 73"/>
          <p:cNvGrpSpPr/>
          <p:nvPr/>
        </p:nvGrpSpPr>
        <p:grpSpPr>
          <a:xfrm>
            <a:off x="61775" y="3000965"/>
            <a:ext cx="4202050" cy="1555716"/>
            <a:chOff x="339883" y="3496710"/>
            <a:chExt cx="6069879" cy="2247239"/>
          </a:xfrm>
        </p:grpSpPr>
        <p:sp>
          <p:nvSpPr>
            <p:cNvPr id="75" name="右箭头 48"/>
            <p:cNvSpPr/>
            <p:nvPr/>
          </p:nvSpPr>
          <p:spPr>
            <a:xfrm>
              <a:off x="3035648" y="4077072"/>
              <a:ext cx="862958" cy="702101"/>
            </a:xfrm>
            <a:prstGeom prst="rightArrow">
              <a:avLst/>
            </a:prstGeom>
            <a:solidFill>
              <a:schemeClr val="accent1">
                <a:lumMod val="40000"/>
                <a:lumOff val="60000"/>
              </a:schemeClr>
            </a:solidFill>
            <a:ln w="19050">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endParaRPr lang="zh-CN" altLang="en-US" sz="1400" dirty="0">
                <a:latin typeface="微软雅黑" panose="020B0503020204020204" charset="-122"/>
                <a:ea typeface="微软雅黑" panose="020B0503020204020204" charset="-122"/>
              </a:endParaRPr>
            </a:p>
          </p:txBody>
        </p:sp>
        <p:pic>
          <p:nvPicPr>
            <p:cNvPr id="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883" y="3496710"/>
              <a:ext cx="2695765" cy="224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9776" y="3496710"/>
              <a:ext cx="2329986" cy="224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组合 77"/>
          <p:cNvGrpSpPr/>
          <p:nvPr/>
        </p:nvGrpSpPr>
        <p:grpSpPr>
          <a:xfrm>
            <a:off x="4356436" y="3006837"/>
            <a:ext cx="7716228" cy="3624795"/>
            <a:chOff x="5645670" y="2938531"/>
            <a:chExt cx="7716228" cy="3624795"/>
          </a:xfrm>
        </p:grpSpPr>
        <p:sp>
          <p:nvSpPr>
            <p:cNvPr id="79" name="矩形 78"/>
            <p:cNvSpPr/>
            <p:nvPr/>
          </p:nvSpPr>
          <p:spPr>
            <a:xfrm>
              <a:off x="5656958" y="5455954"/>
              <a:ext cx="7704940" cy="1061156"/>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矩形 79"/>
            <p:cNvSpPr/>
            <p:nvPr/>
          </p:nvSpPr>
          <p:spPr>
            <a:xfrm>
              <a:off x="5651314" y="4101288"/>
              <a:ext cx="7710584" cy="1309511"/>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80"/>
            <p:cNvSpPr/>
            <p:nvPr/>
          </p:nvSpPr>
          <p:spPr>
            <a:xfrm>
              <a:off x="5645670" y="2949820"/>
              <a:ext cx="7716227" cy="1106316"/>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矩形 81"/>
            <p:cNvSpPr/>
            <p:nvPr/>
          </p:nvSpPr>
          <p:spPr>
            <a:xfrm>
              <a:off x="5686976" y="5497719"/>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低成本运营</a:t>
              </a:r>
            </a:p>
          </p:txBody>
        </p:sp>
        <p:sp>
          <p:nvSpPr>
            <p:cNvPr id="83" name="矩形 82"/>
            <p:cNvSpPr/>
            <p:nvPr/>
          </p:nvSpPr>
          <p:spPr>
            <a:xfrm>
              <a:off x="5686976" y="2987265"/>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高效率运营</a:t>
              </a:r>
            </a:p>
          </p:txBody>
        </p:sp>
        <p:sp>
          <p:nvSpPr>
            <p:cNvPr id="84" name="矩形 83"/>
            <p:cNvSpPr/>
            <p:nvPr/>
          </p:nvSpPr>
          <p:spPr>
            <a:xfrm>
              <a:off x="5686976" y="4135155"/>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灵活业务提供</a:t>
              </a:r>
            </a:p>
          </p:txBody>
        </p:sp>
        <p:sp>
          <p:nvSpPr>
            <p:cNvPr id="85" name="TextBox 54"/>
            <p:cNvSpPr txBox="1"/>
            <p:nvPr/>
          </p:nvSpPr>
          <p:spPr>
            <a:xfrm>
              <a:off x="5679538" y="3462665"/>
              <a:ext cx="2991554" cy="600164"/>
            </a:xfrm>
            <a:prstGeom prst="rect">
              <a:avLst/>
            </a:prstGeom>
            <a:ln w="3175">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统一控制能力，提升运维效率</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精细化运营，提高运维效率</a:t>
              </a:r>
            </a:p>
          </p:txBody>
        </p:sp>
        <p:sp>
          <p:nvSpPr>
            <p:cNvPr id="86" name="TextBox 57"/>
            <p:cNvSpPr txBox="1"/>
            <p:nvPr/>
          </p:nvSpPr>
          <p:spPr>
            <a:xfrm>
              <a:off x="5682982" y="5963162"/>
              <a:ext cx="3282752" cy="600164"/>
            </a:xfrm>
            <a:prstGeom prst="rect">
              <a:avLst/>
            </a:prstGeom>
            <a:noFill/>
          </p:spPr>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软硬件解耦，独立采购，降低成本；</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依靠规模效应，突出低成本优势</a:t>
              </a:r>
            </a:p>
          </p:txBody>
        </p:sp>
        <p:grpSp>
          <p:nvGrpSpPr>
            <p:cNvPr id="87" name="组合 145"/>
            <p:cNvGrpSpPr/>
            <p:nvPr/>
          </p:nvGrpSpPr>
          <p:grpSpPr>
            <a:xfrm>
              <a:off x="9509640" y="2938531"/>
              <a:ext cx="3014133" cy="1072432"/>
              <a:chOff x="5825076" y="1951217"/>
              <a:chExt cx="3014133" cy="1187070"/>
            </a:xfrm>
          </p:grpSpPr>
          <p:grpSp>
            <p:nvGrpSpPr>
              <p:cNvPr id="120" name="组合 83"/>
              <p:cNvGrpSpPr/>
              <p:nvPr/>
            </p:nvGrpSpPr>
            <p:grpSpPr>
              <a:xfrm>
                <a:off x="5825076" y="2009398"/>
                <a:ext cx="3014133" cy="1128889"/>
                <a:chOff x="4888089" y="3380078"/>
                <a:chExt cx="4255911" cy="2140188"/>
              </a:xfrm>
            </p:grpSpPr>
            <p:sp>
              <p:nvSpPr>
                <p:cNvPr id="124" name="椭圆 123"/>
                <p:cNvSpPr/>
                <p:nvPr/>
              </p:nvSpPr>
              <p:spPr>
                <a:xfrm>
                  <a:off x="4888089" y="4323644"/>
                  <a:ext cx="4255911" cy="1196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charset="-122"/>
                      <a:ea typeface="微软雅黑" panose="020B0503020204020204" charset="-122"/>
                    </a:rPr>
                    <a:t>NFV/SDN</a:t>
                  </a:r>
                </a:p>
                <a:p>
                  <a:pPr algn="ctr"/>
                  <a:r>
                    <a:rPr lang="zh-CN" altLang="en-US" sz="1100" dirty="0">
                      <a:latin typeface="微软雅黑" panose="020B0503020204020204" charset="-122"/>
                      <a:ea typeface="微软雅黑" panose="020B0503020204020204" charset="-122"/>
                    </a:rPr>
                    <a:t>快速部署、弹性伸缩、统一资管、网络自愈、容灾</a:t>
                  </a:r>
                  <a:r>
                    <a:rPr lang="en-US" altLang="zh-CN" sz="1100" dirty="0">
                      <a:latin typeface="微软雅黑" panose="020B0503020204020204" charset="-122"/>
                      <a:ea typeface="微软雅黑" panose="020B0503020204020204" charset="-122"/>
                    </a:rPr>
                    <a:t>……</a:t>
                  </a:r>
                  <a:endParaRPr lang="zh-CN" altLang="en-US" sz="1100" dirty="0">
                    <a:latin typeface="微软雅黑" panose="020B0503020204020204" charset="-122"/>
                    <a:ea typeface="微软雅黑" panose="020B0503020204020204" charset="-122"/>
                  </a:endParaRPr>
                </a:p>
              </p:txBody>
            </p:sp>
            <p:sp>
              <p:nvSpPr>
                <p:cNvPr id="125" name="下箭头 76"/>
                <p:cNvSpPr/>
                <p:nvPr/>
              </p:nvSpPr>
              <p:spPr>
                <a:xfrm rot="10800000">
                  <a:off x="5813772" y="3667947"/>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6" name="下箭头 77"/>
                <p:cNvSpPr/>
                <p:nvPr/>
              </p:nvSpPr>
              <p:spPr>
                <a:xfrm rot="10800000">
                  <a:off x="6553195" y="3639724"/>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7" name="下箭头 78"/>
                <p:cNvSpPr/>
                <p:nvPr/>
              </p:nvSpPr>
              <p:spPr>
                <a:xfrm rot="10800000">
                  <a:off x="7270040" y="3634080"/>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8" name="TextBox 79"/>
                <p:cNvSpPr txBox="1"/>
                <p:nvPr/>
              </p:nvSpPr>
              <p:spPr>
                <a:xfrm>
                  <a:off x="7800623" y="3522601"/>
                  <a:ext cx="1140178" cy="495970"/>
                </a:xfrm>
                <a:prstGeom prst="rect">
                  <a:avLst/>
                </a:prstGeom>
                <a:noFill/>
              </p:spPr>
              <p:txBody>
                <a:bodyPr wrap="square" rtlCol="0">
                  <a:spAutoFit/>
                </a:bodyPr>
                <a:lstStyle/>
                <a:p>
                  <a:r>
                    <a:rPr lang="zh-CN" altLang="en-US" sz="1050" dirty="0">
                      <a:latin typeface="微软雅黑" panose="020B0503020204020204" charset="-122"/>
                      <a:ea typeface="微软雅黑" panose="020B0503020204020204" charset="-122"/>
                    </a:rPr>
                    <a:t>。。。</a:t>
                  </a:r>
                </a:p>
              </p:txBody>
            </p:sp>
            <p:sp>
              <p:nvSpPr>
                <p:cNvPr id="129" name="圆角矩形 80"/>
                <p:cNvSpPr/>
                <p:nvPr/>
              </p:nvSpPr>
              <p:spPr>
                <a:xfrm>
                  <a:off x="5621867" y="3380080"/>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sp>
              <p:nvSpPr>
                <p:cNvPr id="130" name="圆角矩形 81"/>
                <p:cNvSpPr/>
                <p:nvPr/>
              </p:nvSpPr>
              <p:spPr>
                <a:xfrm>
                  <a:off x="6383873" y="3385724"/>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sp>
              <p:nvSpPr>
                <p:cNvPr id="131" name="圆角矩形 82"/>
                <p:cNvSpPr/>
                <p:nvPr/>
              </p:nvSpPr>
              <p:spPr>
                <a:xfrm>
                  <a:off x="7112011" y="3380078"/>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grpSp>
          <p:sp>
            <p:nvSpPr>
              <p:cNvPr id="121" name="TextBox 107"/>
              <p:cNvSpPr txBox="1"/>
              <p:nvPr/>
            </p:nvSpPr>
            <p:spPr>
              <a:xfrm>
                <a:off x="6191960" y="1951217"/>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核心网</a:t>
                </a:r>
              </a:p>
            </p:txBody>
          </p:sp>
          <p:sp>
            <p:nvSpPr>
              <p:cNvPr id="122" name="TextBox 108"/>
              <p:cNvSpPr txBox="1"/>
              <p:nvPr/>
            </p:nvSpPr>
            <p:spPr>
              <a:xfrm>
                <a:off x="6739475" y="1956860"/>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接入网</a:t>
                </a:r>
              </a:p>
            </p:txBody>
          </p:sp>
          <p:sp>
            <p:nvSpPr>
              <p:cNvPr id="123" name="TextBox 109"/>
              <p:cNvSpPr txBox="1"/>
              <p:nvPr/>
            </p:nvSpPr>
            <p:spPr>
              <a:xfrm>
                <a:off x="7264407" y="1962505"/>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承载网</a:t>
                </a:r>
              </a:p>
            </p:txBody>
          </p:sp>
        </p:grpSp>
        <p:sp>
          <p:nvSpPr>
            <p:cNvPr id="88" name="TextBox 111"/>
            <p:cNvSpPr txBox="1"/>
            <p:nvPr/>
          </p:nvSpPr>
          <p:spPr>
            <a:xfrm>
              <a:off x="5702115" y="4664943"/>
              <a:ext cx="3130814" cy="600164"/>
            </a:xfrm>
            <a:prstGeom prst="rect">
              <a:avLst/>
            </a:prstGeom>
            <a:noFill/>
          </p:spPr>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用户业务自定义、自组合、自开通；</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运营商按需规划扩展和业务</a:t>
              </a:r>
            </a:p>
          </p:txBody>
        </p:sp>
        <p:grpSp>
          <p:nvGrpSpPr>
            <p:cNvPr id="89" name="组合 136"/>
            <p:cNvGrpSpPr/>
            <p:nvPr/>
          </p:nvGrpSpPr>
          <p:grpSpPr>
            <a:xfrm>
              <a:off x="8832304" y="4256517"/>
              <a:ext cx="4332137" cy="1120414"/>
              <a:chOff x="5102584" y="3564465"/>
              <a:chExt cx="4332137" cy="1120414"/>
            </a:xfrm>
          </p:grpSpPr>
          <p:sp>
            <p:nvSpPr>
              <p:cNvPr id="108" name="TextBox 113"/>
              <p:cNvSpPr txBox="1"/>
              <p:nvPr/>
            </p:nvSpPr>
            <p:spPr>
              <a:xfrm>
                <a:off x="8627221" y="4325419"/>
                <a:ext cx="807500" cy="261610"/>
              </a:xfrm>
              <a:prstGeom prst="rect">
                <a:avLst/>
              </a:prstGeom>
              <a:noFill/>
            </p:spPr>
            <p:txBody>
              <a:bodyPr wrap="square" rtlCol="0">
                <a:spAutoFit/>
              </a:bodyPr>
              <a:lstStyle/>
              <a:p>
                <a:r>
                  <a:rPr lang="zh-CN" altLang="en-US" sz="1050" dirty="0">
                    <a:latin typeface="微软雅黑" panose="020B0503020204020204" charset="-122"/>
                    <a:ea typeface="微软雅黑" panose="020B0503020204020204" charset="-122"/>
                  </a:rPr>
                  <a:t>。。。</a:t>
                </a:r>
              </a:p>
            </p:txBody>
          </p:sp>
          <p:grpSp>
            <p:nvGrpSpPr>
              <p:cNvPr id="109" name="组合 135"/>
              <p:cNvGrpSpPr/>
              <p:nvPr/>
            </p:nvGrpSpPr>
            <p:grpSpPr>
              <a:xfrm>
                <a:off x="5102584" y="3564465"/>
                <a:ext cx="4332137" cy="1120414"/>
                <a:chOff x="5147740" y="3564465"/>
                <a:chExt cx="4332137" cy="1120414"/>
              </a:xfrm>
            </p:grpSpPr>
            <p:grpSp>
              <p:nvGrpSpPr>
                <p:cNvPr id="110" name="组合 106"/>
                <p:cNvGrpSpPr/>
                <p:nvPr/>
              </p:nvGrpSpPr>
              <p:grpSpPr>
                <a:xfrm>
                  <a:off x="5147740" y="3564465"/>
                  <a:ext cx="4332137" cy="1120414"/>
                  <a:chOff x="605385" y="1107276"/>
                  <a:chExt cx="7413250" cy="2633144"/>
                </a:xfrm>
              </p:grpSpPr>
              <p:sp>
                <p:nvSpPr>
                  <p:cNvPr id="113" name="椭圆 112"/>
                  <p:cNvSpPr/>
                  <p:nvPr/>
                </p:nvSpPr>
                <p:spPr>
                  <a:xfrm>
                    <a:off x="605385" y="1970506"/>
                    <a:ext cx="7413250" cy="51972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prstClr val="black"/>
                        </a:solidFill>
                        <a:latin typeface="微软雅黑" panose="020B0503020204020204" charset="-122"/>
                        <a:ea typeface="微软雅黑" panose="020B0503020204020204" charset="-122"/>
                      </a:rPr>
                      <a:t>虚拟化</a:t>
                    </a:r>
                  </a:p>
                </p:txBody>
              </p:sp>
              <p:sp>
                <p:nvSpPr>
                  <p:cNvPr id="114" name="下箭头标注 85"/>
                  <p:cNvSpPr/>
                  <p:nvPr/>
                </p:nvSpPr>
                <p:spPr>
                  <a:xfrm>
                    <a:off x="6549888" y="1246551"/>
                    <a:ext cx="1009893" cy="1565310"/>
                  </a:xfrm>
                  <a:prstGeom prst="downArrowCallout">
                    <a:avLst>
                      <a:gd name="adj1" fmla="val 16977"/>
                      <a:gd name="adj2" fmla="val 17980"/>
                      <a:gd name="adj3" fmla="val 25000"/>
                      <a:gd name="adj4" fmla="val 303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5" name="TextBox 90"/>
                  <p:cNvSpPr txBox="1"/>
                  <p:nvPr/>
                </p:nvSpPr>
                <p:spPr>
                  <a:xfrm>
                    <a:off x="6472244" y="1253373"/>
                    <a:ext cx="1208416" cy="542490"/>
                  </a:xfrm>
                  <a:prstGeom prst="rect">
                    <a:avLst/>
                  </a:prstGeom>
                  <a:noFill/>
                </p:spPr>
                <p:txBody>
                  <a:bodyPr wrap="square" rtlCol="0">
                    <a:spAutoFit/>
                  </a:bodyPr>
                  <a:lstStyle/>
                  <a:p>
                    <a:pPr algn="ctr"/>
                    <a:r>
                      <a:rPr lang="zh-CN" altLang="en-US" sz="900" dirty="0">
                        <a:solidFill>
                          <a:prstClr val="black"/>
                        </a:solidFill>
                        <a:latin typeface="微软雅黑" panose="020B0503020204020204" charset="-122"/>
                        <a:ea typeface="微软雅黑" panose="020B0503020204020204" charset="-122"/>
                      </a:rPr>
                      <a:t>存储服务</a:t>
                    </a:r>
                  </a:p>
                </p:txBody>
              </p:sp>
              <p:sp>
                <p:nvSpPr>
                  <p:cNvPr id="116" name="下箭头标注 94"/>
                  <p:cNvSpPr/>
                  <p:nvPr/>
                </p:nvSpPr>
                <p:spPr>
                  <a:xfrm>
                    <a:off x="751825" y="1139982"/>
                    <a:ext cx="3370279" cy="1658615"/>
                  </a:xfrm>
                  <a:prstGeom prst="downArrowCallout">
                    <a:avLst>
                      <a:gd name="adj1" fmla="val 16977"/>
                      <a:gd name="adj2" fmla="val 17980"/>
                      <a:gd name="adj3" fmla="val 25000"/>
                      <a:gd name="adj4" fmla="val 4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7" name="TextBox 103"/>
                  <p:cNvSpPr txBox="1"/>
                  <p:nvPr/>
                </p:nvSpPr>
                <p:spPr>
                  <a:xfrm>
                    <a:off x="778200" y="1107276"/>
                    <a:ext cx="3333851" cy="892139"/>
                  </a:xfrm>
                  <a:prstGeom prst="rect">
                    <a:avLst/>
                  </a:prstGeom>
                  <a:noFill/>
                </p:spPr>
                <p:txBody>
                  <a:bodyPr wrap="square" rtlCol="0">
                    <a:spAutoFit/>
                  </a:bodyPr>
                  <a:lstStyle/>
                  <a:p>
                    <a:pPr algn="ctr"/>
                    <a:r>
                      <a:rPr lang="zh-CN" altLang="en-US" sz="1000" b="1" dirty="0">
                        <a:solidFill>
                          <a:prstClr val="black"/>
                        </a:solidFill>
                        <a:latin typeface="微软雅黑" panose="020B0503020204020204" charset="-122"/>
                        <a:ea typeface="微软雅黑" panose="020B0503020204020204" charset="-122"/>
                      </a:rPr>
                      <a:t>网络服务</a:t>
                    </a:r>
                    <a:endParaRPr lang="en-US" altLang="zh-CN" sz="1000" b="1" dirty="0">
                      <a:solidFill>
                        <a:prstClr val="black"/>
                      </a:solidFill>
                      <a:latin typeface="微软雅黑" panose="020B0503020204020204" charset="-122"/>
                      <a:ea typeface="微软雅黑" panose="020B0503020204020204" charset="-122"/>
                    </a:endParaRPr>
                  </a:p>
                  <a:p>
                    <a:pPr algn="ctr"/>
                    <a:r>
                      <a:rPr lang="zh-CN" altLang="en-US" sz="900" b="1" dirty="0">
                        <a:solidFill>
                          <a:prstClr val="black"/>
                        </a:solidFill>
                        <a:latin typeface="微软雅黑" panose="020B0503020204020204" charset="-122"/>
                        <a:ea typeface="微软雅黑" panose="020B0503020204020204" charset="-122"/>
                      </a:rPr>
                      <a:t>带宽、</a:t>
                    </a:r>
                    <a:r>
                      <a:rPr lang="en-US" altLang="zh-CN" sz="900" b="1" dirty="0" err="1">
                        <a:solidFill>
                          <a:prstClr val="black"/>
                        </a:solidFill>
                        <a:latin typeface="微软雅黑" panose="020B0503020204020204" charset="-122"/>
                        <a:ea typeface="微软雅黑" panose="020B0503020204020204" charset="-122"/>
                      </a:rPr>
                      <a:t>QoS</a:t>
                    </a:r>
                    <a:r>
                      <a:rPr lang="zh-CN" altLang="en-US" sz="900" b="1" dirty="0">
                        <a:solidFill>
                          <a:prstClr val="black"/>
                        </a:solidFill>
                        <a:latin typeface="微软雅黑" panose="020B0503020204020204" charset="-122"/>
                        <a:ea typeface="微软雅黑" panose="020B0503020204020204" charset="-122"/>
                      </a:rPr>
                      <a:t>、</a:t>
                    </a:r>
                    <a:r>
                      <a:rPr lang="en-US" altLang="zh-CN" sz="900" b="1" dirty="0">
                        <a:solidFill>
                          <a:prstClr val="black"/>
                        </a:solidFill>
                        <a:latin typeface="微软雅黑" panose="020B0503020204020204" charset="-122"/>
                        <a:ea typeface="微软雅黑" panose="020B0503020204020204" charset="-122"/>
                      </a:rPr>
                      <a:t>VPN</a:t>
                    </a:r>
                    <a:r>
                      <a:rPr lang="zh-CN" altLang="en-US" sz="900" b="1" dirty="0">
                        <a:solidFill>
                          <a:prstClr val="black"/>
                        </a:solidFill>
                        <a:latin typeface="微软雅黑" panose="020B0503020204020204" charset="-122"/>
                        <a:ea typeface="微软雅黑" panose="020B0503020204020204" charset="-122"/>
                      </a:rPr>
                      <a:t>、防火墙</a:t>
                    </a:r>
                    <a:r>
                      <a:rPr lang="en-US" altLang="zh-CN" sz="900" b="1" dirty="0">
                        <a:solidFill>
                          <a:prstClr val="black"/>
                        </a:solidFill>
                        <a:latin typeface="微软雅黑" panose="020B0503020204020204" charset="-122"/>
                        <a:ea typeface="微软雅黑" panose="020B0503020204020204" charset="-122"/>
                      </a:rPr>
                      <a:t>……</a:t>
                    </a:r>
                    <a:endParaRPr lang="zh-CN" altLang="en-US" sz="900" b="1" dirty="0">
                      <a:solidFill>
                        <a:prstClr val="black"/>
                      </a:solidFill>
                      <a:latin typeface="微软雅黑" panose="020B0503020204020204" charset="-122"/>
                      <a:ea typeface="微软雅黑" panose="020B0503020204020204" charset="-122"/>
                    </a:endParaRPr>
                  </a:p>
                </p:txBody>
              </p:sp>
              <p:sp>
                <p:nvSpPr>
                  <p:cNvPr id="118" name="云形 117"/>
                  <p:cNvSpPr/>
                  <p:nvPr/>
                </p:nvSpPr>
                <p:spPr>
                  <a:xfrm>
                    <a:off x="5010465" y="2944515"/>
                    <a:ext cx="1718651" cy="583675"/>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prstClr val="black"/>
                        </a:solidFill>
                        <a:latin typeface="微软雅黑" panose="020B0503020204020204" charset="-122"/>
                        <a:ea typeface="微软雅黑" panose="020B0503020204020204" charset="-122"/>
                      </a:rPr>
                      <a:t>云计算</a:t>
                    </a:r>
                  </a:p>
                </p:txBody>
              </p:sp>
              <p:sp>
                <p:nvSpPr>
                  <p:cNvPr id="119" name="云形 118"/>
                  <p:cNvSpPr/>
                  <p:nvPr/>
                </p:nvSpPr>
                <p:spPr>
                  <a:xfrm>
                    <a:off x="751825" y="2806747"/>
                    <a:ext cx="3370279" cy="933673"/>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prstClr val="black"/>
                        </a:solidFill>
                        <a:latin typeface="微软雅黑" panose="020B0503020204020204" charset="-122"/>
                        <a:ea typeface="微软雅黑" panose="020B0503020204020204" charset="-122"/>
                      </a:rPr>
                      <a:t>    </a:t>
                    </a:r>
                    <a:r>
                      <a:rPr lang="en-US" altLang="zh-CN" sz="1200" b="1" dirty="0" err="1">
                        <a:solidFill>
                          <a:prstClr val="black"/>
                        </a:solidFill>
                        <a:latin typeface="微软雅黑" panose="020B0503020204020204" charset="-122"/>
                        <a:ea typeface="微软雅黑" panose="020B0503020204020204" charset="-122"/>
                      </a:rPr>
                      <a:t>NaaS</a:t>
                    </a:r>
                    <a:endParaRPr lang="zh-CN" altLang="en-US" sz="1200" b="1" dirty="0">
                      <a:solidFill>
                        <a:prstClr val="black"/>
                      </a:solidFill>
                      <a:latin typeface="微软雅黑" panose="020B0503020204020204" charset="-122"/>
                      <a:ea typeface="微软雅黑" panose="020B0503020204020204" charset="-122"/>
                    </a:endParaRPr>
                  </a:p>
                </p:txBody>
              </p:sp>
            </p:grpSp>
            <p:sp>
              <p:nvSpPr>
                <p:cNvPr id="111" name="下箭头标注 114"/>
                <p:cNvSpPr/>
                <p:nvPr/>
              </p:nvSpPr>
              <p:spPr>
                <a:xfrm>
                  <a:off x="7949877" y="3618081"/>
                  <a:ext cx="590159" cy="666046"/>
                </a:xfrm>
                <a:prstGeom prst="downArrowCallout">
                  <a:avLst>
                    <a:gd name="adj1" fmla="val 16977"/>
                    <a:gd name="adj2" fmla="val 17980"/>
                    <a:gd name="adj3" fmla="val 25000"/>
                    <a:gd name="adj4" fmla="val 303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2" name="TextBox 115"/>
                <p:cNvSpPr txBox="1"/>
                <p:nvPr/>
              </p:nvSpPr>
              <p:spPr>
                <a:xfrm>
                  <a:off x="7904504" y="3620984"/>
                  <a:ext cx="706171" cy="230832"/>
                </a:xfrm>
                <a:prstGeom prst="rect">
                  <a:avLst/>
                </a:prstGeom>
                <a:noFill/>
              </p:spPr>
              <p:txBody>
                <a:bodyPr wrap="square" rtlCol="0">
                  <a:spAutoFit/>
                </a:bodyPr>
                <a:lstStyle/>
                <a:p>
                  <a:pPr algn="ctr"/>
                  <a:r>
                    <a:rPr lang="zh-CN" altLang="en-US" sz="900" dirty="0">
                      <a:solidFill>
                        <a:prstClr val="black"/>
                      </a:solidFill>
                      <a:latin typeface="微软雅黑" panose="020B0503020204020204" charset="-122"/>
                      <a:ea typeface="微软雅黑" panose="020B0503020204020204" charset="-122"/>
                    </a:rPr>
                    <a:t>计算服务</a:t>
                  </a:r>
                </a:p>
              </p:txBody>
            </p:sp>
          </p:grpSp>
        </p:grpSp>
        <p:grpSp>
          <p:nvGrpSpPr>
            <p:cNvPr id="90" name="组合 113"/>
            <p:cNvGrpSpPr/>
            <p:nvPr/>
          </p:nvGrpSpPr>
          <p:grpSpPr>
            <a:xfrm>
              <a:off x="9097586" y="5439024"/>
              <a:ext cx="1642533" cy="965198"/>
              <a:chOff x="1066260" y="1957212"/>
              <a:chExt cx="1832156" cy="965198"/>
            </a:xfrm>
          </p:grpSpPr>
          <p:sp>
            <p:nvSpPr>
              <p:cNvPr id="99" name="矩形 98"/>
              <p:cNvSpPr/>
              <p:nvPr/>
            </p:nvSpPr>
            <p:spPr>
              <a:xfrm>
                <a:off x="1097007" y="2183063"/>
                <a:ext cx="528054" cy="433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0" name="矩形 99"/>
              <p:cNvSpPr/>
              <p:nvPr/>
            </p:nvSpPr>
            <p:spPr>
              <a:xfrm>
                <a:off x="1097007" y="2627564"/>
                <a:ext cx="528054" cy="2948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1" name="矩形 100"/>
              <p:cNvSpPr/>
              <p:nvPr/>
            </p:nvSpPr>
            <p:spPr>
              <a:xfrm>
                <a:off x="1694447" y="2183063"/>
                <a:ext cx="528053" cy="4331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2" name="矩形 101"/>
              <p:cNvSpPr/>
              <p:nvPr/>
            </p:nvSpPr>
            <p:spPr>
              <a:xfrm>
                <a:off x="1694447" y="2627564"/>
                <a:ext cx="528053" cy="2948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3" name="矩形 102"/>
              <p:cNvSpPr/>
              <p:nvPr/>
            </p:nvSpPr>
            <p:spPr>
              <a:xfrm>
                <a:off x="2279294" y="2183063"/>
                <a:ext cx="528054" cy="4331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4" name="矩形 103"/>
              <p:cNvSpPr/>
              <p:nvPr/>
            </p:nvSpPr>
            <p:spPr>
              <a:xfrm>
                <a:off x="2279294" y="2627564"/>
                <a:ext cx="528054" cy="29484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5" name="TextBox 127"/>
              <p:cNvSpPr txBox="1"/>
              <p:nvPr/>
            </p:nvSpPr>
            <p:spPr>
              <a:xfrm>
                <a:off x="1066260" y="1957212"/>
                <a:ext cx="655616"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A</a:t>
                </a:r>
                <a:endParaRPr lang="zh-CN" altLang="en-US" sz="1000" dirty="0">
                  <a:latin typeface="微软雅黑" panose="020B0503020204020204" charset="-122"/>
                  <a:ea typeface="微软雅黑" panose="020B0503020204020204" charset="-122"/>
                </a:endParaRPr>
              </a:p>
            </p:txBody>
          </p:sp>
          <p:sp>
            <p:nvSpPr>
              <p:cNvPr id="106" name="TextBox 133"/>
              <p:cNvSpPr txBox="1"/>
              <p:nvPr/>
            </p:nvSpPr>
            <p:spPr>
              <a:xfrm>
                <a:off x="1663700" y="1957212"/>
                <a:ext cx="644118"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B</a:t>
                </a:r>
                <a:endParaRPr lang="zh-CN" altLang="en-US" sz="1000" dirty="0">
                  <a:latin typeface="微软雅黑" panose="020B0503020204020204" charset="-122"/>
                  <a:ea typeface="微软雅黑" panose="020B0503020204020204" charset="-122"/>
                </a:endParaRPr>
              </a:p>
            </p:txBody>
          </p:sp>
          <p:sp>
            <p:nvSpPr>
              <p:cNvPr id="107" name="TextBox 134"/>
              <p:cNvSpPr txBox="1"/>
              <p:nvPr/>
            </p:nvSpPr>
            <p:spPr>
              <a:xfrm>
                <a:off x="2248549" y="1957212"/>
                <a:ext cx="649867"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C</a:t>
                </a:r>
                <a:endParaRPr lang="zh-CN" altLang="en-US" sz="1000" dirty="0">
                  <a:latin typeface="微软雅黑" panose="020B0503020204020204" charset="-122"/>
                  <a:ea typeface="微软雅黑" panose="020B0503020204020204" charset="-122"/>
                </a:endParaRPr>
              </a:p>
            </p:txBody>
          </p:sp>
        </p:grpSp>
        <p:sp>
          <p:nvSpPr>
            <p:cNvPr id="91" name="右箭头 137"/>
            <p:cNvSpPr/>
            <p:nvPr/>
          </p:nvSpPr>
          <p:spPr>
            <a:xfrm>
              <a:off x="10734472" y="5906100"/>
              <a:ext cx="3175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1185392" y="5670518"/>
              <a:ext cx="473402" cy="433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3" name="矩形 92"/>
            <p:cNvSpPr/>
            <p:nvPr/>
          </p:nvSpPr>
          <p:spPr>
            <a:xfrm>
              <a:off x="11720998" y="5670518"/>
              <a:ext cx="473402" cy="4331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4" name="矩形 93"/>
            <p:cNvSpPr/>
            <p:nvPr/>
          </p:nvSpPr>
          <p:spPr>
            <a:xfrm>
              <a:off x="12245315" y="5670518"/>
              <a:ext cx="473402" cy="4331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5" name="TextBox 141"/>
            <p:cNvSpPr txBox="1"/>
            <p:nvPr/>
          </p:nvSpPr>
          <p:spPr>
            <a:xfrm>
              <a:off x="11157827" y="5444667"/>
              <a:ext cx="587761"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A</a:t>
              </a:r>
              <a:endParaRPr lang="zh-CN" altLang="en-US" sz="1000" dirty="0">
                <a:latin typeface="微软雅黑" panose="020B0503020204020204" charset="-122"/>
                <a:ea typeface="微软雅黑" panose="020B0503020204020204" charset="-122"/>
              </a:endParaRPr>
            </a:p>
          </p:txBody>
        </p:sp>
        <p:sp>
          <p:nvSpPr>
            <p:cNvPr id="96" name="TextBox 142"/>
            <p:cNvSpPr txBox="1"/>
            <p:nvPr/>
          </p:nvSpPr>
          <p:spPr>
            <a:xfrm>
              <a:off x="11693433" y="5444667"/>
              <a:ext cx="577455"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B</a:t>
              </a:r>
              <a:endParaRPr lang="zh-CN" altLang="en-US" sz="1000" dirty="0">
                <a:latin typeface="微软雅黑" panose="020B0503020204020204" charset="-122"/>
                <a:ea typeface="微软雅黑" panose="020B0503020204020204" charset="-122"/>
              </a:endParaRPr>
            </a:p>
          </p:txBody>
        </p:sp>
        <p:sp>
          <p:nvSpPr>
            <p:cNvPr id="97" name="TextBox 143"/>
            <p:cNvSpPr txBox="1"/>
            <p:nvPr/>
          </p:nvSpPr>
          <p:spPr>
            <a:xfrm>
              <a:off x="12217751" y="5444667"/>
              <a:ext cx="582608"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C</a:t>
              </a:r>
              <a:endParaRPr lang="zh-CN" altLang="en-US" sz="1000" dirty="0">
                <a:latin typeface="微软雅黑" panose="020B0503020204020204" charset="-122"/>
                <a:ea typeface="微软雅黑" panose="020B0503020204020204" charset="-122"/>
              </a:endParaRPr>
            </a:p>
          </p:txBody>
        </p:sp>
        <p:sp>
          <p:nvSpPr>
            <p:cNvPr id="98" name="矩形 97"/>
            <p:cNvSpPr/>
            <p:nvPr/>
          </p:nvSpPr>
          <p:spPr>
            <a:xfrm>
              <a:off x="11195437" y="6201023"/>
              <a:ext cx="1508949" cy="191909"/>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资源池</a:t>
              </a:r>
            </a:p>
          </p:txBody>
        </p:sp>
      </p:grpSp>
      <p:sp>
        <p:nvSpPr>
          <p:cNvPr id="132" name="矩形 131"/>
          <p:cNvSpPr/>
          <p:nvPr/>
        </p:nvSpPr>
        <p:spPr>
          <a:xfrm>
            <a:off x="313266" y="4879045"/>
            <a:ext cx="3851357" cy="1568450"/>
          </a:xfrm>
          <a:prstGeom prst="rect">
            <a:avLst/>
          </a:prstGeom>
        </p:spPr>
        <p:txBody>
          <a:bodyPr wrap="square">
            <a:spAutoFit/>
          </a:bodyPr>
          <a:lstStyle/>
          <a:p>
            <a:pPr>
              <a:lnSpc>
                <a:spcPct val="150000"/>
              </a:lnSpc>
            </a:pPr>
            <a:r>
              <a:rPr lang="en-US" altLang="zh-CN" sz="1600" b="1" dirty="0">
                <a:latin typeface="微软雅黑" panose="020B0503020204020204" charset="-122"/>
                <a:ea typeface="微软雅黑" panose="020B0503020204020204" charset="-122"/>
              </a:rPr>
              <a:t>SDN</a:t>
            </a:r>
            <a:r>
              <a:rPr lang="zh-CN" altLang="en-US" sz="1600" b="1" dirty="0">
                <a:latin typeface="微软雅黑" panose="020B0503020204020204" charset="-122"/>
                <a:ea typeface="微软雅黑" panose="020B0503020204020204" charset="-122"/>
              </a:rPr>
              <a:t>广泛的应用场景</a:t>
            </a:r>
          </a:p>
          <a:p>
            <a:pPr marL="285750" indent="-28575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数据中心内多租户虚拟网络</a:t>
            </a:r>
          </a:p>
          <a:p>
            <a:pPr marL="285750" indent="-28575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数据中心互联，实现大二层网络</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SD-WAN</a:t>
            </a:r>
            <a:r>
              <a:rPr lang="zh-CN" altLang="en-US" sz="1600" dirty="0">
                <a:latin typeface="微软雅黑" panose="020B0503020204020204" charset="-122"/>
                <a:ea typeface="微软雅黑" panose="020B0503020204020204" charset="-122"/>
              </a:rPr>
              <a:t>，全局流量调度优化</a:t>
            </a:r>
            <a:endParaRPr lang="en-US" altLang="zh-CN" sz="1600" dirty="0">
              <a:latin typeface="微软雅黑" panose="020B0503020204020204" charset="-122"/>
              <a:ea typeface="微软雅黑" panose="020B0503020204020204" charset="-122"/>
            </a:endParaRPr>
          </a:p>
        </p:txBody>
      </p:sp>
      <p:sp>
        <p:nvSpPr>
          <p:cNvPr id="66" name="矩形 65"/>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网络设备及技术演进趋势</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18370" y="1458780"/>
            <a:ext cx="1695051" cy="2414523"/>
            <a:chOff x="682872" y="1772816"/>
            <a:chExt cx="2809008" cy="3265013"/>
          </a:xfrm>
        </p:grpSpPr>
        <p:sp>
          <p:nvSpPr>
            <p:cNvPr id="9" name="矩形 8"/>
            <p:cNvSpPr/>
            <p:nvPr/>
          </p:nvSpPr>
          <p:spPr bwMode="auto">
            <a:xfrm>
              <a:off x="683568" y="3814537"/>
              <a:ext cx="2808312" cy="1223292"/>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10" name="矩形 9"/>
            <p:cNvSpPr/>
            <p:nvPr/>
          </p:nvSpPr>
          <p:spPr bwMode="auto">
            <a:xfrm>
              <a:off x="683569" y="2660540"/>
              <a:ext cx="2808311" cy="1026626"/>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1" name="圆角矩形 4"/>
            <p:cNvSpPr/>
            <p:nvPr/>
          </p:nvSpPr>
          <p:spPr bwMode="auto">
            <a:xfrm>
              <a:off x="682872" y="1772816"/>
              <a:ext cx="2808312" cy="788207"/>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rgbClr val="2D2015"/>
                  </a:solidFill>
                  <a:latin typeface="微软雅黑" panose="020B0503020204020204" charset="-122"/>
                  <a:ea typeface="微软雅黑" panose="020B0503020204020204" charset="-122"/>
                  <a:cs typeface="微软雅黑" panose="020B0503020204020204" charset="-122"/>
                </a:rPr>
                <a:t>应用</a:t>
              </a:r>
            </a:p>
          </p:txBody>
        </p:sp>
      </p:grpSp>
      <p:sp>
        <p:nvSpPr>
          <p:cNvPr id="12" name="矩形 11"/>
          <p:cNvSpPr/>
          <p:nvPr/>
        </p:nvSpPr>
        <p:spPr>
          <a:xfrm>
            <a:off x="1025182" y="1025763"/>
            <a:ext cx="1102360" cy="368300"/>
          </a:xfrm>
          <a:prstGeom prst="rect">
            <a:avLst/>
          </a:prstGeom>
        </p:spPr>
        <p:txBody>
          <a:bodyPr wrap="none">
            <a:spAutoFit/>
          </a:bodyPr>
          <a:lstStyle/>
          <a:p>
            <a:r>
              <a:rPr lang="zh-CN" altLang="en-US" b="1" dirty="0"/>
              <a:t>裸机时代</a:t>
            </a:r>
          </a:p>
        </p:txBody>
      </p:sp>
      <p:grpSp>
        <p:nvGrpSpPr>
          <p:cNvPr id="14" name="组 6"/>
          <p:cNvGrpSpPr/>
          <p:nvPr/>
        </p:nvGrpSpPr>
        <p:grpSpPr>
          <a:xfrm>
            <a:off x="3409350" y="1464458"/>
            <a:ext cx="3393078" cy="2420231"/>
            <a:chOff x="2339752" y="3717032"/>
            <a:chExt cx="2733089" cy="2427652"/>
          </a:xfrm>
        </p:grpSpPr>
        <p:sp>
          <p:nvSpPr>
            <p:cNvPr id="15" name="矩形 14"/>
            <p:cNvSpPr/>
            <p:nvPr/>
          </p:nvSpPr>
          <p:spPr bwMode="auto">
            <a:xfrm>
              <a:off x="2355758" y="5721908"/>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16" name="矩形 15"/>
            <p:cNvSpPr/>
            <p:nvPr/>
          </p:nvSpPr>
          <p:spPr bwMode="auto">
            <a:xfrm>
              <a:off x="2355763" y="4161709"/>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7" name="圆角矩形 10"/>
            <p:cNvSpPr/>
            <p:nvPr/>
          </p:nvSpPr>
          <p:spPr bwMode="auto">
            <a:xfrm>
              <a:off x="2339752" y="3717032"/>
              <a:ext cx="860414" cy="38210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18" name="矩形 17"/>
            <p:cNvSpPr/>
            <p:nvPr/>
          </p:nvSpPr>
          <p:spPr bwMode="auto">
            <a:xfrm>
              <a:off x="2355758" y="5338940"/>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9" name="矩形 18"/>
            <p:cNvSpPr/>
            <p:nvPr/>
          </p:nvSpPr>
          <p:spPr bwMode="auto">
            <a:xfrm>
              <a:off x="2355760" y="4458909"/>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0" name="矩形 19"/>
            <p:cNvSpPr/>
            <p:nvPr/>
          </p:nvSpPr>
          <p:spPr bwMode="auto">
            <a:xfrm>
              <a:off x="3290027" y="4163227"/>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21" name="圆角矩形 14"/>
            <p:cNvSpPr/>
            <p:nvPr/>
          </p:nvSpPr>
          <p:spPr bwMode="auto">
            <a:xfrm>
              <a:off x="3258939" y="3732037"/>
              <a:ext cx="862254" cy="35551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22" name="矩形 21"/>
            <p:cNvSpPr/>
            <p:nvPr/>
          </p:nvSpPr>
          <p:spPr bwMode="auto">
            <a:xfrm>
              <a:off x="3274480" y="4458909"/>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3" name="矩形 22"/>
            <p:cNvSpPr/>
            <p:nvPr/>
          </p:nvSpPr>
          <p:spPr bwMode="auto">
            <a:xfrm>
              <a:off x="4210587" y="4161708"/>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24" name="圆角矩形 17"/>
            <p:cNvSpPr/>
            <p:nvPr/>
          </p:nvSpPr>
          <p:spPr bwMode="auto">
            <a:xfrm>
              <a:off x="4210587" y="3753369"/>
              <a:ext cx="862254" cy="35551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26" name="矩形 25"/>
            <p:cNvSpPr/>
            <p:nvPr/>
          </p:nvSpPr>
          <p:spPr bwMode="auto">
            <a:xfrm>
              <a:off x="4210587" y="4454234"/>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7" name="矩形 26"/>
            <p:cNvSpPr/>
            <p:nvPr/>
          </p:nvSpPr>
          <p:spPr bwMode="auto">
            <a:xfrm>
              <a:off x="2354840" y="4967716"/>
              <a:ext cx="2702457" cy="308538"/>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云平台</a:t>
              </a:r>
            </a:p>
          </p:txBody>
        </p:sp>
        <p:sp>
          <p:nvSpPr>
            <p:cNvPr id="28" name="矩形 27"/>
            <p:cNvSpPr/>
            <p:nvPr/>
          </p:nvSpPr>
          <p:spPr bwMode="auto">
            <a:xfrm>
              <a:off x="3795918" y="5733328"/>
              <a:ext cx="1261379"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29" name="矩形 28"/>
            <p:cNvSpPr/>
            <p:nvPr/>
          </p:nvSpPr>
          <p:spPr bwMode="auto">
            <a:xfrm>
              <a:off x="3795918" y="5350360"/>
              <a:ext cx="1261379"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grpSp>
      <p:sp>
        <p:nvSpPr>
          <p:cNvPr id="30" name="矩形 29"/>
          <p:cNvSpPr/>
          <p:nvPr/>
        </p:nvSpPr>
        <p:spPr>
          <a:xfrm>
            <a:off x="4358543" y="1025763"/>
            <a:ext cx="1332230" cy="368300"/>
          </a:xfrm>
          <a:prstGeom prst="rect">
            <a:avLst/>
          </a:prstGeom>
        </p:spPr>
        <p:txBody>
          <a:bodyPr wrap="none">
            <a:spAutoFit/>
          </a:bodyPr>
          <a:lstStyle/>
          <a:p>
            <a:r>
              <a:rPr lang="zh-CN" altLang="en-US" b="1" dirty="0"/>
              <a:t>虚拟化时代</a:t>
            </a:r>
          </a:p>
        </p:txBody>
      </p:sp>
      <p:grpSp>
        <p:nvGrpSpPr>
          <p:cNvPr id="31" name="组 6"/>
          <p:cNvGrpSpPr/>
          <p:nvPr/>
        </p:nvGrpSpPr>
        <p:grpSpPr>
          <a:xfrm>
            <a:off x="7898357" y="1479417"/>
            <a:ext cx="3545493" cy="2393886"/>
            <a:chOff x="5796136" y="4869160"/>
            <a:chExt cx="2718926" cy="1764266"/>
          </a:xfrm>
        </p:grpSpPr>
        <p:sp>
          <p:nvSpPr>
            <p:cNvPr id="32" name="矩形 31"/>
            <p:cNvSpPr/>
            <p:nvPr/>
          </p:nvSpPr>
          <p:spPr bwMode="auto">
            <a:xfrm>
              <a:off x="5796137" y="6210650"/>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33" name="圆角矩形 23"/>
            <p:cNvSpPr/>
            <p:nvPr/>
          </p:nvSpPr>
          <p:spPr bwMode="auto">
            <a:xfrm>
              <a:off x="5796136" y="4869160"/>
              <a:ext cx="861874" cy="38210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4" name="矩形 33"/>
            <p:cNvSpPr/>
            <p:nvPr/>
          </p:nvSpPr>
          <p:spPr bwMode="auto">
            <a:xfrm>
              <a:off x="5796137" y="5827682"/>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35" name="圆角矩形 25"/>
            <p:cNvSpPr/>
            <p:nvPr/>
          </p:nvSpPr>
          <p:spPr bwMode="auto">
            <a:xfrm>
              <a:off x="6729404" y="4869160"/>
              <a:ext cx="862254" cy="36183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6" name="圆角矩形 26"/>
            <p:cNvSpPr/>
            <p:nvPr/>
          </p:nvSpPr>
          <p:spPr bwMode="auto">
            <a:xfrm>
              <a:off x="7672688" y="4869160"/>
              <a:ext cx="840531" cy="36183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7" name="矩形 36"/>
            <p:cNvSpPr/>
            <p:nvPr/>
          </p:nvSpPr>
          <p:spPr bwMode="auto">
            <a:xfrm>
              <a:off x="7236297" y="6222070"/>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38" name="矩形 37"/>
            <p:cNvSpPr/>
            <p:nvPr/>
          </p:nvSpPr>
          <p:spPr bwMode="auto">
            <a:xfrm>
              <a:off x="7236297" y="5839102"/>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39" name="矩形 38"/>
            <p:cNvSpPr/>
            <p:nvPr/>
          </p:nvSpPr>
          <p:spPr bwMode="auto">
            <a:xfrm>
              <a:off x="5796136" y="5357902"/>
              <a:ext cx="2717083"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资源统一管理、调度</a:t>
              </a:r>
            </a:p>
          </p:txBody>
        </p:sp>
      </p:grpSp>
      <p:sp>
        <p:nvSpPr>
          <p:cNvPr id="40" name="矩形 39"/>
          <p:cNvSpPr/>
          <p:nvPr/>
        </p:nvSpPr>
        <p:spPr>
          <a:xfrm>
            <a:off x="8654239" y="1053123"/>
            <a:ext cx="2021840" cy="368300"/>
          </a:xfrm>
          <a:prstGeom prst="rect">
            <a:avLst/>
          </a:prstGeom>
        </p:spPr>
        <p:txBody>
          <a:bodyPr wrap="none">
            <a:spAutoFit/>
          </a:bodyPr>
          <a:lstStyle/>
          <a:p>
            <a:r>
              <a:rPr lang="zh-CN" altLang="en-US" b="1" dirty="0"/>
              <a:t>以应用为中心时代</a:t>
            </a:r>
          </a:p>
        </p:txBody>
      </p:sp>
      <p:sp>
        <p:nvSpPr>
          <p:cNvPr id="13" name="箭头: 右 12"/>
          <p:cNvSpPr/>
          <p:nvPr/>
        </p:nvSpPr>
        <p:spPr>
          <a:xfrm>
            <a:off x="2580635" y="2432152"/>
            <a:ext cx="536189" cy="36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p:cNvSpPr/>
          <p:nvPr/>
        </p:nvSpPr>
        <p:spPr>
          <a:xfrm>
            <a:off x="7093882" y="2432152"/>
            <a:ext cx="536189" cy="36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265603" y="3983101"/>
            <a:ext cx="4341092" cy="267652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en-US" altLang="zh-CN" sz="1600" b="1" dirty="0">
                <a:solidFill>
                  <a:schemeClr val="tx2">
                    <a:lumMod val="60000"/>
                    <a:lumOff val="40000"/>
                  </a:schemeClr>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目标</a:t>
            </a:r>
            <a:endParaRPr lang="zh-CN" altLang="en-US" sz="1600" b="1" dirty="0">
              <a:solidFill>
                <a:schemeClr val="accent5"/>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资源池化、按需提供</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简化开发、降低部署难度</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根据负载弹性伸缩</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代表技术</a:t>
            </a:r>
            <a:endParaRPr lang="en-US" altLang="zh-CN" sz="1600" b="1" dirty="0">
              <a:solidFill>
                <a:schemeClr val="accent5"/>
              </a:solidFill>
              <a:latin typeface="微软雅黑" panose="020B0503020204020204" charset="-122"/>
              <a:ea typeface="微软雅黑" panose="020B0503020204020204" charset="-122"/>
            </a:endParaRPr>
          </a:p>
          <a:p>
            <a:pPr lvl="1">
              <a:lnSpc>
                <a:spcPct val="150000"/>
              </a:lnSpc>
            </a:pPr>
            <a:r>
              <a:rPr lang="en-US" altLang="zh-CN" sz="1600" dirty="0">
                <a:latin typeface="微软雅黑" panose="020B0503020204020204" charset="-122"/>
                <a:ea typeface="微软雅黑" panose="020B0503020204020204" charset="-122"/>
              </a:rPr>
              <a:t>Kubernetes</a:t>
            </a:r>
          </a:p>
          <a:p>
            <a:pPr lvl="1">
              <a:lnSpc>
                <a:spcPct val="150000"/>
              </a:lnSpc>
            </a:pPr>
            <a:r>
              <a:rPr lang="en-US" altLang="zh-CN" sz="1600" dirty="0">
                <a:latin typeface="微软雅黑" panose="020B0503020204020204" charset="-122"/>
                <a:ea typeface="微软雅黑" panose="020B0503020204020204" charset="-122"/>
              </a:rPr>
              <a:t>Mesos</a:t>
            </a:r>
            <a:endParaRPr lang="zh-CN" altLang="en-US" sz="1600" dirty="0">
              <a:latin typeface="微软雅黑" panose="020B0503020204020204" charset="-122"/>
              <a:ea typeface="微软雅黑" panose="020B0503020204020204" charset="-122"/>
            </a:endParaRPr>
          </a:p>
        </p:txBody>
      </p:sp>
      <p:sp>
        <p:nvSpPr>
          <p:cNvPr id="45" name="矩形 44"/>
          <p:cNvSpPr/>
          <p:nvPr/>
        </p:nvSpPr>
        <p:spPr>
          <a:xfrm>
            <a:off x="3924511" y="4167767"/>
            <a:ext cx="4341092" cy="23069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目标</a:t>
            </a:r>
            <a:endParaRPr lang="zh-CN" altLang="en-US" sz="1600" b="1" dirty="0">
              <a:solidFill>
                <a:schemeClr val="accent5"/>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提高资源利用率</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降低管理、运维成本</a:t>
            </a:r>
          </a:p>
          <a:p>
            <a:pPr marL="285750" indent="-285750">
              <a:lnSpc>
                <a:spcPct val="150000"/>
              </a:lnSpc>
              <a:buFont typeface="Arial" panose="020B0604020202020204" pitchFamily="34" charset="0"/>
              <a:buChar char="•"/>
            </a:pPr>
            <a:r>
              <a:rPr lang="en-US" altLang="zh-CN" sz="1600" b="1" dirty="0">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代表技术</a:t>
            </a:r>
            <a:endParaRPr lang="en-US" altLang="zh-CN" sz="1600" b="1" dirty="0">
              <a:solidFill>
                <a:schemeClr val="accent5"/>
              </a:solidFill>
              <a:latin typeface="微软雅黑" panose="020B0503020204020204" charset="-122"/>
              <a:ea typeface="微软雅黑" panose="020B0503020204020204" charset="-122"/>
            </a:endParaRPr>
          </a:p>
          <a:p>
            <a:pPr lvl="1">
              <a:lnSpc>
                <a:spcPct val="150000"/>
              </a:lnSpc>
            </a:pPr>
            <a:r>
              <a:rPr lang="en-US" altLang="zh-CN" sz="1600" dirty="0">
                <a:latin typeface="微软雅黑" panose="020B0503020204020204" charset="-122"/>
                <a:ea typeface="微软雅黑" panose="020B0503020204020204" charset="-122"/>
              </a:rPr>
              <a:t>VMware vSphere</a:t>
            </a:r>
          </a:p>
          <a:p>
            <a:pPr lvl="1">
              <a:lnSpc>
                <a:spcPct val="150000"/>
              </a:lnSpc>
            </a:pPr>
            <a:r>
              <a:rPr lang="en-US" altLang="zh-CN" sz="1600" dirty="0">
                <a:latin typeface="微软雅黑" panose="020B0503020204020204" charset="-122"/>
                <a:ea typeface="微软雅黑" panose="020B0503020204020204" charset="-122"/>
              </a:rPr>
              <a:t>OpenStack</a:t>
            </a:r>
          </a:p>
        </p:txBody>
      </p:sp>
      <p:sp>
        <p:nvSpPr>
          <p:cNvPr id="46" name="矩形 45"/>
          <p:cNvSpPr/>
          <p:nvPr/>
        </p:nvSpPr>
        <p:spPr>
          <a:xfrm>
            <a:off x="410089" y="4547178"/>
            <a:ext cx="4341092" cy="156845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tx2">
                    <a:lumMod val="60000"/>
                    <a:lumOff val="40000"/>
                  </a:schemeClr>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问题</a:t>
            </a:r>
            <a:endParaRPr lang="en-US" altLang="zh-CN" sz="1600" dirty="0">
              <a:solidFill>
                <a:schemeClr val="tx2">
                  <a:lumMod val="60000"/>
                  <a:lumOff val="40000"/>
                </a:schemeClr>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资源利用率低</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管理成本高</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业务连续性差</a:t>
            </a:r>
            <a:endParaRPr lang="en-US" altLang="zh-CN" sz="1600" dirty="0">
              <a:latin typeface="微软雅黑" panose="020B0503020204020204" charset="-122"/>
              <a:ea typeface="微软雅黑" panose="020B0503020204020204" charset="-122"/>
            </a:endParaRPr>
          </a:p>
        </p:txBody>
      </p:sp>
      <p:sp>
        <p:nvSpPr>
          <p:cNvPr id="42" name="矩形 41"/>
          <p:cNvSpPr/>
          <p:nvPr/>
        </p:nvSpPr>
        <p:spPr>
          <a:xfrm>
            <a:off x="-1" y="263359"/>
            <a:ext cx="392451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数据中心操作系统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75895" y="1310640"/>
            <a:ext cx="6865620" cy="4358640"/>
          </a:xfrm>
          <a:prstGeom prst="rect">
            <a:avLst/>
          </a:prstGeom>
        </p:spPr>
      </p:pic>
      <p:sp>
        <p:nvSpPr>
          <p:cNvPr id="5" name="矩形 4"/>
          <p:cNvSpPr/>
          <p:nvPr/>
        </p:nvSpPr>
        <p:spPr>
          <a:xfrm>
            <a:off x="176530" y="3353435"/>
            <a:ext cx="5150485" cy="1115695"/>
          </a:xfrm>
          <a:prstGeom prst="rect">
            <a:avLst/>
          </a:prstGeom>
          <a:noFill/>
          <a:ln w="412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6" name="矩形 5"/>
          <p:cNvSpPr/>
          <p:nvPr/>
        </p:nvSpPr>
        <p:spPr>
          <a:xfrm>
            <a:off x="7374255" y="985520"/>
            <a:ext cx="4627880" cy="6139180"/>
          </a:xfrm>
          <a:prstGeom prst="rect">
            <a:avLst/>
          </a:prstGeom>
        </p:spPr>
        <p:txBody>
          <a:bodyPr wrap="square">
            <a:spAutoFit/>
          </a:bodyPr>
          <a:lstStyle/>
          <a:p>
            <a:pPr>
              <a:lnSpc>
                <a:spcPct val="150000"/>
              </a:lnSpc>
              <a:spcBef>
                <a:spcPts val="600"/>
              </a:spcBef>
            </a:pPr>
            <a:r>
              <a:rPr lang="en-US" altLang="zh-CN" kern="10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zh-CN" dirty="0">
                <a:latin typeface="微软雅黑" panose="020B0503020204020204" charset="-122"/>
                <a:ea typeface="微软雅黑" panose="020B0503020204020204" charset="-122"/>
              </a:rPr>
              <a:t>虚拟池层也叫虚拟资源层，指以服务的方式交付包括计算、存储、网络等在内的基础设施环境，这个环境通常是一个虚拟化的平台。</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物理基础设施通过底层的虚拟化技术抽象后可以形成一个统一的资源池，底层资源都将可以被抽象成一系列的可用服务，并可以通过应用程序编程接口 </a:t>
            </a:r>
            <a:r>
              <a:rPr lang="en-US" altLang="zh-CN" dirty="0">
                <a:latin typeface="微软雅黑" panose="020B0503020204020204" charset="-122"/>
                <a:ea typeface="微软雅黑" panose="020B0503020204020204" charset="-122"/>
              </a:rPr>
              <a:t>(Application Programming Interface</a:t>
            </a:r>
            <a:r>
              <a:rPr lang="zh-CN" altLang="zh-CN"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API)</a:t>
            </a:r>
            <a:r>
              <a:rPr lang="zh-CN" altLang="zh-CN" dirty="0">
                <a:latin typeface="微软雅黑" panose="020B0503020204020204" charset="-122"/>
                <a:ea typeface="微软雅黑" panose="020B0503020204020204" charset="-122"/>
              </a:rPr>
              <a:t>或者</a:t>
            </a:r>
            <a:r>
              <a:rPr lang="en-US" altLang="zh-CN" dirty="0">
                <a:latin typeface="微软雅黑" panose="020B0503020204020204" charset="-122"/>
                <a:ea typeface="微软雅黑" panose="020B0503020204020204" charset="-122"/>
              </a:rPr>
              <a:t>Web</a:t>
            </a:r>
            <a:r>
              <a:rPr lang="zh-CN" altLang="zh-CN" dirty="0">
                <a:latin typeface="微软雅黑" panose="020B0503020204020204" charset="-122"/>
                <a:ea typeface="微软雅黑" panose="020B0503020204020204" charset="-122"/>
              </a:rPr>
              <a:t>管理控制台进行访问和使用这些服务。</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en-US" altLang="zh-CN" kern="1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 </a:t>
            </a:r>
            <a:r>
              <a:rPr lang="zh-CN" altLang="zh-CN" dirty="0">
                <a:latin typeface="微软雅黑" panose="020B0503020204020204" charset="-122"/>
                <a:ea typeface="微软雅黑" panose="020B0503020204020204" charset="-122"/>
                <a:sym typeface="+mn-ea"/>
              </a:rPr>
              <a:t>虚拟池层</a:t>
            </a:r>
            <a:r>
              <a:rPr lang="zh-CN" altLang="en-US" dirty="0">
                <a:latin typeface="微软雅黑" panose="020B0503020204020204" charset="-122"/>
                <a:ea typeface="微软雅黑" panose="020B0503020204020204" charset="-122"/>
              </a:rPr>
              <a:t>提供的服务包括</a:t>
            </a:r>
            <a:r>
              <a:rPr lang="zh-CN" altLang="en-US" b="1" dirty="0">
                <a:solidFill>
                  <a:schemeClr val="accent1">
                    <a:lumMod val="75000"/>
                  </a:schemeClr>
                </a:solidFill>
                <a:latin typeface="微软雅黑" panose="020B0503020204020204" charset="-122"/>
                <a:ea typeface="微软雅黑" panose="020B0503020204020204" charset="-122"/>
              </a:rPr>
              <a:t>云组件类</a:t>
            </a:r>
            <a:r>
              <a:rPr lang="zh-CN" altLang="en-US" dirty="0">
                <a:latin typeface="微软雅黑" panose="020B0503020204020204" charset="-122"/>
                <a:ea typeface="微软雅黑" panose="020B0503020204020204" charset="-122"/>
              </a:rPr>
              <a:t>（云数据库、中间件等）和</a:t>
            </a:r>
            <a:r>
              <a:rPr lang="zh-CN" altLang="en-US" b="1" dirty="0">
                <a:solidFill>
                  <a:schemeClr val="accent1">
                    <a:lumMod val="75000"/>
                  </a:schemeClr>
                </a:solidFill>
                <a:latin typeface="微软雅黑" panose="020B0503020204020204" charset="-122"/>
                <a:ea typeface="微软雅黑" panose="020B0503020204020204" charset="-122"/>
              </a:rPr>
              <a:t>虚拟化环境</a:t>
            </a:r>
            <a:r>
              <a:rPr lang="zh-CN" altLang="en-US" dirty="0">
                <a:latin typeface="微软雅黑" panose="020B0503020204020204" charset="-122"/>
                <a:ea typeface="微软雅黑" panose="020B0503020204020204" charset="-122"/>
              </a:rPr>
              <a:t>（计算、存储、网络等）</a:t>
            </a:r>
            <a:endParaRPr lang="en-US" altLang="zh-CN" dirty="0">
              <a:latin typeface="微软雅黑" panose="020B0503020204020204" charset="-122"/>
              <a:ea typeface="微软雅黑" panose="020B0503020204020204" charset="-122"/>
            </a:endParaRPr>
          </a:p>
          <a:p>
            <a:pPr>
              <a:lnSpc>
                <a:spcPct val="150000"/>
              </a:lnSpc>
              <a:spcBef>
                <a:spcPts val="600"/>
              </a:spcBef>
            </a:pPr>
            <a:endParaRPr lang="zh-CN" altLang="en-US" dirty="0">
              <a:latin typeface="微软雅黑" panose="020B0503020204020204" charset="-122"/>
              <a:ea typeface="微软雅黑" panose="020B0503020204020204" charset="-122"/>
            </a:endParaRPr>
          </a:p>
        </p:txBody>
      </p:sp>
      <p:sp>
        <p:nvSpPr>
          <p:cNvPr id="8" name="矩形 7"/>
          <p:cNvSpPr/>
          <p:nvPr/>
        </p:nvSpPr>
        <p:spPr>
          <a:xfrm>
            <a:off x="0" y="263525"/>
            <a:ext cx="6216650"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8931" y="271484"/>
            <a:ext cx="659884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2.2.3</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虚拟池层</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磁盘 3"/>
          <p:cNvSpPr/>
          <p:nvPr/>
        </p:nvSpPr>
        <p:spPr>
          <a:xfrm>
            <a:off x="749860" y="4211728"/>
            <a:ext cx="5977085" cy="1737163"/>
          </a:xfrm>
          <a:prstGeom prst="flowChartMagneticDisk">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rPr>
              <a:t>服务器</a:t>
            </a:r>
          </a:p>
        </p:txBody>
      </p:sp>
      <p:sp>
        <p:nvSpPr>
          <p:cNvPr id="5" name="流程图: 磁盘 4"/>
          <p:cNvSpPr/>
          <p:nvPr/>
        </p:nvSpPr>
        <p:spPr>
          <a:xfrm>
            <a:off x="749860" y="3291312"/>
            <a:ext cx="5977085" cy="1329904"/>
          </a:xfrm>
          <a:prstGeom prst="flowChartMagneticDisk">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Hypervisor</a:t>
            </a:r>
            <a:endParaRPr lang="zh-CN" altLang="en-US" sz="2000" b="1" dirty="0">
              <a:solidFill>
                <a:schemeClr val="bg1"/>
              </a:solidFill>
              <a:latin typeface="微软雅黑" panose="020B0503020204020204" charset="-122"/>
              <a:ea typeface="微软雅黑" panose="020B0503020204020204" charset="-122"/>
            </a:endParaRPr>
          </a:p>
        </p:txBody>
      </p:sp>
      <p:sp>
        <p:nvSpPr>
          <p:cNvPr id="6" name="矩形: 圆角 5"/>
          <p:cNvSpPr/>
          <p:nvPr/>
        </p:nvSpPr>
        <p:spPr>
          <a:xfrm>
            <a:off x="1095361" y="5369837"/>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2">
                    <a:lumMod val="50000"/>
                  </a:schemeClr>
                </a:solidFill>
                <a:latin typeface="微软雅黑" panose="020B0503020204020204" charset="-122"/>
                <a:ea typeface="微软雅黑" panose="020B0503020204020204" charset="-122"/>
              </a:rPr>
              <a:t>CPU</a:t>
            </a:r>
            <a:endParaRPr lang="zh-CN" altLang="en-US" sz="3600" b="1" dirty="0">
              <a:solidFill>
                <a:schemeClr val="bg2">
                  <a:lumMod val="50000"/>
                </a:schemeClr>
              </a:solidFill>
              <a:latin typeface="微软雅黑" panose="020B0503020204020204" charset="-122"/>
              <a:ea typeface="微软雅黑" panose="020B0503020204020204" charset="-122"/>
            </a:endParaRPr>
          </a:p>
        </p:txBody>
      </p:sp>
      <p:sp>
        <p:nvSpPr>
          <p:cNvPr id="7" name="矩形: 圆角 6"/>
          <p:cNvSpPr/>
          <p:nvPr/>
        </p:nvSpPr>
        <p:spPr>
          <a:xfrm>
            <a:off x="2412033" y="5509663"/>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内存</a:t>
            </a:r>
          </a:p>
        </p:txBody>
      </p:sp>
      <p:sp>
        <p:nvSpPr>
          <p:cNvPr id="8" name="矩形: 圆角 7"/>
          <p:cNvSpPr/>
          <p:nvPr/>
        </p:nvSpPr>
        <p:spPr>
          <a:xfrm>
            <a:off x="3728705" y="5509663"/>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硬盘</a:t>
            </a:r>
          </a:p>
        </p:txBody>
      </p:sp>
      <p:sp>
        <p:nvSpPr>
          <p:cNvPr id="9" name="矩形: 圆角 8"/>
          <p:cNvSpPr/>
          <p:nvPr/>
        </p:nvSpPr>
        <p:spPr>
          <a:xfrm>
            <a:off x="5045377" y="5373415"/>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网络</a:t>
            </a:r>
          </a:p>
        </p:txBody>
      </p:sp>
      <p:grpSp>
        <p:nvGrpSpPr>
          <p:cNvPr id="10" name="组合 9"/>
          <p:cNvGrpSpPr/>
          <p:nvPr/>
        </p:nvGrpSpPr>
        <p:grpSpPr>
          <a:xfrm>
            <a:off x="308932" y="1677623"/>
            <a:ext cx="1990315" cy="1781906"/>
            <a:chOff x="7027891" y="2008682"/>
            <a:chExt cx="811965" cy="1568378"/>
          </a:xfrm>
        </p:grpSpPr>
        <p:sp>
          <p:nvSpPr>
            <p:cNvPr id="11" name="流程图: 磁盘 10"/>
            <p:cNvSpPr/>
            <p:nvPr/>
          </p:nvSpPr>
          <p:spPr>
            <a:xfrm>
              <a:off x="7168841" y="29680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12" name="流程图: 磁盘 11"/>
            <p:cNvSpPr/>
            <p:nvPr/>
          </p:nvSpPr>
          <p:spPr>
            <a:xfrm>
              <a:off x="7168841" y="24652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13" name="矩形: 圆角 12"/>
            <p:cNvSpPr/>
            <p:nvPr/>
          </p:nvSpPr>
          <p:spPr>
            <a:xfrm>
              <a:off x="7027891" y="20086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168841" y="2008682"/>
              <a:ext cx="537147" cy="325074"/>
            </a:xfrm>
            <a:prstGeom prst="rect">
              <a:avLst/>
            </a:prstGeom>
            <a:noFill/>
          </p:spPr>
          <p:txBody>
            <a:bodyPr wrap="square" rtlCol="0">
              <a:spAutoFit/>
            </a:bodyPr>
            <a:lstStyle/>
            <a:p>
              <a:pPr algn="ctr"/>
              <a:r>
                <a:rPr lang="en-US" altLang="zh-CN" b="1" dirty="0">
                  <a:solidFill>
                    <a:schemeClr val="bg2">
                      <a:lumMod val="50000"/>
                    </a:schemeClr>
                  </a:solidFill>
                  <a:latin typeface="微软雅黑" panose="020B0503020204020204" charset="-122"/>
                  <a:ea typeface="微软雅黑" panose="020B0503020204020204" charset="-122"/>
                </a:rPr>
                <a:t>VM</a:t>
              </a:r>
              <a:endParaRPr lang="zh-CN" altLang="en-US" b="1" dirty="0">
                <a:solidFill>
                  <a:schemeClr val="bg2">
                    <a:lumMod val="50000"/>
                  </a:schemeClr>
                </a:solidFill>
                <a:latin typeface="微软雅黑" panose="020B0503020204020204" charset="-122"/>
                <a:ea typeface="微软雅黑" panose="020B0503020204020204" charset="-122"/>
              </a:endParaRPr>
            </a:p>
          </p:txBody>
        </p:sp>
      </p:grpSp>
      <p:grpSp>
        <p:nvGrpSpPr>
          <p:cNvPr id="15" name="组合 14"/>
          <p:cNvGrpSpPr/>
          <p:nvPr/>
        </p:nvGrpSpPr>
        <p:grpSpPr>
          <a:xfrm>
            <a:off x="2740175" y="1677623"/>
            <a:ext cx="1990315" cy="1781906"/>
            <a:chOff x="7180291" y="2161082"/>
            <a:chExt cx="811965" cy="1568378"/>
          </a:xfrm>
        </p:grpSpPr>
        <p:sp>
          <p:nvSpPr>
            <p:cNvPr id="16" name="流程图: 磁盘 15"/>
            <p:cNvSpPr/>
            <p:nvPr/>
          </p:nvSpPr>
          <p:spPr>
            <a:xfrm>
              <a:off x="7321241" y="31204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17" name="流程图: 磁盘 16"/>
            <p:cNvSpPr/>
            <p:nvPr/>
          </p:nvSpPr>
          <p:spPr>
            <a:xfrm>
              <a:off x="7321241" y="26176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18" name="矩形: 圆角 17"/>
            <p:cNvSpPr/>
            <p:nvPr/>
          </p:nvSpPr>
          <p:spPr>
            <a:xfrm>
              <a:off x="7180291" y="21610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321241" y="2161082"/>
              <a:ext cx="537147" cy="369332"/>
            </a:xfrm>
            <a:prstGeom prst="rect">
              <a:avLst/>
            </a:prstGeom>
            <a:noFill/>
          </p:spPr>
          <p:txBody>
            <a:bodyPr wrap="square" rtlCol="0">
              <a:spAutoFit/>
            </a:bodyPr>
            <a:lstStyle>
              <a:defPPr>
                <a:defRPr lang="zh-CN"/>
              </a:defPPr>
              <a:lvl1pPr algn="ctr">
                <a:defRPr b="1">
                  <a:solidFill>
                    <a:schemeClr val="bg2">
                      <a:lumMod val="50000"/>
                    </a:schemeClr>
                  </a:solidFill>
                  <a:latin typeface="微软雅黑" panose="020B0503020204020204" charset="-122"/>
                  <a:ea typeface="微软雅黑" panose="020B0503020204020204" charset="-122"/>
                </a:defRPr>
              </a:lvl1pPr>
            </a:lstStyle>
            <a:p>
              <a:r>
                <a:rPr lang="en-US" altLang="zh-CN" dirty="0"/>
                <a:t>VM</a:t>
              </a:r>
              <a:endParaRPr lang="zh-CN" altLang="en-US" dirty="0"/>
            </a:p>
          </p:txBody>
        </p:sp>
      </p:grpSp>
      <p:grpSp>
        <p:nvGrpSpPr>
          <p:cNvPr id="20" name="组合 19"/>
          <p:cNvGrpSpPr/>
          <p:nvPr/>
        </p:nvGrpSpPr>
        <p:grpSpPr>
          <a:xfrm>
            <a:off x="5082131" y="1677623"/>
            <a:ext cx="1990315" cy="1781906"/>
            <a:chOff x="7180291" y="2161082"/>
            <a:chExt cx="811965" cy="1568378"/>
          </a:xfrm>
        </p:grpSpPr>
        <p:sp>
          <p:nvSpPr>
            <p:cNvPr id="21" name="流程图: 磁盘 20"/>
            <p:cNvSpPr/>
            <p:nvPr/>
          </p:nvSpPr>
          <p:spPr>
            <a:xfrm>
              <a:off x="7321241" y="31204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22" name="流程图: 磁盘 21"/>
            <p:cNvSpPr/>
            <p:nvPr/>
          </p:nvSpPr>
          <p:spPr>
            <a:xfrm>
              <a:off x="7321241" y="26176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23" name="矩形: 圆角 22"/>
            <p:cNvSpPr/>
            <p:nvPr/>
          </p:nvSpPr>
          <p:spPr>
            <a:xfrm>
              <a:off x="7180291" y="21610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321241" y="2161082"/>
              <a:ext cx="537147" cy="369332"/>
            </a:xfrm>
            <a:prstGeom prst="rect">
              <a:avLst/>
            </a:prstGeom>
            <a:noFill/>
          </p:spPr>
          <p:txBody>
            <a:bodyPr wrap="square" rtlCol="0">
              <a:spAutoFit/>
            </a:bodyPr>
            <a:lstStyle>
              <a:defPPr>
                <a:defRPr lang="zh-CN"/>
              </a:defPPr>
              <a:lvl1pPr algn="ctr">
                <a:defRPr b="1">
                  <a:solidFill>
                    <a:schemeClr val="bg2">
                      <a:lumMod val="50000"/>
                    </a:schemeClr>
                  </a:solidFill>
                  <a:latin typeface="微软雅黑" panose="020B0503020204020204" charset="-122"/>
                  <a:ea typeface="微软雅黑" panose="020B0503020204020204" charset="-122"/>
                </a:defRPr>
              </a:lvl1pPr>
            </a:lstStyle>
            <a:p>
              <a:r>
                <a:rPr lang="en-US" altLang="zh-CN" dirty="0"/>
                <a:t>VM</a:t>
              </a:r>
              <a:endParaRPr lang="zh-CN" altLang="en-US" dirty="0"/>
            </a:p>
          </p:txBody>
        </p:sp>
      </p:grpSp>
      <p:sp>
        <p:nvSpPr>
          <p:cNvPr id="27" name="ï$ļiḓê"/>
          <p:cNvSpPr/>
          <p:nvPr/>
        </p:nvSpPr>
        <p:spPr bwMode="auto">
          <a:xfrm>
            <a:off x="7213289" y="1355270"/>
            <a:ext cx="4297718" cy="334461"/>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fontScale="92500" lnSpcReduction="20000"/>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计算虚拟化技术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213289" y="1689732"/>
            <a:ext cx="4297718" cy="4259159"/>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285750" indent="-285750" algn="just">
              <a:lnSpc>
                <a:spcPct val="150000"/>
              </a:lnSpc>
              <a:buFont typeface="Arial" panose="020B0604020202020204" pitchFamily="34" charset="0"/>
              <a:buChar char="•"/>
              <a:defRPr/>
            </a:pPr>
            <a:r>
              <a:rPr lang="zh-CN" altLang="en-US" sz="1600" dirty="0">
                <a:latin typeface="微软雅黑" panose="020B0503020204020204" charset="-122"/>
                <a:ea typeface="微软雅黑" panose="020B0503020204020204" charset="-122"/>
              </a:rPr>
              <a:t> 计算虚拟化是指在物理服务器的宿主机操作系统（</a:t>
            </a:r>
            <a:r>
              <a:rPr lang="en-US" altLang="zh-CN" sz="1600" dirty="0">
                <a:latin typeface="微软雅黑" panose="020B0503020204020204" charset="-122"/>
                <a:ea typeface="微软雅黑" panose="020B0503020204020204" charset="-122"/>
              </a:rPr>
              <a:t>Host OS</a:t>
            </a:r>
            <a:r>
              <a:rPr lang="zh-CN" altLang="en-US" sz="1600" dirty="0">
                <a:latin typeface="微软雅黑" panose="020B0503020204020204" charset="-122"/>
                <a:ea typeface="微软雅黑" panose="020B0503020204020204" charset="-122"/>
              </a:rPr>
              <a:t>）中加入一个虚拟化层，在虚拟化层之上可以运行多个客户端操作系统（</a:t>
            </a:r>
            <a:r>
              <a:rPr lang="en-US" altLang="zh-CN" sz="1600" dirty="0">
                <a:latin typeface="微软雅黑" panose="020B0503020204020204" charset="-122"/>
                <a:ea typeface="微软雅黑" panose="020B0503020204020204" charset="-122"/>
              </a:rPr>
              <a:t>Guest OS</a:t>
            </a:r>
            <a:r>
              <a:rPr lang="zh-CN" altLang="en-US" sz="1600" dirty="0">
                <a:latin typeface="微软雅黑" panose="020B0503020204020204" charset="-122"/>
                <a:ea typeface="微软雅黑" panose="020B0503020204020204" charset="-122"/>
              </a:rPr>
              <a:t>）。通过分时及模拟技术，将物理服务器的</a:t>
            </a:r>
            <a:r>
              <a:rPr lang="en-US" altLang="zh-CN" sz="1600" dirty="0">
                <a:latin typeface="微软雅黑" panose="020B0503020204020204" charset="-122"/>
                <a:ea typeface="微软雅黑" panose="020B0503020204020204" charset="-122"/>
              </a:rPr>
              <a:t>CPU</a:t>
            </a:r>
            <a:r>
              <a:rPr lang="zh-CN" altLang="en-US" sz="1600" dirty="0">
                <a:latin typeface="微软雅黑" panose="020B0503020204020204" charset="-122"/>
                <a:ea typeface="微软雅黑" panose="020B0503020204020204" charset="-122"/>
              </a:rPr>
              <a:t>、内存等资源抽象成逻辑资源，向</a:t>
            </a:r>
            <a:r>
              <a:rPr lang="en-US" altLang="zh-CN" sz="1600" dirty="0">
                <a:latin typeface="微软雅黑" panose="020B0503020204020204" charset="-122"/>
                <a:ea typeface="微软雅黑" panose="020B0503020204020204" charset="-122"/>
              </a:rPr>
              <a:t>Guest OS</a:t>
            </a:r>
            <a:r>
              <a:rPr lang="zh-CN" altLang="en-US" sz="1600" dirty="0">
                <a:latin typeface="微软雅黑" panose="020B0503020204020204" charset="-122"/>
                <a:ea typeface="微软雅黑" panose="020B0503020204020204" charset="-122"/>
              </a:rPr>
              <a:t>提供一个虚拟且独立的服务器硬件环境，提高资源利用率和灵活性。目前主要由</a:t>
            </a:r>
            <a:r>
              <a:rPr lang="en-US" altLang="zh-CN" sz="1600" dirty="0">
                <a:latin typeface="微软雅黑" panose="020B0503020204020204" charset="-122"/>
                <a:ea typeface="微软雅黑" panose="020B0503020204020204" charset="-122"/>
              </a:rPr>
              <a:t>VMware</a:t>
            </a:r>
            <a:r>
              <a:rPr lang="zh-CN" altLang="en-US" sz="1600" dirty="0">
                <a:latin typeface="微软雅黑" panose="020B0503020204020204" charset="-122"/>
                <a:ea typeface="微软雅黑" panose="020B0503020204020204" charset="-122"/>
              </a:rPr>
              <a:t>公司的</a:t>
            </a:r>
            <a:r>
              <a:rPr lang="en-US" altLang="zh-CN" sz="1600" dirty="0" err="1">
                <a:latin typeface="微软雅黑" panose="020B0503020204020204" charset="-122"/>
                <a:ea typeface="微软雅黑" panose="020B0503020204020204" charset="-122"/>
              </a:rPr>
              <a:t>ESXi</a:t>
            </a:r>
            <a:r>
              <a:rPr lang="zh-CN" altLang="en-US" sz="1600" dirty="0">
                <a:latin typeface="微软雅黑" panose="020B0503020204020204" charset="-122"/>
                <a:ea typeface="微软雅黑" panose="020B0503020204020204" charset="-122"/>
              </a:rPr>
              <a:t>、微软的</a:t>
            </a:r>
            <a:r>
              <a:rPr lang="en-US" altLang="zh-CN" sz="1600" dirty="0" err="1">
                <a:latin typeface="微软雅黑" panose="020B0503020204020204" charset="-122"/>
                <a:ea typeface="微软雅黑" panose="020B0503020204020204" charset="-122"/>
              </a:rPr>
              <a:t>HyperV</a:t>
            </a:r>
            <a:r>
              <a:rPr lang="zh-CN" altLang="en-US" sz="1600" dirty="0">
                <a:latin typeface="微软雅黑" panose="020B0503020204020204" charset="-122"/>
                <a:ea typeface="微软雅黑" panose="020B0503020204020204" charset="-122"/>
              </a:rPr>
              <a:t>和开源的</a:t>
            </a:r>
            <a:r>
              <a:rPr lang="en-US" altLang="zh-CN" sz="1600" dirty="0">
                <a:latin typeface="微软雅黑" panose="020B0503020204020204" charset="-122"/>
                <a:ea typeface="微软雅黑" panose="020B0503020204020204" charset="-122"/>
              </a:rPr>
              <a:t>XEN</a:t>
            </a:r>
            <a:r>
              <a:rPr lang="zh-CN" altLang="en-US" sz="1600" dirty="0">
                <a:latin typeface="微软雅黑" panose="020B0503020204020204" charset="-122"/>
                <a:ea typeface="微软雅黑" panose="020B0503020204020204" charset="-122"/>
              </a:rPr>
              <a:t>和</a:t>
            </a:r>
            <a:r>
              <a:rPr lang="en-US" altLang="zh-CN" sz="1600" dirty="0">
                <a:latin typeface="微软雅黑" panose="020B0503020204020204" charset="-122"/>
                <a:ea typeface="微软雅黑" panose="020B0503020204020204" charset="-122"/>
              </a:rPr>
              <a:t>KVM</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marL="285750" indent="-285750" algn="just">
              <a:lnSpc>
                <a:spcPct val="150000"/>
              </a:lnSpc>
              <a:buFont typeface="Arial" panose="020B0604020202020204" pitchFamily="34" charset="0"/>
              <a:buChar char="•"/>
              <a:defRPr/>
            </a:pPr>
            <a:r>
              <a:rPr lang="zh-CN" altLang="en-US" sz="1600" noProof="1">
                <a:latin typeface="微软雅黑" panose="020B0503020204020204" charset="-122"/>
                <a:ea typeface="微软雅黑" panose="020B0503020204020204" charset="-122"/>
              </a:rPr>
              <a:t>随着</a:t>
            </a:r>
            <a:r>
              <a:rPr lang="en-US" altLang="zh-CN" sz="1600" noProof="1">
                <a:latin typeface="微软雅黑" panose="020B0503020204020204" charset="-122"/>
                <a:ea typeface="微软雅黑" panose="020B0503020204020204" charset="-122"/>
              </a:rPr>
              <a:t>PaaS</a:t>
            </a:r>
            <a:r>
              <a:rPr lang="zh-CN" altLang="en-US" sz="1600" noProof="1">
                <a:latin typeface="微软雅黑" panose="020B0503020204020204" charset="-122"/>
                <a:ea typeface="微软雅黑" panose="020B0503020204020204" charset="-122"/>
              </a:rPr>
              <a:t>、微服务架构的兴起，容器成为日益流行的轻量级虚拟化技术。</a:t>
            </a:r>
            <a:endParaRPr lang="en-US" altLang="zh-CN" sz="1600" noProof="1">
              <a:latin typeface="微软雅黑" panose="020B0503020204020204" charset="-122"/>
              <a:ea typeface="微软雅黑" panose="020B0503020204020204" charset="-122"/>
            </a:endParaRPr>
          </a:p>
          <a:p>
            <a:pPr marL="190500" indent="-190500">
              <a:lnSpc>
                <a:spcPct val="95000"/>
              </a:lnSpc>
              <a:spcAft>
                <a:spcPct val="40000"/>
              </a:spcAft>
              <a:buClr>
                <a:srgbClr val="292929"/>
              </a:buClr>
              <a:buFont typeface="Wingdings" panose="05000000000000000000" pitchFamily="2" charset="2"/>
              <a:buChar char="§"/>
              <a:defRPr/>
            </a:pPr>
            <a:endParaRPr lang="en-US" altLang="zh-CN" sz="1600" kern="0" noProof="1">
              <a:solidFill>
                <a:srgbClr val="7F7F7F"/>
              </a:solidFill>
              <a:latin typeface="微软雅黑" panose="020B0503020204020204" charset="-122"/>
              <a:ea typeface="微软雅黑" panose="020B0503020204020204" charset="-122"/>
              <a:cs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计算虚拟化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ļiḓê"/>
          <p:cNvSpPr/>
          <p:nvPr/>
        </p:nvSpPr>
        <p:spPr bwMode="auto">
          <a:xfrm>
            <a:off x="7678721" y="1658517"/>
            <a:ext cx="4208479" cy="383652"/>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fontScale="97500" lnSpcReduction="10000"/>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存储虚拟化技术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678721" y="2106738"/>
            <a:ext cx="4208479" cy="4245075"/>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190500" indent="-190500">
              <a:lnSpc>
                <a:spcPct val="150000"/>
              </a:lnSpc>
              <a:buClr>
                <a:srgbClr val="292929"/>
              </a:buClr>
              <a:buFont typeface="Wingdings" panose="05000000000000000000" pitchFamily="2" charset="2"/>
              <a:buChar char="§"/>
              <a:defRPr/>
            </a:pPr>
            <a:r>
              <a:rPr lang="zh-CN" altLang="en-US" dirty="0">
                <a:latin typeface="微软雅黑" panose="020B0503020204020204" charset="-122"/>
                <a:ea typeface="微软雅黑" panose="020B0503020204020204" charset="-122"/>
              </a:rPr>
              <a:t>存储虚拟化是通过采用软件方式对存储硬件资源进行抽象化表现，将一个或多个存储目标设备的服务或功能与其它附加的功能进行集成，通过抽象层统一对使用者提供数据存储服务。</a:t>
            </a:r>
            <a:endParaRPr lang="en-US" altLang="zh-CN" dirty="0">
              <a:latin typeface="微软雅黑" panose="020B0503020204020204" charset="-122"/>
              <a:ea typeface="微软雅黑" panose="020B0503020204020204" charset="-122"/>
            </a:endParaRPr>
          </a:p>
          <a:p>
            <a:pPr marL="190500" indent="-190500">
              <a:lnSpc>
                <a:spcPct val="150000"/>
              </a:lnSpc>
              <a:buClr>
                <a:srgbClr val="292929"/>
              </a:buClr>
              <a:buFont typeface="Wingdings" panose="05000000000000000000" pitchFamily="2" charset="2"/>
              <a:buChar char="§"/>
              <a:defRPr/>
            </a:pPr>
            <a:r>
              <a:rPr lang="zh-CN" altLang="zh-CN" dirty="0">
                <a:latin typeface="微软雅黑" panose="020B0503020204020204" charset="-122"/>
                <a:ea typeface="微软雅黑" panose="020B0503020204020204" charset="-122"/>
              </a:rPr>
              <a:t>分布式存储也是一种新兴的存储虚拟化形式，是指将多台标准服务器组成的集群内的磁盘形成一个共享存储池，采用横向扩展和数据副本的方式，提供存储服务。</a:t>
            </a:r>
            <a:endParaRPr lang="en-US" altLang="zh-CN" noProof="1">
              <a:latin typeface="微软雅黑" panose="020B0503020204020204" charset="-122"/>
              <a:ea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存储虚拟化</a:t>
            </a:r>
          </a:p>
        </p:txBody>
      </p:sp>
      <p:grpSp>
        <p:nvGrpSpPr>
          <p:cNvPr id="6" name="组合 5"/>
          <p:cNvGrpSpPr/>
          <p:nvPr/>
        </p:nvGrpSpPr>
        <p:grpSpPr>
          <a:xfrm>
            <a:off x="123986" y="1658517"/>
            <a:ext cx="7428854" cy="4267200"/>
            <a:chOff x="1219200" y="1790700"/>
            <a:chExt cx="9855200" cy="4267200"/>
          </a:xfrm>
        </p:grpSpPr>
        <p:sp>
          <p:nvSpPr>
            <p:cNvPr id="7" name="矩形 6"/>
            <p:cNvSpPr/>
            <p:nvPr/>
          </p:nvSpPr>
          <p:spPr>
            <a:xfrm>
              <a:off x="165100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165100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9" name="组合 8"/>
            <p:cNvGrpSpPr/>
            <p:nvPr/>
          </p:nvGrpSpPr>
          <p:grpSpPr>
            <a:xfrm>
              <a:off x="1651000" y="4918450"/>
              <a:ext cx="620160" cy="584775"/>
              <a:chOff x="1358900" y="4330700"/>
              <a:chExt cx="810660" cy="1159572"/>
            </a:xfrm>
          </p:grpSpPr>
          <p:sp>
            <p:nvSpPr>
              <p:cNvPr id="94" name="流程图: 磁盘 9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流程图: 磁盘 9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流程图: 磁盘 9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流程图: 磁盘 9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885040" y="4905496"/>
              <a:ext cx="620160" cy="584775"/>
              <a:chOff x="1358900" y="4330700"/>
              <a:chExt cx="810660" cy="1159572"/>
            </a:xfrm>
          </p:grpSpPr>
          <p:sp>
            <p:nvSpPr>
              <p:cNvPr id="90" name="流程图: 磁盘 8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磁盘 9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流程图: 磁盘 9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流程图: 磁盘 9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161140" y="4752179"/>
              <a:ext cx="836060" cy="763746"/>
              <a:chOff x="1358900" y="4330700"/>
              <a:chExt cx="810660" cy="1159572"/>
            </a:xfrm>
          </p:grpSpPr>
          <p:sp>
            <p:nvSpPr>
              <p:cNvPr id="86" name="流程图: 磁盘 85"/>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磁盘 86"/>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磁盘 87"/>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磁盘 88"/>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401534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401534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14" name="组合 13"/>
            <p:cNvGrpSpPr/>
            <p:nvPr/>
          </p:nvGrpSpPr>
          <p:grpSpPr>
            <a:xfrm>
              <a:off x="4015340" y="4918450"/>
              <a:ext cx="620160" cy="584775"/>
              <a:chOff x="1358900" y="4330700"/>
              <a:chExt cx="810660" cy="1159572"/>
            </a:xfrm>
          </p:grpSpPr>
          <p:sp>
            <p:nvSpPr>
              <p:cNvPr id="82" name="流程图: 磁盘 81"/>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流程图: 磁盘 82"/>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流程图: 磁盘 83"/>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磁盘 84"/>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249380" y="4905496"/>
              <a:ext cx="620160" cy="584775"/>
              <a:chOff x="1358900" y="4330700"/>
              <a:chExt cx="810660" cy="1159572"/>
            </a:xfrm>
          </p:grpSpPr>
          <p:sp>
            <p:nvSpPr>
              <p:cNvPr id="78" name="流程图: 磁盘 77"/>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磁盘 78"/>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磁盘 79"/>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流程图: 磁盘 80"/>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525480" y="4752179"/>
              <a:ext cx="836060" cy="763746"/>
              <a:chOff x="1358900" y="4330700"/>
              <a:chExt cx="810660" cy="1159572"/>
            </a:xfrm>
          </p:grpSpPr>
          <p:sp>
            <p:nvSpPr>
              <p:cNvPr id="74" name="流程图: 磁盘 7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磁盘 7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流程图: 磁盘 7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流程图: 磁盘 7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637968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7968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19" name="组合 18"/>
            <p:cNvGrpSpPr/>
            <p:nvPr/>
          </p:nvGrpSpPr>
          <p:grpSpPr>
            <a:xfrm>
              <a:off x="6379680" y="4918450"/>
              <a:ext cx="620160" cy="584775"/>
              <a:chOff x="1358900" y="4330700"/>
              <a:chExt cx="810660" cy="1159572"/>
            </a:xfrm>
          </p:grpSpPr>
          <p:sp>
            <p:nvSpPr>
              <p:cNvPr id="70" name="流程图: 磁盘 6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磁盘 7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磁盘 7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磁盘 7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613720" y="4905496"/>
              <a:ext cx="620160" cy="584775"/>
              <a:chOff x="1358900" y="4330700"/>
              <a:chExt cx="810660" cy="1159572"/>
            </a:xfrm>
          </p:grpSpPr>
          <p:sp>
            <p:nvSpPr>
              <p:cNvPr id="66" name="流程图: 磁盘 65"/>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磁盘 66"/>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磁盘 67"/>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磁盘 68"/>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889820" y="4752179"/>
              <a:ext cx="836060" cy="763746"/>
              <a:chOff x="1358900" y="4330700"/>
              <a:chExt cx="810660" cy="1159572"/>
            </a:xfrm>
          </p:grpSpPr>
          <p:sp>
            <p:nvSpPr>
              <p:cNvPr id="62" name="流程图: 磁盘 61"/>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磁盘 62"/>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磁盘 63"/>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磁盘 64"/>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874402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874402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24" name="组合 23"/>
            <p:cNvGrpSpPr/>
            <p:nvPr/>
          </p:nvGrpSpPr>
          <p:grpSpPr>
            <a:xfrm>
              <a:off x="8744020" y="4918450"/>
              <a:ext cx="620160" cy="584775"/>
              <a:chOff x="1358900" y="4330700"/>
              <a:chExt cx="810660" cy="1159572"/>
            </a:xfrm>
          </p:grpSpPr>
          <p:sp>
            <p:nvSpPr>
              <p:cNvPr id="58" name="流程图: 磁盘 57"/>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磁盘 59"/>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流程图: 磁盘 60"/>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9978060" y="4905496"/>
              <a:ext cx="620160" cy="584775"/>
              <a:chOff x="1358900" y="4330700"/>
              <a:chExt cx="810660" cy="1159572"/>
            </a:xfrm>
          </p:grpSpPr>
          <p:sp>
            <p:nvSpPr>
              <p:cNvPr id="54" name="流程图: 磁盘 5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流程图: 磁盘 5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磁盘 5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磁盘 5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254160" y="4752179"/>
              <a:ext cx="836060" cy="763746"/>
              <a:chOff x="1358900" y="4330700"/>
              <a:chExt cx="810660" cy="1159572"/>
            </a:xfrm>
          </p:grpSpPr>
          <p:sp>
            <p:nvSpPr>
              <p:cNvPr id="50" name="流程图: 磁盘 4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磁盘 5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磁盘 5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磁盘 5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72"/>
            <p:cNvSpPr/>
            <p:nvPr/>
          </p:nvSpPr>
          <p:spPr>
            <a:xfrm>
              <a:off x="1968500" y="3581400"/>
              <a:ext cx="8255000" cy="43180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InfiniBand/10GE Network</a:t>
              </a:r>
              <a:endParaRPr lang="zh-CN" altLang="en-US" sz="2000" b="1" dirty="0">
                <a:latin typeface="微软雅黑" panose="020B0503020204020204" charset="-122"/>
                <a:ea typeface="微软雅黑" panose="020B0503020204020204" charset="-122"/>
              </a:endParaRPr>
            </a:p>
          </p:txBody>
        </p:sp>
        <p:sp>
          <p:nvSpPr>
            <p:cNvPr id="32" name="箭头: 上下 73"/>
            <p:cNvSpPr/>
            <p:nvPr/>
          </p:nvSpPr>
          <p:spPr>
            <a:xfrm>
              <a:off x="200981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上下 74"/>
            <p:cNvSpPr/>
            <p:nvPr/>
          </p:nvSpPr>
          <p:spPr>
            <a:xfrm>
              <a:off x="284480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上下 75"/>
            <p:cNvSpPr/>
            <p:nvPr/>
          </p:nvSpPr>
          <p:spPr>
            <a:xfrm>
              <a:off x="200981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上下 76"/>
            <p:cNvSpPr/>
            <p:nvPr/>
          </p:nvSpPr>
          <p:spPr>
            <a:xfrm>
              <a:off x="284480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上下 77"/>
            <p:cNvSpPr/>
            <p:nvPr/>
          </p:nvSpPr>
          <p:spPr>
            <a:xfrm>
              <a:off x="437522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上下 78"/>
            <p:cNvSpPr/>
            <p:nvPr/>
          </p:nvSpPr>
          <p:spPr>
            <a:xfrm>
              <a:off x="521021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上下 79"/>
            <p:cNvSpPr/>
            <p:nvPr/>
          </p:nvSpPr>
          <p:spPr>
            <a:xfrm>
              <a:off x="437522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上下 80"/>
            <p:cNvSpPr/>
            <p:nvPr/>
          </p:nvSpPr>
          <p:spPr>
            <a:xfrm>
              <a:off x="521021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上下 81"/>
            <p:cNvSpPr/>
            <p:nvPr/>
          </p:nvSpPr>
          <p:spPr>
            <a:xfrm>
              <a:off x="673956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上下 82"/>
            <p:cNvSpPr/>
            <p:nvPr/>
          </p:nvSpPr>
          <p:spPr>
            <a:xfrm>
              <a:off x="757455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上下 83"/>
            <p:cNvSpPr/>
            <p:nvPr/>
          </p:nvSpPr>
          <p:spPr>
            <a:xfrm>
              <a:off x="673956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上下 84"/>
            <p:cNvSpPr/>
            <p:nvPr/>
          </p:nvSpPr>
          <p:spPr>
            <a:xfrm>
              <a:off x="757455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上下 85"/>
            <p:cNvSpPr/>
            <p:nvPr/>
          </p:nvSpPr>
          <p:spPr>
            <a:xfrm>
              <a:off x="907636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上下 86"/>
            <p:cNvSpPr/>
            <p:nvPr/>
          </p:nvSpPr>
          <p:spPr>
            <a:xfrm>
              <a:off x="991135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上下 87"/>
            <p:cNvSpPr/>
            <p:nvPr/>
          </p:nvSpPr>
          <p:spPr>
            <a:xfrm>
              <a:off x="907636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上下 88"/>
            <p:cNvSpPr/>
            <p:nvPr/>
          </p:nvSpPr>
          <p:spPr>
            <a:xfrm>
              <a:off x="991135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89"/>
            <p:cNvSpPr/>
            <p:nvPr/>
          </p:nvSpPr>
          <p:spPr>
            <a:xfrm>
              <a:off x="1219200" y="4557795"/>
              <a:ext cx="9855200" cy="1500105"/>
            </a:xfrm>
            <a:prstGeom prst="roundRect">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982680" y="5600445"/>
              <a:ext cx="2336800" cy="369332"/>
            </a:xfrm>
            <a:prstGeom prst="rect">
              <a:avLst/>
            </a:prstGeom>
            <a:noFill/>
          </p:spPr>
          <p:txBody>
            <a:bodyPr wrap="square" rtlCol="0">
              <a:spAutoFit/>
            </a:bodyPr>
            <a:lstStyle/>
            <a:p>
              <a:pPr algn="ctr"/>
              <a:r>
                <a:rPr lang="en-US" altLang="zh-CN" b="1" dirty="0" err="1">
                  <a:solidFill>
                    <a:schemeClr val="accent1"/>
                  </a:solidFill>
                  <a:latin typeface="微软雅黑" panose="020B0503020204020204" charset="-122"/>
                  <a:ea typeface="微软雅黑" panose="020B0503020204020204" charset="-122"/>
                </a:rPr>
                <a:t>ServerSAN</a:t>
              </a:r>
              <a:endParaRPr lang="zh-CN" altLang="en-US" b="1" dirty="0">
                <a:solidFill>
                  <a:schemeClr val="accent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ļiḓê"/>
          <p:cNvSpPr/>
          <p:nvPr/>
        </p:nvSpPr>
        <p:spPr bwMode="auto">
          <a:xfrm>
            <a:off x="7018529" y="1542442"/>
            <a:ext cx="4819685" cy="428283"/>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网络虚拟化技术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018530" y="2035295"/>
            <a:ext cx="4819684" cy="4365505"/>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a:lnSpc>
                <a:spcPct val="150000"/>
              </a:lnSpc>
              <a:buClr>
                <a:srgbClr val="292929"/>
              </a:buClr>
              <a:buFont typeface="Arial" panose="020B0604020202020204" pitchFamily="34" charset="0"/>
              <a:buChar char="•"/>
              <a:defRPr/>
            </a:pPr>
            <a:r>
              <a:rPr lang="zh-CN" altLang="zh-CN" dirty="0">
                <a:latin typeface="微软雅黑" panose="020B0503020204020204" charset="-122"/>
                <a:ea typeface="微软雅黑" panose="020B0503020204020204" charset="-122"/>
              </a:rPr>
              <a:t>网络虚拟化是对物理网络及其组件（比如交换机、路由器等）进行抽象，并从中分离网络业务流量的一种技术。采用网络虚拟化可以将多个物理网络抽象为一个虚拟网络，或者将一个物理网络分割为多个逻辑网络</a:t>
            </a:r>
            <a:endParaRPr lang="en-US" altLang="zh-CN" dirty="0">
              <a:latin typeface="微软雅黑" panose="020B0503020204020204" charset="-122"/>
              <a:ea typeface="微软雅黑" panose="020B0503020204020204" charset="-122"/>
            </a:endParaRPr>
          </a:p>
          <a:p>
            <a:pPr>
              <a:lnSpc>
                <a:spcPct val="150000"/>
              </a:lnSpc>
              <a:buClr>
                <a:srgbClr val="292929"/>
              </a:buClr>
              <a:buFont typeface="Arial" panose="020B0604020202020204" pitchFamily="34" charset="0"/>
              <a:buChar char="•"/>
              <a:defRPr/>
            </a:pPr>
            <a:r>
              <a:rPr lang="zh-CN" altLang="zh-CN" dirty="0">
                <a:latin typeface="微软雅黑" panose="020B0503020204020204" charset="-122"/>
                <a:ea typeface="微软雅黑" panose="020B0503020204020204" charset="-122"/>
              </a:rPr>
              <a:t>软件定义网络</a:t>
            </a:r>
            <a:r>
              <a:rPr lang="en-US" altLang="zh-CN" dirty="0">
                <a:latin typeface="微软雅黑" panose="020B0503020204020204" charset="-122"/>
                <a:ea typeface="微软雅黑" panose="020B0503020204020204" charset="-122"/>
              </a:rPr>
              <a:t>SDN</a:t>
            </a:r>
            <a:r>
              <a:rPr lang="zh-CN" altLang="zh-CN" dirty="0">
                <a:latin typeface="微软雅黑" panose="020B0503020204020204" charset="-122"/>
                <a:ea typeface="微软雅黑" panose="020B0503020204020204" charset="-122"/>
              </a:rPr>
              <a:t>改变了传统网络架构的控制模式，将网络分为控制层和数据层。网络的管理权限交给了控制层的控制器软件，通过传输通道，统一下达命令给数据层设备</a:t>
            </a:r>
            <a:r>
              <a:rPr lang="zh-CN" altLang="en-US" dirty="0">
                <a:latin typeface="微软雅黑" panose="020B0503020204020204" charset="-122"/>
                <a:ea typeface="微软雅黑" panose="020B0503020204020204" charset="-122"/>
              </a:rPr>
              <a:t>，构建虚拟网络。</a:t>
            </a:r>
            <a:endParaRPr lang="en-US" altLang="zh-CN" noProof="1">
              <a:latin typeface="微软雅黑" panose="020B0503020204020204" charset="-122"/>
              <a:ea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网络虚拟化</a:t>
            </a:r>
          </a:p>
        </p:txBody>
      </p:sp>
      <p:grpSp>
        <p:nvGrpSpPr>
          <p:cNvPr id="7" name="组合 6"/>
          <p:cNvGrpSpPr/>
          <p:nvPr/>
        </p:nvGrpSpPr>
        <p:grpSpPr>
          <a:xfrm>
            <a:off x="308932" y="1542442"/>
            <a:ext cx="6842982" cy="4620166"/>
            <a:chOff x="2011948" y="1599592"/>
            <a:chExt cx="8828503" cy="4620166"/>
          </a:xfrm>
        </p:grpSpPr>
        <p:sp>
          <p:nvSpPr>
            <p:cNvPr id="8" name="矩形 7"/>
            <p:cNvSpPr/>
            <p:nvPr/>
          </p:nvSpPr>
          <p:spPr>
            <a:xfrm>
              <a:off x="2011948" y="5005144"/>
              <a:ext cx="7962900" cy="1214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16200000">
              <a:off x="1614707" y="5443174"/>
              <a:ext cx="121461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物理网络层</a:t>
              </a:r>
            </a:p>
          </p:txBody>
        </p:sp>
        <p:sp>
          <p:nvSpPr>
            <p:cNvPr id="10" name="矩形 9"/>
            <p:cNvSpPr/>
            <p:nvPr/>
          </p:nvSpPr>
          <p:spPr>
            <a:xfrm>
              <a:off x="2011948" y="3301240"/>
              <a:ext cx="7962900" cy="1214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16200000">
              <a:off x="1614707" y="3739268"/>
              <a:ext cx="121461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网络控制层</a:t>
              </a:r>
            </a:p>
          </p:txBody>
        </p:sp>
        <p:sp>
          <p:nvSpPr>
            <p:cNvPr id="12" name="矩形 11"/>
            <p:cNvSpPr/>
            <p:nvPr/>
          </p:nvSpPr>
          <p:spPr>
            <a:xfrm>
              <a:off x="2011948" y="1599595"/>
              <a:ext cx="7950200" cy="1214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16200000">
              <a:off x="1614706" y="2037623"/>
              <a:ext cx="1214616"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业务协同层</a:t>
              </a:r>
            </a:p>
          </p:txBody>
        </p:sp>
        <p:sp>
          <p:nvSpPr>
            <p:cNvPr id="14" name="箭头: 上下 196"/>
            <p:cNvSpPr/>
            <p:nvPr/>
          </p:nvSpPr>
          <p:spPr>
            <a:xfrm>
              <a:off x="5981700" y="4515852"/>
              <a:ext cx="228600" cy="487032"/>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上下 197"/>
            <p:cNvSpPr/>
            <p:nvPr/>
          </p:nvSpPr>
          <p:spPr>
            <a:xfrm>
              <a:off x="5981700" y="2813078"/>
              <a:ext cx="228600" cy="487032"/>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117755" y="4590091"/>
              <a:ext cx="4550611" cy="338554"/>
            </a:xfrm>
            <a:prstGeom prst="rect">
              <a:avLst/>
            </a:prstGeom>
            <a:noFill/>
          </p:spPr>
          <p:txBody>
            <a:bodyPr wrap="squar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开放接口</a:t>
              </a:r>
              <a:r>
                <a:rPr lang="zh-CN" altLang="en-US" sz="1400" dirty="0">
                  <a:solidFill>
                    <a:schemeClr val="bg2">
                      <a:lumMod val="50000"/>
                    </a:schemeClr>
                  </a:solidFill>
                  <a:latin typeface="微软雅黑" panose="020B0503020204020204" charset="-122"/>
                  <a:ea typeface="微软雅黑" panose="020B0503020204020204" charset="-122"/>
                </a:rPr>
                <a:t>（</a:t>
              </a:r>
              <a:r>
                <a:rPr lang="en-US" altLang="zh-CN" sz="1400" dirty="0" err="1">
                  <a:solidFill>
                    <a:schemeClr val="bg2">
                      <a:lumMod val="50000"/>
                    </a:schemeClr>
                  </a:solidFill>
                  <a:latin typeface="微软雅黑" panose="020B0503020204020204" charset="-122"/>
                  <a:ea typeface="微软雅黑" panose="020B0503020204020204" charset="-122"/>
                </a:rPr>
                <a:t>Openflow</a:t>
              </a:r>
              <a:r>
                <a:rPr lang="en-US" altLang="zh-CN" sz="1400" dirty="0">
                  <a:solidFill>
                    <a:schemeClr val="bg2">
                      <a:lumMod val="50000"/>
                    </a:schemeClr>
                  </a:solidFill>
                  <a:latin typeface="微软雅黑" panose="020B0503020204020204" charset="-122"/>
                  <a:ea typeface="微软雅黑" panose="020B0503020204020204" charset="-122"/>
                </a:rPr>
                <a:t>/OVSDB/</a:t>
              </a:r>
              <a:r>
                <a:rPr lang="en-US" altLang="zh-CN" sz="1400" dirty="0" err="1">
                  <a:solidFill>
                    <a:schemeClr val="bg2">
                      <a:lumMod val="50000"/>
                    </a:schemeClr>
                  </a:solidFill>
                  <a:latin typeface="微软雅黑" panose="020B0503020204020204" charset="-122"/>
                  <a:ea typeface="微软雅黑" panose="020B0503020204020204" charset="-122"/>
                </a:rPr>
                <a:t>Netconf</a:t>
              </a:r>
              <a:r>
                <a:rPr lang="zh-CN" altLang="en-US" sz="1400" dirty="0">
                  <a:solidFill>
                    <a:schemeClr val="bg2">
                      <a:lumMod val="50000"/>
                    </a:schemeClr>
                  </a:solidFill>
                  <a:latin typeface="微软雅黑" panose="020B0503020204020204" charset="-122"/>
                  <a:ea typeface="微软雅黑" panose="020B0503020204020204" charset="-122"/>
                </a:rPr>
                <a:t>）</a:t>
              </a:r>
            </a:p>
          </p:txBody>
        </p:sp>
        <p:sp>
          <p:nvSpPr>
            <p:cNvPr id="17" name="文本框 16"/>
            <p:cNvSpPr txBox="1"/>
            <p:nvPr/>
          </p:nvSpPr>
          <p:spPr>
            <a:xfrm>
              <a:off x="6289840" y="2887318"/>
              <a:ext cx="4550611" cy="338554"/>
            </a:xfrm>
            <a:prstGeom prst="rect">
              <a:avLst/>
            </a:prstGeom>
            <a:noFill/>
          </p:spPr>
          <p:txBody>
            <a:bodyPr wrap="squar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开放接口</a:t>
              </a:r>
              <a:r>
                <a:rPr lang="zh-CN" altLang="en-US" sz="1400" dirty="0">
                  <a:solidFill>
                    <a:schemeClr val="bg2">
                      <a:lumMod val="50000"/>
                    </a:schemeClr>
                  </a:solidFill>
                  <a:latin typeface="微软雅黑" panose="020B0503020204020204" charset="-122"/>
                  <a:ea typeface="微软雅黑" panose="020B0503020204020204" charset="-122"/>
                </a:rPr>
                <a:t>（</a:t>
              </a:r>
              <a:r>
                <a:rPr lang="en-US" altLang="zh-CN" sz="1400" dirty="0">
                  <a:solidFill>
                    <a:schemeClr val="bg2">
                      <a:lumMod val="50000"/>
                    </a:schemeClr>
                  </a:solidFill>
                  <a:latin typeface="微软雅黑" panose="020B0503020204020204" charset="-122"/>
                  <a:ea typeface="微软雅黑" panose="020B0503020204020204" charset="-122"/>
                </a:rPr>
                <a:t>RESTful/RPC</a:t>
              </a:r>
              <a:r>
                <a:rPr lang="zh-CN" altLang="en-US" sz="1400" dirty="0">
                  <a:solidFill>
                    <a:schemeClr val="bg2">
                      <a:lumMod val="50000"/>
                    </a:schemeClr>
                  </a:solidFill>
                  <a:latin typeface="微软雅黑" panose="020B0503020204020204" charset="-122"/>
                  <a:ea typeface="微软雅黑" panose="020B0503020204020204" charset="-122"/>
                </a:rPr>
                <a:t>）</a:t>
              </a:r>
            </a:p>
          </p:txBody>
        </p:sp>
        <p:sp>
          <p:nvSpPr>
            <p:cNvPr id="18" name="矩形: 圆角 200"/>
            <p:cNvSpPr/>
            <p:nvPr/>
          </p:nvSpPr>
          <p:spPr>
            <a:xfrm>
              <a:off x="2775857"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交换机</a:t>
              </a:r>
            </a:p>
          </p:txBody>
        </p:sp>
        <p:sp>
          <p:nvSpPr>
            <p:cNvPr id="19" name="矩形: 圆角 201"/>
            <p:cNvSpPr/>
            <p:nvPr/>
          </p:nvSpPr>
          <p:spPr>
            <a:xfrm>
              <a:off x="4521916"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路由器</a:t>
              </a:r>
            </a:p>
          </p:txBody>
        </p:sp>
        <p:sp>
          <p:nvSpPr>
            <p:cNvPr id="20" name="矩形: 圆角 202"/>
            <p:cNvSpPr/>
            <p:nvPr/>
          </p:nvSpPr>
          <p:spPr>
            <a:xfrm>
              <a:off x="6289840"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防火墙</a:t>
              </a:r>
            </a:p>
          </p:txBody>
        </p:sp>
        <p:sp>
          <p:nvSpPr>
            <p:cNvPr id="21" name="矩形: 圆角 203"/>
            <p:cNvSpPr/>
            <p:nvPr/>
          </p:nvSpPr>
          <p:spPr>
            <a:xfrm>
              <a:off x="8057764" y="5449165"/>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负载均衡</a:t>
              </a:r>
            </a:p>
          </p:txBody>
        </p:sp>
        <p:sp>
          <p:nvSpPr>
            <p:cNvPr id="22" name="矩形: 圆角 204"/>
            <p:cNvSpPr/>
            <p:nvPr/>
          </p:nvSpPr>
          <p:spPr>
            <a:xfrm>
              <a:off x="3133987" y="3663616"/>
              <a:ext cx="1776913" cy="4843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运维监控</a:t>
              </a:r>
            </a:p>
          </p:txBody>
        </p:sp>
        <p:sp>
          <p:nvSpPr>
            <p:cNvPr id="23" name="矩形: 圆角 205"/>
            <p:cNvSpPr/>
            <p:nvPr/>
          </p:nvSpPr>
          <p:spPr>
            <a:xfrm>
              <a:off x="5423791" y="3658142"/>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控制器</a:t>
              </a:r>
            </a:p>
          </p:txBody>
        </p:sp>
        <p:sp>
          <p:nvSpPr>
            <p:cNvPr id="24" name="矩形: 圆角 206"/>
            <p:cNvSpPr/>
            <p:nvPr/>
          </p:nvSpPr>
          <p:spPr>
            <a:xfrm>
              <a:off x="5402035" y="1954277"/>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云平台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9e9f0870-4b5a-4a71-a30d-fa150e74fce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83057" y="1757865"/>
            <a:ext cx="10952054" cy="4167022"/>
            <a:chOff x="680367" y="1369338"/>
            <a:chExt cx="10952054" cy="4167022"/>
          </a:xfrm>
        </p:grpSpPr>
        <p:sp>
          <p:nvSpPr>
            <p:cNvPr id="6" name="îṥ1îďê"/>
            <p:cNvSpPr/>
            <p:nvPr/>
          </p:nvSpPr>
          <p:spPr>
            <a:xfrm rot="7720352">
              <a:off x="6014784" y="2629020"/>
              <a:ext cx="1807212" cy="2067005"/>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íš1íḋe"/>
            <p:cNvSpPr/>
            <p:nvPr/>
          </p:nvSpPr>
          <p:spPr>
            <a:xfrm rot="4797670">
              <a:off x="5561004" y="1442943"/>
              <a:ext cx="1328186" cy="1519108"/>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ïṣľidè"/>
            <p:cNvSpPr/>
            <p:nvPr/>
          </p:nvSpPr>
          <p:spPr>
            <a:xfrm rot="18000000">
              <a:off x="4346626" y="2345632"/>
              <a:ext cx="1481981" cy="1695018"/>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śḻiďe"/>
            <p:cNvSpPr/>
            <p:nvPr/>
          </p:nvSpPr>
          <p:spPr>
            <a:xfrm rot="15462590">
              <a:off x="4749631" y="3844605"/>
              <a:ext cx="1376086" cy="1573899"/>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ṣḻïďè"/>
            <p:cNvSpPr/>
            <p:nvPr/>
          </p:nvSpPr>
          <p:spPr bwMode="auto">
            <a:xfrm>
              <a:off x="5636961" y="1698358"/>
              <a:ext cx="1007960" cy="1008276"/>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1" name="ï$líḋê"/>
            <p:cNvSpPr/>
            <p:nvPr/>
          </p:nvSpPr>
          <p:spPr bwMode="auto">
            <a:xfrm>
              <a:off x="4608450" y="2680535"/>
              <a:ext cx="1139240" cy="1139591"/>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2" name="íṧľíḑe"/>
            <p:cNvSpPr/>
            <p:nvPr/>
          </p:nvSpPr>
          <p:spPr bwMode="auto">
            <a:xfrm>
              <a:off x="6073164" y="2917554"/>
              <a:ext cx="1425854" cy="1392023"/>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3" name="ï$ḻidè"/>
            <p:cNvSpPr/>
            <p:nvPr/>
          </p:nvSpPr>
          <p:spPr bwMode="auto">
            <a:xfrm>
              <a:off x="5005713" y="4082888"/>
              <a:ext cx="1063827" cy="1064156"/>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4" name="işḷidé"/>
            <p:cNvSpPr/>
            <p:nvPr/>
          </p:nvSpPr>
          <p:spPr>
            <a:xfrm>
              <a:off x="680367" y="2020344"/>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15" name="ïṡļïḋè"/>
            <p:cNvSpPr/>
            <p:nvPr/>
          </p:nvSpPr>
          <p:spPr bwMode="auto">
            <a:xfrm>
              <a:off x="883742" y="2191381"/>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6" name="ïṥḻîḋê"/>
            <p:cNvGrpSpPr/>
            <p:nvPr/>
          </p:nvGrpSpPr>
          <p:grpSpPr>
            <a:xfrm>
              <a:off x="1414916" y="1733480"/>
              <a:ext cx="2999341" cy="1741705"/>
              <a:chOff x="471063" y="2125782"/>
              <a:chExt cx="6061528" cy="1741705"/>
            </a:xfrm>
          </p:grpSpPr>
          <p:sp>
            <p:nvSpPr>
              <p:cNvPr id="32" name="iṣḻîḑe"/>
              <p:cNvSpPr/>
              <p:nvPr/>
            </p:nvSpPr>
            <p:spPr bwMode="auto">
              <a:xfrm>
                <a:off x="471063" y="2567586"/>
                <a:ext cx="6061528" cy="129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云数据库指被优化或部署到一个虚拟计算环境中的数据库，用户可以实现按需付费、按需扩展、高可用性</a:t>
                </a:r>
                <a:endParaRPr lang="en-US" altLang="zh-CN" sz="1400" dirty="0">
                  <a:latin typeface="微软雅黑" panose="020B0503020204020204" charset="-122"/>
                  <a:ea typeface="微软雅黑" panose="020B0503020204020204" charset="-122"/>
                </a:endParaRPr>
              </a:p>
            </p:txBody>
          </p:sp>
          <p:sp>
            <p:nvSpPr>
              <p:cNvPr id="33" name="ïŝľíḓè"/>
              <p:cNvSpPr txBox="1"/>
              <p:nvPr/>
            </p:nvSpPr>
            <p:spPr bwMode="auto">
              <a:xfrm>
                <a:off x="651995" y="2125782"/>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云数据库</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17" name="iṣḷîḍê"/>
            <p:cNvSpPr/>
            <p:nvPr/>
          </p:nvSpPr>
          <p:spPr>
            <a:xfrm>
              <a:off x="695685" y="4180363"/>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18" name="íṡļíďê"/>
            <p:cNvSpPr/>
            <p:nvPr/>
          </p:nvSpPr>
          <p:spPr bwMode="auto">
            <a:xfrm>
              <a:off x="849975" y="4315409"/>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9" name="í$lïďê"/>
            <p:cNvGrpSpPr/>
            <p:nvPr/>
          </p:nvGrpSpPr>
          <p:grpSpPr>
            <a:xfrm>
              <a:off x="1414916" y="4305724"/>
              <a:ext cx="2847483" cy="1230636"/>
              <a:chOff x="471064" y="2317092"/>
              <a:chExt cx="5754629" cy="1230636"/>
            </a:xfrm>
          </p:grpSpPr>
          <p:sp>
            <p:nvSpPr>
              <p:cNvPr id="30" name="îṧ1îḑê"/>
              <p:cNvSpPr/>
              <p:nvPr/>
            </p:nvSpPr>
            <p:spPr bwMode="auto">
              <a:xfrm>
                <a:off x="471064" y="2620025"/>
                <a:ext cx="5557778" cy="92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70000"/>
                  </a:lnSpc>
                  <a:spcBef>
                    <a:spcPct val="0"/>
                  </a:spcBef>
                  <a:buFont typeface="Arial" panose="020B0604020202020204" pitchFamily="34" charset="0"/>
                  <a:buChar char="•"/>
                </a:pPr>
                <a:r>
                  <a:rPr lang="zh-CN" altLang="zh-CN" sz="1400" dirty="0">
                    <a:latin typeface="微软雅黑" panose="020B0503020204020204" charset="-122"/>
                    <a:ea typeface="微软雅黑" panose="020B0503020204020204" charset="-122"/>
                  </a:rPr>
                  <a:t>持续集成和持续交付</a:t>
                </a:r>
                <a:r>
                  <a:rPr lang="en-US" altLang="zh-CN" sz="1400" dirty="0">
                    <a:latin typeface="微软雅黑" panose="020B0503020204020204" charset="-122"/>
                    <a:ea typeface="微软雅黑" panose="020B0503020204020204" charset="-122"/>
                  </a:rPr>
                  <a:t>(CI/CD)</a:t>
                </a:r>
                <a:r>
                  <a:rPr lang="zh-CN" altLang="zh-CN" sz="1400" dirty="0">
                    <a:latin typeface="微软雅黑" panose="020B0503020204020204" charset="-122"/>
                    <a:ea typeface="微软雅黑" panose="020B0503020204020204" charset="-122"/>
                  </a:rPr>
                  <a:t>服务</a:t>
                </a:r>
                <a:r>
                  <a:rPr lang="zh-CN" altLang="en-US" sz="1400" dirty="0">
                    <a:latin typeface="微软雅黑" panose="020B0503020204020204" charset="-122"/>
                    <a:ea typeface="微软雅黑" panose="020B0503020204020204" charset="-122"/>
                  </a:rPr>
                  <a:t>，实现</a:t>
                </a:r>
                <a:r>
                  <a:rPr lang="zh-CN" altLang="zh-CN" sz="1400" dirty="0">
                    <a:latin typeface="微软雅黑" panose="020B0503020204020204" charset="-122"/>
                    <a:ea typeface="微软雅黑" panose="020B0503020204020204" charset="-122"/>
                  </a:rPr>
                  <a:t>应用从代码提交到线上部署自动化</a:t>
                </a:r>
              </a:p>
            </p:txBody>
          </p:sp>
          <p:sp>
            <p:nvSpPr>
              <p:cNvPr id="31" name="íṥļïḍe"/>
              <p:cNvSpPr txBox="1"/>
              <p:nvPr/>
            </p:nvSpPr>
            <p:spPr bwMode="auto">
              <a:xfrm>
                <a:off x="848846" y="2317092"/>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开发者服务</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20" name="i$ḷïdè"/>
            <p:cNvSpPr/>
            <p:nvPr/>
          </p:nvSpPr>
          <p:spPr>
            <a:xfrm>
              <a:off x="7488241" y="1636497"/>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21" name="iṥlídé"/>
            <p:cNvSpPr/>
            <p:nvPr/>
          </p:nvSpPr>
          <p:spPr bwMode="auto">
            <a:xfrm>
              <a:off x="7654858" y="1811143"/>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2" name="iṩľïḑê"/>
            <p:cNvGrpSpPr/>
            <p:nvPr/>
          </p:nvGrpSpPr>
          <p:grpSpPr>
            <a:xfrm>
              <a:off x="8312318" y="1369338"/>
              <a:ext cx="3320103" cy="1286834"/>
              <a:chOff x="719137" y="2462069"/>
              <a:chExt cx="5564445" cy="1286834"/>
            </a:xfrm>
          </p:grpSpPr>
          <p:sp>
            <p:nvSpPr>
              <p:cNvPr id="28" name="ïsḻïḑê"/>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zh-CN" sz="1400" dirty="0">
                    <a:latin typeface="微软雅黑" panose="020B0503020204020204" charset="-122"/>
                    <a:ea typeface="微软雅黑" panose="020B0503020204020204" charset="-122"/>
                  </a:rPr>
                  <a:t>指基于容器实现的</a:t>
                </a:r>
                <a:r>
                  <a:rPr lang="en-US" altLang="zh-CN" sz="1400" dirty="0">
                    <a:latin typeface="微软雅黑" panose="020B0503020204020204" charset="-122"/>
                    <a:ea typeface="微软雅黑" panose="020B0503020204020204" charset="-122"/>
                  </a:rPr>
                  <a:t>Web</a:t>
                </a:r>
                <a:r>
                  <a:rPr lang="zh-CN" altLang="zh-CN" sz="1400" dirty="0">
                    <a:latin typeface="微软雅黑" panose="020B0503020204020204" charset="-122"/>
                    <a:ea typeface="微软雅黑" panose="020B0503020204020204" charset="-122"/>
                  </a:rPr>
                  <a:t>中间件、消息中间件服务，用户可以直接选用所需的中间件产品</a:t>
                </a:r>
                <a:r>
                  <a:rPr lang="zh-CN" altLang="en-US" sz="1400" dirty="0">
                    <a:latin typeface="微软雅黑" panose="020B0503020204020204" charset="-122"/>
                    <a:ea typeface="微软雅黑" panose="020B0503020204020204" charset="-122"/>
                  </a:rPr>
                  <a:t>及服务</a:t>
                </a:r>
                <a:endParaRPr lang="en-US" altLang="zh-CN" sz="1400" dirty="0">
                  <a:latin typeface="微软雅黑" panose="020B0503020204020204" charset="-122"/>
                  <a:ea typeface="微软雅黑" panose="020B0503020204020204" charset="-122"/>
                </a:endParaRPr>
              </a:p>
            </p:txBody>
          </p:sp>
          <p:sp>
            <p:nvSpPr>
              <p:cNvPr id="29" name="ïṥḷïďé"/>
              <p:cNvSpPr txBox="1"/>
              <p:nvPr/>
            </p:nvSpPr>
            <p:spPr bwMode="auto">
              <a:xfrm>
                <a:off x="906735" y="2462069"/>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中间件</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23" name="ïṡ1îdè"/>
            <p:cNvSpPr/>
            <p:nvPr/>
          </p:nvSpPr>
          <p:spPr>
            <a:xfrm>
              <a:off x="7488241" y="4351454"/>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24" name="ïS1îḍe"/>
            <p:cNvSpPr/>
            <p:nvPr/>
          </p:nvSpPr>
          <p:spPr bwMode="auto">
            <a:xfrm>
              <a:off x="7654858" y="4526100"/>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5" name="íśļïḓe"/>
            <p:cNvGrpSpPr/>
            <p:nvPr/>
          </p:nvGrpSpPr>
          <p:grpSpPr>
            <a:xfrm>
              <a:off x="8138728" y="4064590"/>
              <a:ext cx="3381760" cy="1306540"/>
              <a:chOff x="428203" y="2442364"/>
              <a:chExt cx="5667781" cy="1306540"/>
            </a:xfrm>
          </p:grpSpPr>
          <p:sp>
            <p:nvSpPr>
              <p:cNvPr id="26" name="iṡliḍè"/>
              <p:cNvSpPr/>
              <p:nvPr/>
            </p:nvSpPr>
            <p:spPr bwMode="auto">
              <a:xfrm>
                <a:off x="428203" y="2884169"/>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能力组件不再封闭，在</a:t>
                </a:r>
                <a:r>
                  <a:rPr lang="en-US" altLang="zh-CN" sz="1400" dirty="0" err="1">
                    <a:latin typeface="微软雅黑" panose="020B0503020204020204" charset="-122"/>
                    <a:ea typeface="微软雅黑" panose="020B0503020204020204" charset="-122"/>
                  </a:rPr>
                  <a:t>PaaS</a:t>
                </a:r>
                <a:r>
                  <a:rPr lang="zh-CN" altLang="en-US" sz="1400" dirty="0">
                    <a:latin typeface="微软雅黑" panose="020B0503020204020204" charset="-122"/>
                    <a:ea typeface="微软雅黑" panose="020B0503020204020204" charset="-122"/>
                  </a:rPr>
                  <a:t>平台上提供通用</a:t>
                </a:r>
                <a:r>
                  <a:rPr lang="en-US" altLang="zh-CN" sz="1400" dirty="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专用的能力组件</a:t>
                </a:r>
                <a:endParaRPr lang="en-US" altLang="zh-CN" sz="1400" dirty="0">
                  <a:latin typeface="微软雅黑" panose="020B0503020204020204" charset="-122"/>
                  <a:ea typeface="微软雅黑" panose="020B0503020204020204" charset="-122"/>
                </a:endParaRPr>
              </a:p>
            </p:txBody>
          </p:sp>
          <p:sp>
            <p:nvSpPr>
              <p:cNvPr id="27" name="ïśḷîḓè"/>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通用</a:t>
                </a:r>
                <a:r>
                  <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专用能力组件</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grpSp>
      <p:sp>
        <p:nvSpPr>
          <p:cNvPr id="34" name="矩形 33"/>
          <p:cNvSpPr/>
          <p:nvPr/>
        </p:nvSpPr>
        <p:spPr>
          <a:xfrm>
            <a:off x="-6091" y="271484"/>
            <a:ext cx="694516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98474" y="271484"/>
            <a:ext cx="6840600"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2.2.3</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平台层</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云组件类</a:t>
            </a:r>
          </a:p>
        </p:txBody>
      </p:sp>
      <p:sp>
        <p:nvSpPr>
          <p:cNvPr id="4" name="文本框 3"/>
          <p:cNvSpPr txBox="1"/>
          <p:nvPr/>
        </p:nvSpPr>
        <p:spPr>
          <a:xfrm>
            <a:off x="4968421" y="3317145"/>
            <a:ext cx="1486700" cy="645160"/>
          </a:xfrm>
          <a:prstGeom prst="rect">
            <a:avLst/>
          </a:prstGeom>
          <a:noFill/>
        </p:spPr>
        <p:txBody>
          <a:bodyPr wrap="square" rtlCol="0">
            <a:spAutoFit/>
          </a:bodyPr>
          <a:lstStyle/>
          <a:p>
            <a:r>
              <a:rPr kumimoji="1" lang="en-US" altLang="zh-CN" sz="3600" dirty="0">
                <a:solidFill>
                  <a:schemeClr val="accent5"/>
                </a:solidFill>
                <a:latin typeface="微软雅黑" panose="020B0503020204020204" charset="-122"/>
                <a:ea typeface="微软雅黑" panose="020B0503020204020204" charset="-122"/>
                <a:cs typeface="微软雅黑" panose="020B0503020204020204" charset="-122"/>
              </a:rPr>
              <a:t>1</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5920960" y="2252951"/>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2</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nvSpPr>
        <p:spPr>
          <a:xfrm>
            <a:off x="5328880" y="4674019"/>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3</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8" name="文本框 37"/>
          <p:cNvSpPr txBox="1"/>
          <p:nvPr/>
        </p:nvSpPr>
        <p:spPr>
          <a:xfrm>
            <a:off x="6581957" y="3658140"/>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4</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75895" y="1310640"/>
            <a:ext cx="6865620" cy="4358640"/>
          </a:xfrm>
          <a:prstGeom prst="rect">
            <a:avLst/>
          </a:prstGeom>
        </p:spPr>
      </p:pic>
      <p:sp>
        <p:nvSpPr>
          <p:cNvPr id="6" name="矩形 5"/>
          <p:cNvSpPr/>
          <p:nvPr/>
        </p:nvSpPr>
        <p:spPr>
          <a:xfrm>
            <a:off x="7350125" y="1395730"/>
            <a:ext cx="4567555" cy="5462270"/>
          </a:xfrm>
          <a:prstGeom prst="rect">
            <a:avLst/>
          </a:prstGeom>
        </p:spPr>
        <p:txBody>
          <a:bodyPr wrap="square">
            <a:spAutoFit/>
          </a:bodyPr>
          <a:lstStyle/>
          <a:p>
            <a:pPr>
              <a:lnSpc>
                <a:spcPct val="150000"/>
              </a:lnSpc>
              <a:spcBef>
                <a:spcPts val="600"/>
              </a:spcBef>
            </a:pPr>
            <a:r>
              <a:rPr lang="en-US" altLang="zh-CN" dirty="0"/>
              <a:t>      </a:t>
            </a:r>
            <a:r>
              <a:rPr lang="zh-CN" altLang="en-US" dirty="0"/>
              <a:t> </a:t>
            </a:r>
            <a:r>
              <a:rPr lang="en-US" altLang="zh-CN" dirty="0"/>
              <a:t>  </a:t>
            </a:r>
            <a:r>
              <a:rPr lang="zh-CN" altLang="zh-CN" dirty="0">
                <a:latin typeface="微软雅黑" panose="020B0503020204020204" charset="-122"/>
                <a:ea typeface="微软雅黑" panose="020B0503020204020204" charset="-122"/>
              </a:rPr>
              <a:t>服务层是指集成了企业应用从开发、运维、运营及配套的各种工具和能力的平台环境，主要是面向外部用户提供标准化的云计算服务，以便为客户业务提供有效支撑。</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服务层可以提供基础设施即服务（</a:t>
            </a:r>
            <a:r>
              <a:rPr lang="en-US" altLang="zh-CN" dirty="0" err="1">
                <a:latin typeface="微软雅黑" panose="020B0503020204020204" charset="-122"/>
                <a:ea typeface="微软雅黑" panose="020B0503020204020204" charset="-122"/>
              </a:rPr>
              <a:t>IaaS</a:t>
            </a:r>
            <a:r>
              <a:rPr lang="zh-CN" altLang="zh-CN" dirty="0">
                <a:latin typeface="微软雅黑" panose="020B0503020204020204" charset="-122"/>
                <a:ea typeface="微软雅黑" panose="020B0503020204020204" charset="-122"/>
              </a:rPr>
              <a:t>）、平台即服务（</a:t>
            </a:r>
            <a:r>
              <a:rPr lang="en-US" altLang="zh-CN" dirty="0" err="1">
                <a:latin typeface="微软雅黑" panose="020B0503020204020204" charset="-122"/>
                <a:ea typeface="微软雅黑" panose="020B0503020204020204" charset="-122"/>
              </a:rPr>
              <a:t>PaaS</a:t>
            </a:r>
            <a:r>
              <a:rPr lang="zh-CN" altLang="zh-CN" dirty="0">
                <a:latin typeface="微软雅黑" panose="020B0503020204020204" charset="-122"/>
                <a:ea typeface="微软雅黑" panose="020B0503020204020204" charset="-122"/>
              </a:rPr>
              <a:t>）、软件即服务（</a:t>
            </a:r>
            <a:r>
              <a:rPr lang="en-US" altLang="zh-CN" dirty="0">
                <a:latin typeface="微软雅黑" panose="020B0503020204020204" charset="-122"/>
                <a:ea typeface="微软雅黑" panose="020B0503020204020204" charset="-122"/>
              </a:rPr>
              <a:t>SaaS</a:t>
            </a:r>
            <a:r>
              <a:rPr lang="zh-CN" altLang="zh-CN" dirty="0">
                <a:latin typeface="微软雅黑" panose="020B0503020204020204" charset="-122"/>
                <a:ea typeface="微软雅黑" panose="020B0503020204020204" charset="-122"/>
              </a:rPr>
              <a:t>）、数据即服务（</a:t>
            </a:r>
            <a:r>
              <a:rPr lang="en-US" altLang="zh-CN" dirty="0" err="1">
                <a:latin typeface="微软雅黑" panose="020B0503020204020204" charset="-122"/>
                <a:ea typeface="微软雅黑" panose="020B0503020204020204" charset="-122"/>
              </a:rPr>
              <a:t>DaaS</a:t>
            </a:r>
            <a:r>
              <a:rPr lang="zh-CN" altLang="zh-CN" dirty="0">
                <a:latin typeface="微软雅黑" panose="020B0503020204020204" charset="-122"/>
                <a:ea typeface="微软雅黑" panose="020B0503020204020204" charset="-122"/>
              </a:rPr>
              <a:t>），并提供相关的自动化服务流程和服务接口</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a:lnSpc>
                <a:spcPct val="150000"/>
              </a:lnSpc>
              <a:spcBef>
                <a:spcPts val="600"/>
              </a:spcBef>
            </a:pPr>
            <a:endParaRPr lang="en-US" altLang="zh-CN" dirty="0">
              <a:latin typeface="微软雅黑" panose="020B0503020204020204" charset="-122"/>
              <a:ea typeface="微软雅黑" panose="020B0503020204020204" charset="-122"/>
            </a:endParaRPr>
          </a:p>
          <a:p>
            <a:pPr>
              <a:lnSpc>
                <a:spcPct val="150000"/>
              </a:lnSpc>
              <a:spcBef>
                <a:spcPts val="600"/>
              </a:spcBef>
            </a:pP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p>
          <a:p>
            <a:pPr>
              <a:lnSpc>
                <a:spcPct val="150000"/>
              </a:lnSpc>
              <a:spcBef>
                <a:spcPts val="600"/>
              </a:spcBef>
            </a:pPr>
            <a:endParaRPr lang="zh-CN" altLang="en-US" dirty="0">
              <a:latin typeface="微软雅黑" panose="020B0503020204020204" charset="-122"/>
              <a:ea typeface="微软雅黑" panose="020B0503020204020204" charset="-122"/>
            </a:endParaRPr>
          </a:p>
        </p:txBody>
      </p:sp>
      <p:sp>
        <p:nvSpPr>
          <p:cNvPr id="8" name="矩形 7"/>
          <p:cNvSpPr/>
          <p:nvPr/>
        </p:nvSpPr>
        <p:spPr>
          <a:xfrm>
            <a:off x="-6350" y="271780"/>
            <a:ext cx="6273800"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9245" y="271780"/>
            <a:ext cx="595820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2.2.4</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服务层</a:t>
            </a:r>
          </a:p>
        </p:txBody>
      </p:sp>
      <p:sp>
        <p:nvSpPr>
          <p:cNvPr id="11" name="矩形 10"/>
          <p:cNvSpPr/>
          <p:nvPr/>
        </p:nvSpPr>
        <p:spPr>
          <a:xfrm>
            <a:off x="175895" y="2250769"/>
            <a:ext cx="5216013" cy="1207374"/>
          </a:xfrm>
          <a:prstGeom prst="rect">
            <a:avLst/>
          </a:prstGeom>
          <a:solidFill>
            <a:schemeClr val="accent1">
              <a:lumMod val="40000"/>
              <a:lumOff val="60000"/>
              <a:alpha val="34000"/>
            </a:schemeClr>
          </a:solidFill>
          <a:ln w="63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61290" y="1329055"/>
            <a:ext cx="6865620" cy="4358640"/>
          </a:xfrm>
          <a:prstGeom prst="rect">
            <a:avLst/>
          </a:prstGeom>
        </p:spPr>
      </p:pic>
      <p:sp>
        <p:nvSpPr>
          <p:cNvPr id="6" name="矩形 5"/>
          <p:cNvSpPr/>
          <p:nvPr/>
        </p:nvSpPr>
        <p:spPr>
          <a:xfrm>
            <a:off x="7415750" y="1623022"/>
            <a:ext cx="3860801" cy="3830955"/>
          </a:xfrm>
          <a:prstGeom prst="rect">
            <a:avLst/>
          </a:prstGeom>
        </p:spPr>
        <p:txBody>
          <a:bodyPr wrap="square">
            <a:spAutoFit/>
          </a:bodyPr>
          <a:lstStyle/>
          <a:p>
            <a:pPr>
              <a:lnSpc>
                <a:spcPct val="150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四层两域</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中的</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两域</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是指业务域和管理域。</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业务域主要提供资源和服务，</a:t>
            </a:r>
            <a:r>
              <a:rPr lang="zh-CN" altLang="en-US" dirty="0">
                <a:latin typeface="微软雅黑" panose="020B0503020204020204" charset="-122"/>
                <a:ea typeface="微软雅黑" panose="020B0503020204020204" charset="-122"/>
              </a:rPr>
              <a:t>包括四层：基础设施层、平台层、服务层及应用层；</a:t>
            </a:r>
          </a:p>
          <a:p>
            <a:pPr>
              <a:lnSpc>
                <a:spcPct val="150000"/>
              </a:lnSpc>
            </a:pP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管理域主要提供</a:t>
            </a:r>
            <a:r>
              <a:rPr lang="zh-CN" altLang="en-US" dirty="0">
                <a:latin typeface="微软雅黑" panose="020B0503020204020204" charset="-122"/>
                <a:ea typeface="微软雅黑" panose="020B0503020204020204" charset="-122"/>
              </a:rPr>
              <a:t>云计算服务的管理，包括</a:t>
            </a:r>
            <a:r>
              <a:rPr lang="zh-CN" altLang="zh-CN" dirty="0">
                <a:latin typeface="微软雅黑" panose="020B0503020204020204" charset="-122"/>
                <a:ea typeface="微软雅黑" panose="020B0503020204020204" charset="-122"/>
              </a:rPr>
              <a:t>云服务运营和云服务运维</a:t>
            </a:r>
            <a:r>
              <a:rPr lang="zh-CN" altLang="en-US" dirty="0">
                <a:latin typeface="微软雅黑" panose="020B0503020204020204" charset="-122"/>
                <a:ea typeface="微软雅黑" panose="020B0503020204020204" charset="-122"/>
              </a:rPr>
              <a:t>、安全管理、集成管理等</a:t>
            </a:r>
            <a:r>
              <a:rPr lang="zh-CN" altLang="zh-CN" dirty="0">
                <a:latin typeface="微软雅黑" panose="020B0503020204020204" charset="-122"/>
                <a:ea typeface="微软雅黑" panose="020B0503020204020204" charset="-122"/>
              </a:rPr>
              <a:t>。</a:t>
            </a:r>
          </a:p>
          <a:p>
            <a:pPr>
              <a:lnSpc>
                <a:spcPct val="150000"/>
              </a:lnSpc>
            </a:pPr>
            <a:r>
              <a:rPr lang="en-US" altLang="zh-CN" dirty="0">
                <a:latin typeface="微软雅黑" panose="020B0503020204020204" charset="-122"/>
                <a:ea typeface="微软雅黑" panose="020B0503020204020204" charset="-122"/>
              </a:rPr>
              <a:t>       </a:t>
            </a:r>
          </a:p>
        </p:txBody>
      </p:sp>
      <p:sp>
        <p:nvSpPr>
          <p:cNvPr id="10" name="矩形 9"/>
          <p:cNvSpPr/>
          <p:nvPr/>
        </p:nvSpPr>
        <p:spPr>
          <a:xfrm>
            <a:off x="-6091" y="271484"/>
            <a:ext cx="538925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308930" y="271484"/>
            <a:ext cx="5074231"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2.2.6</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两域</a:t>
            </a:r>
          </a:p>
          <a:p>
            <a:endParaRPr lang="zh-CN" altLang="en-US"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e2d29d2e-171c-4aac-b558-834483b5a6d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08930" y="1156039"/>
            <a:ext cx="11612137" cy="5530511"/>
            <a:chOff x="308930" y="1156039"/>
            <a:chExt cx="11612137" cy="6087840"/>
          </a:xfrm>
        </p:grpSpPr>
        <p:sp>
          <p:nvSpPr>
            <p:cNvPr id="9" name="ï$lïďé"/>
            <p:cNvSpPr/>
            <p:nvPr/>
          </p:nvSpPr>
          <p:spPr bwMode="auto">
            <a:xfrm>
              <a:off x="3834929" y="2601919"/>
              <a:ext cx="4544734" cy="4543272"/>
            </a:xfrm>
            <a:custGeom>
              <a:avLst/>
              <a:gdLst>
                <a:gd name="T0" fmla="*/ 2621 w 2629"/>
                <a:gd name="T1" fmla="*/ 1303 h 2628"/>
                <a:gd name="T2" fmla="*/ 2607 w 2629"/>
                <a:gd name="T3" fmla="*/ 1188 h 2628"/>
                <a:gd name="T4" fmla="*/ 2560 w 2629"/>
                <a:gd name="T5" fmla="*/ 946 h 2628"/>
                <a:gd name="T6" fmla="*/ 2528 w 2629"/>
                <a:gd name="T7" fmla="*/ 851 h 2628"/>
                <a:gd name="T8" fmla="*/ 2489 w 2629"/>
                <a:gd name="T9" fmla="*/ 742 h 2628"/>
                <a:gd name="T10" fmla="*/ 2432 w 2629"/>
                <a:gd name="T11" fmla="*/ 622 h 2628"/>
                <a:gd name="T12" fmla="*/ 2346 w 2629"/>
                <a:gd name="T13" fmla="*/ 500 h 2628"/>
                <a:gd name="T14" fmla="*/ 2253 w 2629"/>
                <a:gd name="T15" fmla="*/ 405 h 2628"/>
                <a:gd name="T16" fmla="*/ 2163 w 2629"/>
                <a:gd name="T17" fmla="*/ 331 h 2628"/>
                <a:gd name="T18" fmla="*/ 1962 w 2629"/>
                <a:gd name="T19" fmla="*/ 188 h 2628"/>
                <a:gd name="T20" fmla="*/ 1874 w 2629"/>
                <a:gd name="T21" fmla="*/ 142 h 2628"/>
                <a:gd name="T22" fmla="*/ 1770 w 2629"/>
                <a:gd name="T23" fmla="*/ 89 h 2628"/>
                <a:gd name="T24" fmla="*/ 1646 w 2629"/>
                <a:gd name="T25" fmla="*/ 41 h 2628"/>
                <a:gd name="T26" fmla="*/ 1499 w 2629"/>
                <a:gd name="T27" fmla="*/ 12 h 2628"/>
                <a:gd name="T28" fmla="*/ 1366 w 2629"/>
                <a:gd name="T29" fmla="*/ 8 h 2628"/>
                <a:gd name="T30" fmla="*/ 1250 w 2629"/>
                <a:gd name="T31" fmla="*/ 17 h 2628"/>
                <a:gd name="T32" fmla="*/ 1006 w 2629"/>
                <a:gd name="T33" fmla="*/ 52 h 2628"/>
                <a:gd name="T34" fmla="*/ 910 w 2629"/>
                <a:gd name="T35" fmla="*/ 79 h 2628"/>
                <a:gd name="T36" fmla="*/ 799 w 2629"/>
                <a:gd name="T37" fmla="*/ 113 h 2628"/>
                <a:gd name="T38" fmla="*/ 677 w 2629"/>
                <a:gd name="T39" fmla="*/ 164 h 2628"/>
                <a:gd name="T40" fmla="*/ 551 w 2629"/>
                <a:gd name="T41" fmla="*/ 244 h 2628"/>
                <a:gd name="T42" fmla="*/ 452 w 2629"/>
                <a:gd name="T43" fmla="*/ 333 h 2628"/>
                <a:gd name="T44" fmla="*/ 374 w 2629"/>
                <a:gd name="T45" fmla="*/ 419 h 2628"/>
                <a:gd name="T46" fmla="*/ 221 w 2629"/>
                <a:gd name="T47" fmla="*/ 613 h 2628"/>
                <a:gd name="T48" fmla="*/ 170 w 2629"/>
                <a:gd name="T49" fmla="*/ 699 h 2628"/>
                <a:gd name="T50" fmla="*/ 113 w 2629"/>
                <a:gd name="T51" fmla="*/ 800 h 2628"/>
                <a:gd name="T52" fmla="*/ 59 w 2629"/>
                <a:gd name="T53" fmla="*/ 922 h 2628"/>
                <a:gd name="T54" fmla="*/ 23 w 2629"/>
                <a:gd name="T55" fmla="*/ 1067 h 2628"/>
                <a:gd name="T56" fmla="*/ 13 w 2629"/>
                <a:gd name="T57" fmla="*/ 1199 h 2628"/>
                <a:gd name="T58" fmla="*/ 0 w 2629"/>
                <a:gd name="T59" fmla="*/ 1315 h 2628"/>
                <a:gd name="T60" fmla="*/ 14 w 2629"/>
                <a:gd name="T61" fmla="*/ 1448 h 2628"/>
                <a:gd name="T62" fmla="*/ 39 w 2629"/>
                <a:gd name="T63" fmla="*/ 1561 h 2628"/>
                <a:gd name="T64" fmla="*/ 109 w 2629"/>
                <a:gd name="T65" fmla="*/ 1798 h 2628"/>
                <a:gd name="T66" fmla="*/ 150 w 2629"/>
                <a:gd name="T67" fmla="*/ 1889 h 2628"/>
                <a:gd name="T68" fmla="*/ 198 w 2629"/>
                <a:gd name="T69" fmla="*/ 1994 h 2628"/>
                <a:gd name="T70" fmla="*/ 267 w 2629"/>
                <a:gd name="T71" fmla="*/ 2108 h 2628"/>
                <a:gd name="T72" fmla="*/ 363 w 2629"/>
                <a:gd name="T73" fmla="*/ 2222 h 2628"/>
                <a:gd name="T74" fmla="*/ 465 w 2629"/>
                <a:gd name="T75" fmla="*/ 2307 h 2628"/>
                <a:gd name="T76" fmla="*/ 562 w 2629"/>
                <a:gd name="T77" fmla="*/ 2372 h 2628"/>
                <a:gd name="T78" fmla="*/ 776 w 2629"/>
                <a:gd name="T79" fmla="*/ 2496 h 2628"/>
                <a:gd name="T80" fmla="*/ 868 w 2629"/>
                <a:gd name="T81" fmla="*/ 2534 h 2628"/>
                <a:gd name="T82" fmla="*/ 976 w 2629"/>
                <a:gd name="T83" fmla="*/ 2576 h 2628"/>
                <a:gd name="T84" fmla="*/ 1104 w 2629"/>
                <a:gd name="T85" fmla="*/ 2612 h 2628"/>
                <a:gd name="T86" fmla="*/ 1253 w 2629"/>
                <a:gd name="T87" fmla="*/ 2627 h 2628"/>
                <a:gd name="T88" fmla="*/ 1385 w 2629"/>
                <a:gd name="T89" fmla="*/ 2619 h 2628"/>
                <a:gd name="T90" fmla="*/ 1500 w 2629"/>
                <a:gd name="T91" fmla="*/ 2599 h 2628"/>
                <a:gd name="T92" fmla="*/ 1740 w 2629"/>
                <a:gd name="T93" fmla="*/ 2541 h 2628"/>
                <a:gd name="T94" fmla="*/ 1832 w 2629"/>
                <a:gd name="T95" fmla="*/ 2505 h 2628"/>
                <a:gd name="T96" fmla="*/ 1940 w 2629"/>
                <a:gd name="T97" fmla="*/ 2461 h 2628"/>
                <a:gd name="T98" fmla="*/ 2057 w 2629"/>
                <a:gd name="T99" fmla="*/ 2399 h 2628"/>
                <a:gd name="T100" fmla="*/ 2175 w 2629"/>
                <a:gd name="T101" fmla="*/ 2308 h 2628"/>
                <a:gd name="T102" fmla="*/ 2266 w 2629"/>
                <a:gd name="T103" fmla="*/ 2210 h 2628"/>
                <a:gd name="T104" fmla="*/ 2335 w 2629"/>
                <a:gd name="T105" fmla="*/ 2117 h 2628"/>
                <a:gd name="T106" fmla="*/ 2469 w 2629"/>
                <a:gd name="T107" fmla="*/ 1909 h 2628"/>
                <a:gd name="T108" fmla="*/ 2511 w 2629"/>
                <a:gd name="T109" fmla="*/ 1819 h 2628"/>
                <a:gd name="T110" fmla="*/ 2559 w 2629"/>
                <a:gd name="T111" fmla="*/ 1713 h 2628"/>
                <a:gd name="T112" fmla="*/ 2601 w 2629"/>
                <a:gd name="T113" fmla="*/ 1586 h 2628"/>
                <a:gd name="T114" fmla="*/ 2623 w 2629"/>
                <a:gd name="T115" fmla="*/ 1439 h 2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9" h="2628">
                  <a:moveTo>
                    <a:pt x="2613" y="1311"/>
                  </a:moveTo>
                  <a:cubicBezTo>
                    <a:pt x="2613" y="1312"/>
                    <a:pt x="2613" y="1313"/>
                    <a:pt x="2613" y="1314"/>
                  </a:cubicBezTo>
                  <a:cubicBezTo>
                    <a:pt x="2613" y="1322"/>
                    <a:pt x="2613" y="1330"/>
                    <a:pt x="2613" y="1338"/>
                  </a:cubicBezTo>
                  <a:cubicBezTo>
                    <a:pt x="2613" y="1342"/>
                    <a:pt x="2616" y="1346"/>
                    <a:pt x="2621" y="1346"/>
                  </a:cubicBezTo>
                  <a:cubicBezTo>
                    <a:pt x="2625" y="1346"/>
                    <a:pt x="2629" y="1343"/>
                    <a:pt x="2629" y="1338"/>
                  </a:cubicBezTo>
                  <a:cubicBezTo>
                    <a:pt x="2629" y="1330"/>
                    <a:pt x="2629" y="1322"/>
                    <a:pt x="2629" y="1314"/>
                  </a:cubicBezTo>
                  <a:cubicBezTo>
                    <a:pt x="2629" y="1313"/>
                    <a:pt x="2629" y="1312"/>
                    <a:pt x="2629" y="1311"/>
                  </a:cubicBezTo>
                  <a:cubicBezTo>
                    <a:pt x="2629" y="1307"/>
                    <a:pt x="2625" y="1303"/>
                    <a:pt x="2621" y="1303"/>
                  </a:cubicBezTo>
                  <a:cubicBezTo>
                    <a:pt x="2617" y="1303"/>
                    <a:pt x="2613" y="1307"/>
                    <a:pt x="2613" y="1311"/>
                  </a:cubicBezTo>
                  <a:close/>
                  <a:moveTo>
                    <a:pt x="2607" y="1188"/>
                  </a:moveTo>
                  <a:cubicBezTo>
                    <a:pt x="2608" y="1196"/>
                    <a:pt x="2608" y="1204"/>
                    <a:pt x="2609" y="1212"/>
                  </a:cubicBezTo>
                  <a:cubicBezTo>
                    <a:pt x="2609" y="1216"/>
                    <a:pt x="2613" y="1219"/>
                    <a:pt x="2618" y="1219"/>
                  </a:cubicBezTo>
                  <a:cubicBezTo>
                    <a:pt x="2622" y="1219"/>
                    <a:pt x="2625" y="1215"/>
                    <a:pt x="2625" y="1210"/>
                  </a:cubicBezTo>
                  <a:cubicBezTo>
                    <a:pt x="2624" y="1202"/>
                    <a:pt x="2624" y="1194"/>
                    <a:pt x="2623" y="1186"/>
                  </a:cubicBezTo>
                  <a:cubicBezTo>
                    <a:pt x="2622" y="1182"/>
                    <a:pt x="2619" y="1179"/>
                    <a:pt x="2614" y="1179"/>
                  </a:cubicBezTo>
                  <a:cubicBezTo>
                    <a:pt x="2610" y="1179"/>
                    <a:pt x="2607" y="1183"/>
                    <a:pt x="2607" y="1188"/>
                  </a:cubicBezTo>
                  <a:close/>
                  <a:moveTo>
                    <a:pt x="2589" y="1066"/>
                  </a:moveTo>
                  <a:cubicBezTo>
                    <a:pt x="2591" y="1073"/>
                    <a:pt x="2592" y="1081"/>
                    <a:pt x="2594" y="1089"/>
                  </a:cubicBezTo>
                  <a:cubicBezTo>
                    <a:pt x="2594" y="1093"/>
                    <a:pt x="2598" y="1096"/>
                    <a:pt x="2603" y="1096"/>
                  </a:cubicBezTo>
                  <a:cubicBezTo>
                    <a:pt x="2607" y="1095"/>
                    <a:pt x="2610" y="1091"/>
                    <a:pt x="2609" y="1086"/>
                  </a:cubicBezTo>
                  <a:cubicBezTo>
                    <a:pt x="2608" y="1078"/>
                    <a:pt x="2606" y="1070"/>
                    <a:pt x="2605" y="1062"/>
                  </a:cubicBezTo>
                  <a:cubicBezTo>
                    <a:pt x="2604" y="1058"/>
                    <a:pt x="2600" y="1055"/>
                    <a:pt x="2596" y="1056"/>
                  </a:cubicBezTo>
                  <a:cubicBezTo>
                    <a:pt x="2591" y="1057"/>
                    <a:pt x="2588" y="1061"/>
                    <a:pt x="2589" y="1066"/>
                  </a:cubicBezTo>
                  <a:close/>
                  <a:moveTo>
                    <a:pt x="2560" y="946"/>
                  </a:moveTo>
                  <a:cubicBezTo>
                    <a:pt x="2562" y="953"/>
                    <a:pt x="2564" y="961"/>
                    <a:pt x="2567" y="969"/>
                  </a:cubicBezTo>
                  <a:cubicBezTo>
                    <a:pt x="2568" y="973"/>
                    <a:pt x="2572" y="975"/>
                    <a:pt x="2576" y="974"/>
                  </a:cubicBezTo>
                  <a:cubicBezTo>
                    <a:pt x="2581" y="973"/>
                    <a:pt x="2583" y="969"/>
                    <a:pt x="2582" y="964"/>
                  </a:cubicBezTo>
                  <a:cubicBezTo>
                    <a:pt x="2580" y="956"/>
                    <a:pt x="2578" y="949"/>
                    <a:pt x="2575" y="941"/>
                  </a:cubicBezTo>
                  <a:cubicBezTo>
                    <a:pt x="2574" y="937"/>
                    <a:pt x="2570" y="934"/>
                    <a:pt x="2565" y="936"/>
                  </a:cubicBezTo>
                  <a:cubicBezTo>
                    <a:pt x="2561" y="937"/>
                    <a:pt x="2559" y="941"/>
                    <a:pt x="2560" y="946"/>
                  </a:cubicBezTo>
                  <a:close/>
                  <a:moveTo>
                    <a:pt x="2519" y="829"/>
                  </a:moveTo>
                  <a:cubicBezTo>
                    <a:pt x="2522" y="836"/>
                    <a:pt x="2525" y="844"/>
                    <a:pt x="2528" y="851"/>
                  </a:cubicBezTo>
                  <a:cubicBezTo>
                    <a:pt x="2530" y="855"/>
                    <a:pt x="2534" y="857"/>
                    <a:pt x="2538" y="856"/>
                  </a:cubicBezTo>
                  <a:cubicBezTo>
                    <a:pt x="2543" y="854"/>
                    <a:pt x="2545" y="850"/>
                    <a:pt x="2543" y="845"/>
                  </a:cubicBezTo>
                  <a:cubicBezTo>
                    <a:pt x="2540" y="838"/>
                    <a:pt x="2537" y="830"/>
                    <a:pt x="2534" y="823"/>
                  </a:cubicBezTo>
                  <a:cubicBezTo>
                    <a:pt x="2533" y="819"/>
                    <a:pt x="2528" y="817"/>
                    <a:pt x="2524" y="818"/>
                  </a:cubicBezTo>
                  <a:cubicBezTo>
                    <a:pt x="2520" y="820"/>
                    <a:pt x="2518" y="825"/>
                    <a:pt x="2519" y="829"/>
                  </a:cubicBezTo>
                  <a:close/>
                  <a:moveTo>
                    <a:pt x="2468" y="717"/>
                  </a:moveTo>
                  <a:cubicBezTo>
                    <a:pt x="2471" y="724"/>
                    <a:pt x="2475" y="731"/>
                    <a:pt x="2479" y="738"/>
                  </a:cubicBezTo>
                  <a:cubicBezTo>
                    <a:pt x="2481" y="742"/>
                    <a:pt x="2485" y="744"/>
                    <a:pt x="2489" y="742"/>
                  </a:cubicBezTo>
                  <a:cubicBezTo>
                    <a:pt x="2493" y="740"/>
                    <a:pt x="2495" y="735"/>
                    <a:pt x="2493" y="731"/>
                  </a:cubicBezTo>
                  <a:cubicBezTo>
                    <a:pt x="2489" y="724"/>
                    <a:pt x="2486" y="716"/>
                    <a:pt x="2482" y="709"/>
                  </a:cubicBezTo>
                  <a:cubicBezTo>
                    <a:pt x="2480" y="705"/>
                    <a:pt x="2475" y="704"/>
                    <a:pt x="2471" y="706"/>
                  </a:cubicBezTo>
                  <a:cubicBezTo>
                    <a:pt x="2467" y="708"/>
                    <a:pt x="2466" y="713"/>
                    <a:pt x="2468" y="717"/>
                  </a:cubicBezTo>
                  <a:close/>
                  <a:moveTo>
                    <a:pt x="2406" y="610"/>
                  </a:moveTo>
                  <a:cubicBezTo>
                    <a:pt x="2410" y="617"/>
                    <a:pt x="2414" y="623"/>
                    <a:pt x="2419" y="630"/>
                  </a:cubicBezTo>
                  <a:cubicBezTo>
                    <a:pt x="2421" y="634"/>
                    <a:pt x="2426" y="635"/>
                    <a:pt x="2430" y="633"/>
                  </a:cubicBezTo>
                  <a:cubicBezTo>
                    <a:pt x="2433" y="630"/>
                    <a:pt x="2434" y="625"/>
                    <a:pt x="2432" y="622"/>
                  </a:cubicBezTo>
                  <a:cubicBezTo>
                    <a:pt x="2428" y="615"/>
                    <a:pt x="2424" y="608"/>
                    <a:pt x="2419" y="601"/>
                  </a:cubicBezTo>
                  <a:cubicBezTo>
                    <a:pt x="2417" y="598"/>
                    <a:pt x="2412" y="597"/>
                    <a:pt x="2408" y="599"/>
                  </a:cubicBezTo>
                  <a:cubicBezTo>
                    <a:pt x="2404" y="601"/>
                    <a:pt x="2403" y="606"/>
                    <a:pt x="2406" y="610"/>
                  </a:cubicBezTo>
                  <a:close/>
                  <a:moveTo>
                    <a:pt x="2334" y="510"/>
                  </a:moveTo>
                  <a:cubicBezTo>
                    <a:pt x="2339" y="516"/>
                    <a:pt x="2344" y="522"/>
                    <a:pt x="2349" y="528"/>
                  </a:cubicBezTo>
                  <a:cubicBezTo>
                    <a:pt x="2351" y="532"/>
                    <a:pt x="2356" y="533"/>
                    <a:pt x="2360" y="530"/>
                  </a:cubicBezTo>
                  <a:cubicBezTo>
                    <a:pt x="2363" y="527"/>
                    <a:pt x="2364" y="522"/>
                    <a:pt x="2361" y="519"/>
                  </a:cubicBezTo>
                  <a:cubicBezTo>
                    <a:pt x="2356" y="512"/>
                    <a:pt x="2351" y="506"/>
                    <a:pt x="2346" y="500"/>
                  </a:cubicBezTo>
                  <a:cubicBezTo>
                    <a:pt x="2344" y="496"/>
                    <a:pt x="2339" y="496"/>
                    <a:pt x="2335" y="498"/>
                  </a:cubicBezTo>
                  <a:cubicBezTo>
                    <a:pt x="2332" y="501"/>
                    <a:pt x="2331" y="506"/>
                    <a:pt x="2334" y="510"/>
                  </a:cubicBezTo>
                  <a:close/>
                  <a:moveTo>
                    <a:pt x="2253" y="416"/>
                  </a:moveTo>
                  <a:cubicBezTo>
                    <a:pt x="2258" y="422"/>
                    <a:pt x="2264" y="428"/>
                    <a:pt x="2269" y="434"/>
                  </a:cubicBezTo>
                  <a:cubicBezTo>
                    <a:pt x="2272" y="437"/>
                    <a:pt x="2277" y="437"/>
                    <a:pt x="2280" y="434"/>
                  </a:cubicBezTo>
                  <a:cubicBezTo>
                    <a:pt x="2284" y="431"/>
                    <a:pt x="2284" y="426"/>
                    <a:pt x="2281" y="423"/>
                  </a:cubicBezTo>
                  <a:cubicBezTo>
                    <a:pt x="2275" y="417"/>
                    <a:pt x="2270" y="411"/>
                    <a:pt x="2264" y="405"/>
                  </a:cubicBezTo>
                  <a:cubicBezTo>
                    <a:pt x="2261" y="402"/>
                    <a:pt x="2256" y="402"/>
                    <a:pt x="2253" y="405"/>
                  </a:cubicBezTo>
                  <a:cubicBezTo>
                    <a:pt x="2250" y="408"/>
                    <a:pt x="2250" y="413"/>
                    <a:pt x="2253" y="416"/>
                  </a:cubicBezTo>
                  <a:close/>
                  <a:moveTo>
                    <a:pt x="2163" y="331"/>
                  </a:moveTo>
                  <a:cubicBezTo>
                    <a:pt x="2169" y="336"/>
                    <a:pt x="2175" y="342"/>
                    <a:pt x="2181" y="347"/>
                  </a:cubicBezTo>
                  <a:cubicBezTo>
                    <a:pt x="2184" y="350"/>
                    <a:pt x="2190" y="350"/>
                    <a:pt x="2192" y="346"/>
                  </a:cubicBezTo>
                  <a:cubicBezTo>
                    <a:pt x="2195" y="343"/>
                    <a:pt x="2195" y="338"/>
                    <a:pt x="2192" y="335"/>
                  </a:cubicBezTo>
                  <a:cubicBezTo>
                    <a:pt x="2186" y="330"/>
                    <a:pt x="2180" y="324"/>
                    <a:pt x="2174" y="319"/>
                  </a:cubicBezTo>
                  <a:cubicBezTo>
                    <a:pt x="2170" y="316"/>
                    <a:pt x="2165" y="317"/>
                    <a:pt x="2162" y="320"/>
                  </a:cubicBezTo>
                  <a:cubicBezTo>
                    <a:pt x="2160" y="323"/>
                    <a:pt x="2160" y="328"/>
                    <a:pt x="2163" y="331"/>
                  </a:cubicBezTo>
                  <a:close/>
                  <a:moveTo>
                    <a:pt x="2066" y="255"/>
                  </a:moveTo>
                  <a:cubicBezTo>
                    <a:pt x="2073" y="260"/>
                    <a:pt x="2079" y="264"/>
                    <a:pt x="2085" y="269"/>
                  </a:cubicBezTo>
                  <a:cubicBezTo>
                    <a:pt x="2089" y="272"/>
                    <a:pt x="2094" y="271"/>
                    <a:pt x="2097" y="267"/>
                  </a:cubicBezTo>
                  <a:cubicBezTo>
                    <a:pt x="2099" y="264"/>
                    <a:pt x="2098" y="259"/>
                    <a:pt x="2095" y="256"/>
                  </a:cubicBezTo>
                  <a:cubicBezTo>
                    <a:pt x="2088" y="251"/>
                    <a:pt x="2082" y="247"/>
                    <a:pt x="2075" y="242"/>
                  </a:cubicBezTo>
                  <a:cubicBezTo>
                    <a:pt x="2072" y="239"/>
                    <a:pt x="2067" y="240"/>
                    <a:pt x="2064" y="244"/>
                  </a:cubicBezTo>
                  <a:cubicBezTo>
                    <a:pt x="2062" y="247"/>
                    <a:pt x="2062" y="252"/>
                    <a:pt x="2066" y="255"/>
                  </a:cubicBezTo>
                  <a:close/>
                  <a:moveTo>
                    <a:pt x="1962" y="188"/>
                  </a:moveTo>
                  <a:cubicBezTo>
                    <a:pt x="1969" y="192"/>
                    <a:pt x="1976" y="196"/>
                    <a:pt x="1983" y="200"/>
                  </a:cubicBezTo>
                  <a:cubicBezTo>
                    <a:pt x="1986" y="203"/>
                    <a:pt x="1991" y="201"/>
                    <a:pt x="1994" y="198"/>
                  </a:cubicBezTo>
                  <a:cubicBezTo>
                    <a:pt x="1996" y="194"/>
                    <a:pt x="1995" y="189"/>
                    <a:pt x="1991" y="187"/>
                  </a:cubicBezTo>
                  <a:cubicBezTo>
                    <a:pt x="1984" y="182"/>
                    <a:pt x="1977" y="178"/>
                    <a:pt x="1970" y="174"/>
                  </a:cubicBezTo>
                  <a:cubicBezTo>
                    <a:pt x="1966" y="172"/>
                    <a:pt x="1961" y="173"/>
                    <a:pt x="1959" y="177"/>
                  </a:cubicBezTo>
                  <a:cubicBezTo>
                    <a:pt x="1957" y="181"/>
                    <a:pt x="1958" y="186"/>
                    <a:pt x="1962" y="188"/>
                  </a:cubicBezTo>
                  <a:close/>
                  <a:moveTo>
                    <a:pt x="1852" y="132"/>
                  </a:moveTo>
                  <a:cubicBezTo>
                    <a:pt x="1859" y="135"/>
                    <a:pt x="1866" y="138"/>
                    <a:pt x="1874" y="142"/>
                  </a:cubicBezTo>
                  <a:cubicBezTo>
                    <a:pt x="1878" y="144"/>
                    <a:pt x="1882" y="142"/>
                    <a:pt x="1884" y="138"/>
                  </a:cubicBezTo>
                  <a:cubicBezTo>
                    <a:pt x="1886" y="134"/>
                    <a:pt x="1885" y="129"/>
                    <a:pt x="1881" y="127"/>
                  </a:cubicBezTo>
                  <a:cubicBezTo>
                    <a:pt x="1873" y="124"/>
                    <a:pt x="1866" y="120"/>
                    <a:pt x="1859" y="117"/>
                  </a:cubicBezTo>
                  <a:cubicBezTo>
                    <a:pt x="1855" y="115"/>
                    <a:pt x="1850" y="117"/>
                    <a:pt x="1848" y="121"/>
                  </a:cubicBezTo>
                  <a:cubicBezTo>
                    <a:pt x="1846" y="125"/>
                    <a:pt x="1848" y="130"/>
                    <a:pt x="1852" y="132"/>
                  </a:cubicBezTo>
                  <a:close/>
                  <a:moveTo>
                    <a:pt x="1737" y="86"/>
                  </a:moveTo>
                  <a:cubicBezTo>
                    <a:pt x="1745" y="88"/>
                    <a:pt x="1752" y="91"/>
                    <a:pt x="1760" y="94"/>
                  </a:cubicBezTo>
                  <a:cubicBezTo>
                    <a:pt x="1764" y="95"/>
                    <a:pt x="1768" y="93"/>
                    <a:pt x="1770" y="89"/>
                  </a:cubicBezTo>
                  <a:cubicBezTo>
                    <a:pt x="1771" y="85"/>
                    <a:pt x="1769" y="80"/>
                    <a:pt x="1765" y="79"/>
                  </a:cubicBezTo>
                  <a:cubicBezTo>
                    <a:pt x="1758" y="76"/>
                    <a:pt x="1750" y="73"/>
                    <a:pt x="1742" y="71"/>
                  </a:cubicBezTo>
                  <a:cubicBezTo>
                    <a:pt x="1738" y="69"/>
                    <a:pt x="1734" y="71"/>
                    <a:pt x="1732" y="76"/>
                  </a:cubicBezTo>
                  <a:cubicBezTo>
                    <a:pt x="1731" y="80"/>
                    <a:pt x="1733" y="84"/>
                    <a:pt x="1737" y="86"/>
                  </a:cubicBezTo>
                  <a:close/>
                  <a:moveTo>
                    <a:pt x="1618" y="51"/>
                  </a:moveTo>
                  <a:cubicBezTo>
                    <a:pt x="1626" y="53"/>
                    <a:pt x="1634" y="55"/>
                    <a:pt x="1642" y="57"/>
                  </a:cubicBezTo>
                  <a:cubicBezTo>
                    <a:pt x="1646" y="58"/>
                    <a:pt x="1650" y="56"/>
                    <a:pt x="1651" y="51"/>
                  </a:cubicBezTo>
                  <a:cubicBezTo>
                    <a:pt x="1652" y="47"/>
                    <a:pt x="1650" y="43"/>
                    <a:pt x="1646" y="41"/>
                  </a:cubicBezTo>
                  <a:cubicBezTo>
                    <a:pt x="1638" y="39"/>
                    <a:pt x="1630" y="37"/>
                    <a:pt x="1622" y="36"/>
                  </a:cubicBezTo>
                  <a:cubicBezTo>
                    <a:pt x="1618" y="35"/>
                    <a:pt x="1614" y="37"/>
                    <a:pt x="1612" y="42"/>
                  </a:cubicBezTo>
                  <a:cubicBezTo>
                    <a:pt x="1611" y="46"/>
                    <a:pt x="1614" y="50"/>
                    <a:pt x="1618" y="51"/>
                  </a:cubicBezTo>
                  <a:close/>
                  <a:moveTo>
                    <a:pt x="1497" y="28"/>
                  </a:moveTo>
                  <a:cubicBezTo>
                    <a:pt x="1505" y="29"/>
                    <a:pt x="1513" y="30"/>
                    <a:pt x="1521" y="32"/>
                  </a:cubicBezTo>
                  <a:cubicBezTo>
                    <a:pt x="1525" y="32"/>
                    <a:pt x="1529" y="29"/>
                    <a:pt x="1530" y="25"/>
                  </a:cubicBezTo>
                  <a:cubicBezTo>
                    <a:pt x="1531" y="21"/>
                    <a:pt x="1528" y="17"/>
                    <a:pt x="1523" y="16"/>
                  </a:cubicBezTo>
                  <a:cubicBezTo>
                    <a:pt x="1515" y="15"/>
                    <a:pt x="1507" y="13"/>
                    <a:pt x="1499" y="12"/>
                  </a:cubicBezTo>
                  <a:cubicBezTo>
                    <a:pt x="1495" y="12"/>
                    <a:pt x="1491" y="15"/>
                    <a:pt x="1490" y="19"/>
                  </a:cubicBezTo>
                  <a:cubicBezTo>
                    <a:pt x="1490" y="23"/>
                    <a:pt x="1493" y="28"/>
                    <a:pt x="1497" y="28"/>
                  </a:cubicBezTo>
                  <a:close/>
                  <a:moveTo>
                    <a:pt x="1374" y="17"/>
                  </a:moveTo>
                  <a:cubicBezTo>
                    <a:pt x="1382" y="17"/>
                    <a:pt x="1390" y="18"/>
                    <a:pt x="1398" y="18"/>
                  </a:cubicBezTo>
                  <a:cubicBezTo>
                    <a:pt x="1402" y="18"/>
                    <a:pt x="1406" y="15"/>
                    <a:pt x="1406" y="11"/>
                  </a:cubicBezTo>
                  <a:cubicBezTo>
                    <a:pt x="1407" y="6"/>
                    <a:pt x="1403" y="2"/>
                    <a:pt x="1399" y="2"/>
                  </a:cubicBezTo>
                  <a:cubicBezTo>
                    <a:pt x="1391" y="2"/>
                    <a:pt x="1383" y="1"/>
                    <a:pt x="1375" y="1"/>
                  </a:cubicBezTo>
                  <a:cubicBezTo>
                    <a:pt x="1370" y="1"/>
                    <a:pt x="1367" y="4"/>
                    <a:pt x="1366" y="8"/>
                  </a:cubicBezTo>
                  <a:cubicBezTo>
                    <a:pt x="1366" y="13"/>
                    <a:pt x="1370" y="17"/>
                    <a:pt x="1374" y="17"/>
                  </a:cubicBezTo>
                  <a:close/>
                  <a:moveTo>
                    <a:pt x="1250" y="17"/>
                  </a:moveTo>
                  <a:cubicBezTo>
                    <a:pt x="1258" y="17"/>
                    <a:pt x="1266" y="16"/>
                    <a:pt x="1274" y="16"/>
                  </a:cubicBezTo>
                  <a:cubicBezTo>
                    <a:pt x="1279" y="16"/>
                    <a:pt x="1282" y="12"/>
                    <a:pt x="1282" y="8"/>
                  </a:cubicBezTo>
                  <a:cubicBezTo>
                    <a:pt x="1282" y="3"/>
                    <a:pt x="1278" y="0"/>
                    <a:pt x="1274" y="0"/>
                  </a:cubicBezTo>
                  <a:cubicBezTo>
                    <a:pt x="1266" y="0"/>
                    <a:pt x="1258" y="1"/>
                    <a:pt x="1250" y="1"/>
                  </a:cubicBezTo>
                  <a:cubicBezTo>
                    <a:pt x="1245" y="1"/>
                    <a:pt x="1242" y="5"/>
                    <a:pt x="1242" y="9"/>
                  </a:cubicBezTo>
                  <a:cubicBezTo>
                    <a:pt x="1242" y="14"/>
                    <a:pt x="1246" y="17"/>
                    <a:pt x="1250" y="17"/>
                  </a:cubicBezTo>
                  <a:close/>
                  <a:moveTo>
                    <a:pt x="1127" y="29"/>
                  </a:moveTo>
                  <a:cubicBezTo>
                    <a:pt x="1135" y="28"/>
                    <a:pt x="1143" y="27"/>
                    <a:pt x="1151" y="26"/>
                  </a:cubicBezTo>
                  <a:cubicBezTo>
                    <a:pt x="1156" y="25"/>
                    <a:pt x="1159" y="21"/>
                    <a:pt x="1158" y="17"/>
                  </a:cubicBezTo>
                  <a:cubicBezTo>
                    <a:pt x="1158" y="12"/>
                    <a:pt x="1154" y="9"/>
                    <a:pt x="1149" y="10"/>
                  </a:cubicBezTo>
                  <a:cubicBezTo>
                    <a:pt x="1141" y="11"/>
                    <a:pt x="1133" y="12"/>
                    <a:pt x="1125" y="13"/>
                  </a:cubicBezTo>
                  <a:cubicBezTo>
                    <a:pt x="1121" y="14"/>
                    <a:pt x="1118" y="18"/>
                    <a:pt x="1118" y="22"/>
                  </a:cubicBezTo>
                  <a:cubicBezTo>
                    <a:pt x="1119" y="26"/>
                    <a:pt x="1123" y="29"/>
                    <a:pt x="1127" y="29"/>
                  </a:cubicBezTo>
                  <a:close/>
                  <a:moveTo>
                    <a:pt x="1006" y="52"/>
                  </a:moveTo>
                  <a:cubicBezTo>
                    <a:pt x="1014" y="50"/>
                    <a:pt x="1022" y="48"/>
                    <a:pt x="1029" y="47"/>
                  </a:cubicBezTo>
                  <a:cubicBezTo>
                    <a:pt x="1034" y="46"/>
                    <a:pt x="1037" y="41"/>
                    <a:pt x="1036" y="37"/>
                  </a:cubicBezTo>
                  <a:cubicBezTo>
                    <a:pt x="1035" y="33"/>
                    <a:pt x="1030" y="30"/>
                    <a:pt x="1026" y="31"/>
                  </a:cubicBezTo>
                  <a:cubicBezTo>
                    <a:pt x="1018" y="33"/>
                    <a:pt x="1010" y="35"/>
                    <a:pt x="1002" y="37"/>
                  </a:cubicBezTo>
                  <a:cubicBezTo>
                    <a:pt x="998" y="38"/>
                    <a:pt x="995" y="42"/>
                    <a:pt x="997" y="46"/>
                  </a:cubicBezTo>
                  <a:cubicBezTo>
                    <a:pt x="998" y="51"/>
                    <a:pt x="1002" y="53"/>
                    <a:pt x="1006" y="52"/>
                  </a:cubicBezTo>
                  <a:close/>
                  <a:moveTo>
                    <a:pt x="888" y="87"/>
                  </a:moveTo>
                  <a:cubicBezTo>
                    <a:pt x="895" y="85"/>
                    <a:pt x="903" y="82"/>
                    <a:pt x="910" y="79"/>
                  </a:cubicBezTo>
                  <a:cubicBezTo>
                    <a:pt x="915" y="78"/>
                    <a:pt x="917" y="74"/>
                    <a:pt x="915" y="69"/>
                  </a:cubicBezTo>
                  <a:cubicBezTo>
                    <a:pt x="914" y="65"/>
                    <a:pt x="910" y="63"/>
                    <a:pt x="905" y="64"/>
                  </a:cubicBezTo>
                  <a:cubicBezTo>
                    <a:pt x="898" y="67"/>
                    <a:pt x="890" y="69"/>
                    <a:pt x="882" y="72"/>
                  </a:cubicBezTo>
                  <a:cubicBezTo>
                    <a:pt x="878" y="73"/>
                    <a:pt x="876" y="78"/>
                    <a:pt x="878" y="82"/>
                  </a:cubicBezTo>
                  <a:cubicBezTo>
                    <a:pt x="879" y="86"/>
                    <a:pt x="884" y="89"/>
                    <a:pt x="888" y="87"/>
                  </a:cubicBezTo>
                  <a:close/>
                  <a:moveTo>
                    <a:pt x="773" y="133"/>
                  </a:moveTo>
                  <a:cubicBezTo>
                    <a:pt x="780" y="130"/>
                    <a:pt x="788" y="127"/>
                    <a:pt x="795" y="123"/>
                  </a:cubicBezTo>
                  <a:cubicBezTo>
                    <a:pt x="799" y="122"/>
                    <a:pt x="801" y="117"/>
                    <a:pt x="799" y="113"/>
                  </a:cubicBezTo>
                  <a:cubicBezTo>
                    <a:pt x="797" y="109"/>
                    <a:pt x="793" y="107"/>
                    <a:pt x="789" y="109"/>
                  </a:cubicBezTo>
                  <a:cubicBezTo>
                    <a:pt x="781" y="112"/>
                    <a:pt x="774" y="115"/>
                    <a:pt x="767" y="119"/>
                  </a:cubicBezTo>
                  <a:cubicBezTo>
                    <a:pt x="763" y="120"/>
                    <a:pt x="761" y="125"/>
                    <a:pt x="763" y="129"/>
                  </a:cubicBezTo>
                  <a:cubicBezTo>
                    <a:pt x="764" y="133"/>
                    <a:pt x="769" y="135"/>
                    <a:pt x="773" y="133"/>
                  </a:cubicBezTo>
                  <a:close/>
                  <a:moveTo>
                    <a:pt x="664" y="190"/>
                  </a:moveTo>
                  <a:cubicBezTo>
                    <a:pt x="671" y="186"/>
                    <a:pt x="677" y="182"/>
                    <a:pt x="684" y="178"/>
                  </a:cubicBezTo>
                  <a:cubicBezTo>
                    <a:pt x="688" y="176"/>
                    <a:pt x="690" y="171"/>
                    <a:pt x="688" y="167"/>
                  </a:cubicBezTo>
                  <a:cubicBezTo>
                    <a:pt x="685" y="163"/>
                    <a:pt x="680" y="162"/>
                    <a:pt x="677" y="164"/>
                  </a:cubicBezTo>
                  <a:cubicBezTo>
                    <a:pt x="670" y="168"/>
                    <a:pt x="663" y="172"/>
                    <a:pt x="656" y="176"/>
                  </a:cubicBezTo>
                  <a:cubicBezTo>
                    <a:pt x="652" y="178"/>
                    <a:pt x="651" y="183"/>
                    <a:pt x="653" y="187"/>
                  </a:cubicBezTo>
                  <a:cubicBezTo>
                    <a:pt x="655" y="191"/>
                    <a:pt x="660" y="192"/>
                    <a:pt x="664" y="190"/>
                  </a:cubicBezTo>
                  <a:close/>
                  <a:moveTo>
                    <a:pt x="560" y="257"/>
                  </a:moveTo>
                  <a:cubicBezTo>
                    <a:pt x="566" y="252"/>
                    <a:pt x="573" y="248"/>
                    <a:pt x="579" y="243"/>
                  </a:cubicBezTo>
                  <a:cubicBezTo>
                    <a:pt x="583" y="241"/>
                    <a:pt x="584" y="236"/>
                    <a:pt x="582" y="232"/>
                  </a:cubicBezTo>
                  <a:cubicBezTo>
                    <a:pt x="579" y="228"/>
                    <a:pt x="574" y="228"/>
                    <a:pt x="570" y="230"/>
                  </a:cubicBezTo>
                  <a:cubicBezTo>
                    <a:pt x="564" y="235"/>
                    <a:pt x="557" y="239"/>
                    <a:pt x="551" y="244"/>
                  </a:cubicBezTo>
                  <a:cubicBezTo>
                    <a:pt x="547" y="246"/>
                    <a:pt x="546" y="251"/>
                    <a:pt x="549" y="255"/>
                  </a:cubicBezTo>
                  <a:cubicBezTo>
                    <a:pt x="551" y="259"/>
                    <a:pt x="556" y="259"/>
                    <a:pt x="560" y="257"/>
                  </a:cubicBezTo>
                  <a:close/>
                  <a:moveTo>
                    <a:pt x="463" y="333"/>
                  </a:moveTo>
                  <a:cubicBezTo>
                    <a:pt x="469" y="328"/>
                    <a:pt x="475" y="323"/>
                    <a:pt x="481" y="318"/>
                  </a:cubicBezTo>
                  <a:cubicBezTo>
                    <a:pt x="485" y="315"/>
                    <a:pt x="485" y="310"/>
                    <a:pt x="482" y="307"/>
                  </a:cubicBezTo>
                  <a:cubicBezTo>
                    <a:pt x="479" y="303"/>
                    <a:pt x="474" y="303"/>
                    <a:pt x="471" y="306"/>
                  </a:cubicBezTo>
                  <a:cubicBezTo>
                    <a:pt x="465" y="311"/>
                    <a:pt x="459" y="316"/>
                    <a:pt x="452" y="321"/>
                  </a:cubicBezTo>
                  <a:cubicBezTo>
                    <a:pt x="449" y="324"/>
                    <a:pt x="449" y="329"/>
                    <a:pt x="452" y="333"/>
                  </a:cubicBezTo>
                  <a:cubicBezTo>
                    <a:pt x="455" y="336"/>
                    <a:pt x="460" y="336"/>
                    <a:pt x="463" y="333"/>
                  </a:cubicBezTo>
                  <a:close/>
                  <a:moveTo>
                    <a:pt x="374" y="419"/>
                  </a:moveTo>
                  <a:cubicBezTo>
                    <a:pt x="379" y="413"/>
                    <a:pt x="385" y="407"/>
                    <a:pt x="390" y="402"/>
                  </a:cubicBezTo>
                  <a:cubicBezTo>
                    <a:pt x="393" y="398"/>
                    <a:pt x="393" y="393"/>
                    <a:pt x="390" y="390"/>
                  </a:cubicBezTo>
                  <a:cubicBezTo>
                    <a:pt x="387" y="387"/>
                    <a:pt x="382" y="387"/>
                    <a:pt x="379" y="390"/>
                  </a:cubicBezTo>
                  <a:cubicBezTo>
                    <a:pt x="373" y="396"/>
                    <a:pt x="368" y="402"/>
                    <a:pt x="362" y="408"/>
                  </a:cubicBezTo>
                  <a:cubicBezTo>
                    <a:pt x="359" y="411"/>
                    <a:pt x="359" y="416"/>
                    <a:pt x="362" y="419"/>
                  </a:cubicBezTo>
                  <a:cubicBezTo>
                    <a:pt x="366" y="422"/>
                    <a:pt x="371" y="422"/>
                    <a:pt x="374" y="419"/>
                  </a:cubicBezTo>
                  <a:close/>
                  <a:moveTo>
                    <a:pt x="293" y="512"/>
                  </a:moveTo>
                  <a:cubicBezTo>
                    <a:pt x="298" y="506"/>
                    <a:pt x="303" y="500"/>
                    <a:pt x="308" y="494"/>
                  </a:cubicBezTo>
                  <a:cubicBezTo>
                    <a:pt x="310" y="490"/>
                    <a:pt x="310" y="485"/>
                    <a:pt x="307" y="482"/>
                  </a:cubicBezTo>
                  <a:cubicBezTo>
                    <a:pt x="303" y="480"/>
                    <a:pt x="298" y="480"/>
                    <a:pt x="295" y="483"/>
                  </a:cubicBezTo>
                  <a:cubicBezTo>
                    <a:pt x="290" y="490"/>
                    <a:pt x="285" y="496"/>
                    <a:pt x="280" y="502"/>
                  </a:cubicBezTo>
                  <a:cubicBezTo>
                    <a:pt x="277" y="506"/>
                    <a:pt x="278" y="511"/>
                    <a:pt x="282" y="514"/>
                  </a:cubicBezTo>
                  <a:cubicBezTo>
                    <a:pt x="285" y="516"/>
                    <a:pt x="290" y="516"/>
                    <a:pt x="293" y="512"/>
                  </a:cubicBezTo>
                  <a:close/>
                  <a:moveTo>
                    <a:pt x="221" y="613"/>
                  </a:moveTo>
                  <a:cubicBezTo>
                    <a:pt x="225" y="606"/>
                    <a:pt x="230" y="600"/>
                    <a:pt x="234" y="593"/>
                  </a:cubicBezTo>
                  <a:cubicBezTo>
                    <a:pt x="237" y="589"/>
                    <a:pt x="236" y="584"/>
                    <a:pt x="232" y="582"/>
                  </a:cubicBezTo>
                  <a:cubicBezTo>
                    <a:pt x="228" y="579"/>
                    <a:pt x="223" y="580"/>
                    <a:pt x="221" y="584"/>
                  </a:cubicBezTo>
                  <a:cubicBezTo>
                    <a:pt x="216" y="591"/>
                    <a:pt x="212" y="598"/>
                    <a:pt x="208" y="604"/>
                  </a:cubicBezTo>
                  <a:cubicBezTo>
                    <a:pt x="205" y="608"/>
                    <a:pt x="206" y="613"/>
                    <a:pt x="210" y="615"/>
                  </a:cubicBezTo>
                  <a:cubicBezTo>
                    <a:pt x="214" y="618"/>
                    <a:pt x="219" y="617"/>
                    <a:pt x="221" y="613"/>
                  </a:cubicBezTo>
                  <a:close/>
                  <a:moveTo>
                    <a:pt x="159" y="720"/>
                  </a:moveTo>
                  <a:cubicBezTo>
                    <a:pt x="163" y="713"/>
                    <a:pt x="167" y="706"/>
                    <a:pt x="170" y="699"/>
                  </a:cubicBezTo>
                  <a:cubicBezTo>
                    <a:pt x="173" y="695"/>
                    <a:pt x="171" y="690"/>
                    <a:pt x="167" y="688"/>
                  </a:cubicBezTo>
                  <a:cubicBezTo>
                    <a:pt x="163" y="686"/>
                    <a:pt x="158" y="687"/>
                    <a:pt x="156" y="691"/>
                  </a:cubicBezTo>
                  <a:cubicBezTo>
                    <a:pt x="152" y="698"/>
                    <a:pt x="149" y="706"/>
                    <a:pt x="145" y="713"/>
                  </a:cubicBezTo>
                  <a:cubicBezTo>
                    <a:pt x="143" y="717"/>
                    <a:pt x="145" y="722"/>
                    <a:pt x="148" y="724"/>
                  </a:cubicBezTo>
                  <a:cubicBezTo>
                    <a:pt x="152" y="726"/>
                    <a:pt x="157" y="724"/>
                    <a:pt x="159" y="720"/>
                  </a:cubicBezTo>
                  <a:close/>
                  <a:moveTo>
                    <a:pt x="108" y="833"/>
                  </a:moveTo>
                  <a:cubicBezTo>
                    <a:pt x="111" y="825"/>
                    <a:pt x="114" y="818"/>
                    <a:pt x="117" y="810"/>
                  </a:cubicBezTo>
                  <a:cubicBezTo>
                    <a:pt x="119" y="806"/>
                    <a:pt x="117" y="802"/>
                    <a:pt x="113" y="800"/>
                  </a:cubicBezTo>
                  <a:cubicBezTo>
                    <a:pt x="109" y="798"/>
                    <a:pt x="104" y="800"/>
                    <a:pt x="102" y="804"/>
                  </a:cubicBezTo>
                  <a:cubicBezTo>
                    <a:pt x="99" y="812"/>
                    <a:pt x="96" y="819"/>
                    <a:pt x="93" y="827"/>
                  </a:cubicBezTo>
                  <a:cubicBezTo>
                    <a:pt x="91" y="831"/>
                    <a:pt x="93" y="835"/>
                    <a:pt x="98" y="837"/>
                  </a:cubicBezTo>
                  <a:cubicBezTo>
                    <a:pt x="102" y="839"/>
                    <a:pt x="106" y="837"/>
                    <a:pt x="108" y="833"/>
                  </a:cubicBezTo>
                  <a:close/>
                  <a:moveTo>
                    <a:pt x="68" y="950"/>
                  </a:moveTo>
                  <a:cubicBezTo>
                    <a:pt x="70" y="942"/>
                    <a:pt x="72" y="934"/>
                    <a:pt x="75" y="927"/>
                  </a:cubicBezTo>
                  <a:cubicBezTo>
                    <a:pt x="76" y="922"/>
                    <a:pt x="73" y="918"/>
                    <a:pt x="69" y="917"/>
                  </a:cubicBezTo>
                  <a:cubicBezTo>
                    <a:pt x="65" y="915"/>
                    <a:pt x="61" y="918"/>
                    <a:pt x="59" y="922"/>
                  </a:cubicBezTo>
                  <a:cubicBezTo>
                    <a:pt x="57" y="930"/>
                    <a:pt x="55" y="937"/>
                    <a:pt x="52" y="945"/>
                  </a:cubicBezTo>
                  <a:cubicBezTo>
                    <a:pt x="51" y="949"/>
                    <a:pt x="53" y="954"/>
                    <a:pt x="58" y="955"/>
                  </a:cubicBezTo>
                  <a:cubicBezTo>
                    <a:pt x="62" y="956"/>
                    <a:pt x="66" y="954"/>
                    <a:pt x="68" y="950"/>
                  </a:cubicBezTo>
                  <a:close/>
                  <a:moveTo>
                    <a:pt x="39" y="1070"/>
                  </a:moveTo>
                  <a:cubicBezTo>
                    <a:pt x="40" y="1062"/>
                    <a:pt x="42" y="1054"/>
                    <a:pt x="43" y="1046"/>
                  </a:cubicBezTo>
                  <a:cubicBezTo>
                    <a:pt x="44" y="1042"/>
                    <a:pt x="42" y="1038"/>
                    <a:pt x="37" y="1037"/>
                  </a:cubicBezTo>
                  <a:cubicBezTo>
                    <a:pt x="33" y="1036"/>
                    <a:pt x="29" y="1039"/>
                    <a:pt x="28" y="1043"/>
                  </a:cubicBezTo>
                  <a:cubicBezTo>
                    <a:pt x="26" y="1051"/>
                    <a:pt x="25" y="1059"/>
                    <a:pt x="23" y="1067"/>
                  </a:cubicBezTo>
                  <a:cubicBezTo>
                    <a:pt x="22" y="1071"/>
                    <a:pt x="25" y="1075"/>
                    <a:pt x="29" y="1076"/>
                  </a:cubicBezTo>
                  <a:cubicBezTo>
                    <a:pt x="34" y="1077"/>
                    <a:pt x="38" y="1074"/>
                    <a:pt x="39" y="1070"/>
                  </a:cubicBezTo>
                  <a:close/>
                  <a:moveTo>
                    <a:pt x="21" y="1192"/>
                  </a:moveTo>
                  <a:cubicBezTo>
                    <a:pt x="22" y="1184"/>
                    <a:pt x="23" y="1176"/>
                    <a:pt x="24" y="1168"/>
                  </a:cubicBezTo>
                  <a:cubicBezTo>
                    <a:pt x="24" y="1164"/>
                    <a:pt x="21" y="1160"/>
                    <a:pt x="17" y="1159"/>
                  </a:cubicBezTo>
                  <a:cubicBezTo>
                    <a:pt x="12" y="1159"/>
                    <a:pt x="8" y="1162"/>
                    <a:pt x="8" y="1166"/>
                  </a:cubicBezTo>
                  <a:cubicBezTo>
                    <a:pt x="7" y="1174"/>
                    <a:pt x="6" y="1182"/>
                    <a:pt x="6" y="1191"/>
                  </a:cubicBezTo>
                  <a:cubicBezTo>
                    <a:pt x="5" y="1195"/>
                    <a:pt x="8" y="1199"/>
                    <a:pt x="13" y="1199"/>
                  </a:cubicBezTo>
                  <a:cubicBezTo>
                    <a:pt x="17" y="1200"/>
                    <a:pt x="21" y="1196"/>
                    <a:pt x="21" y="1192"/>
                  </a:cubicBezTo>
                  <a:close/>
                  <a:moveTo>
                    <a:pt x="16" y="1315"/>
                  </a:moveTo>
                  <a:cubicBezTo>
                    <a:pt x="16" y="1315"/>
                    <a:pt x="16" y="1314"/>
                    <a:pt x="16" y="1314"/>
                  </a:cubicBezTo>
                  <a:cubicBezTo>
                    <a:pt x="16" y="1306"/>
                    <a:pt x="16" y="1299"/>
                    <a:pt x="16" y="1291"/>
                  </a:cubicBezTo>
                  <a:cubicBezTo>
                    <a:pt x="16" y="1287"/>
                    <a:pt x="13" y="1283"/>
                    <a:pt x="8" y="1283"/>
                  </a:cubicBezTo>
                  <a:cubicBezTo>
                    <a:pt x="4" y="1283"/>
                    <a:pt x="0" y="1287"/>
                    <a:pt x="0" y="1291"/>
                  </a:cubicBezTo>
                  <a:cubicBezTo>
                    <a:pt x="0" y="1299"/>
                    <a:pt x="0" y="1306"/>
                    <a:pt x="0" y="1314"/>
                  </a:cubicBezTo>
                  <a:cubicBezTo>
                    <a:pt x="0" y="1314"/>
                    <a:pt x="0" y="1315"/>
                    <a:pt x="0" y="1315"/>
                  </a:cubicBezTo>
                  <a:cubicBezTo>
                    <a:pt x="0" y="1320"/>
                    <a:pt x="3" y="1323"/>
                    <a:pt x="8" y="1323"/>
                  </a:cubicBezTo>
                  <a:cubicBezTo>
                    <a:pt x="12" y="1323"/>
                    <a:pt x="16" y="1320"/>
                    <a:pt x="16" y="1315"/>
                  </a:cubicBezTo>
                  <a:close/>
                  <a:moveTo>
                    <a:pt x="22" y="1439"/>
                  </a:moveTo>
                  <a:cubicBezTo>
                    <a:pt x="21" y="1431"/>
                    <a:pt x="20" y="1423"/>
                    <a:pt x="20" y="1415"/>
                  </a:cubicBezTo>
                  <a:cubicBezTo>
                    <a:pt x="19" y="1411"/>
                    <a:pt x="15" y="1407"/>
                    <a:pt x="11" y="1408"/>
                  </a:cubicBezTo>
                  <a:cubicBezTo>
                    <a:pt x="7" y="1408"/>
                    <a:pt x="3" y="1412"/>
                    <a:pt x="4" y="1416"/>
                  </a:cubicBezTo>
                  <a:cubicBezTo>
                    <a:pt x="4" y="1424"/>
                    <a:pt x="5" y="1432"/>
                    <a:pt x="6" y="1440"/>
                  </a:cubicBezTo>
                  <a:cubicBezTo>
                    <a:pt x="6" y="1445"/>
                    <a:pt x="10" y="1448"/>
                    <a:pt x="14" y="1448"/>
                  </a:cubicBezTo>
                  <a:cubicBezTo>
                    <a:pt x="19" y="1447"/>
                    <a:pt x="22" y="1443"/>
                    <a:pt x="22" y="1439"/>
                  </a:cubicBezTo>
                  <a:close/>
                  <a:moveTo>
                    <a:pt x="39" y="1561"/>
                  </a:moveTo>
                  <a:cubicBezTo>
                    <a:pt x="38" y="1553"/>
                    <a:pt x="36" y="1545"/>
                    <a:pt x="35" y="1538"/>
                  </a:cubicBezTo>
                  <a:cubicBezTo>
                    <a:pt x="34" y="1533"/>
                    <a:pt x="30" y="1530"/>
                    <a:pt x="26" y="1531"/>
                  </a:cubicBezTo>
                  <a:cubicBezTo>
                    <a:pt x="21" y="1532"/>
                    <a:pt x="18" y="1536"/>
                    <a:pt x="19" y="1540"/>
                  </a:cubicBezTo>
                  <a:cubicBezTo>
                    <a:pt x="21" y="1548"/>
                    <a:pt x="22" y="1556"/>
                    <a:pt x="24" y="1564"/>
                  </a:cubicBezTo>
                  <a:cubicBezTo>
                    <a:pt x="24" y="1568"/>
                    <a:pt x="29" y="1571"/>
                    <a:pt x="33" y="1570"/>
                  </a:cubicBezTo>
                  <a:cubicBezTo>
                    <a:pt x="37" y="1570"/>
                    <a:pt x="40" y="1565"/>
                    <a:pt x="39" y="1561"/>
                  </a:cubicBezTo>
                  <a:close/>
                  <a:moveTo>
                    <a:pt x="68" y="1681"/>
                  </a:moveTo>
                  <a:cubicBezTo>
                    <a:pt x="66" y="1674"/>
                    <a:pt x="64" y="1666"/>
                    <a:pt x="62" y="1658"/>
                  </a:cubicBezTo>
                  <a:cubicBezTo>
                    <a:pt x="61" y="1654"/>
                    <a:pt x="56" y="1651"/>
                    <a:pt x="52" y="1653"/>
                  </a:cubicBezTo>
                  <a:cubicBezTo>
                    <a:pt x="48" y="1654"/>
                    <a:pt x="45" y="1658"/>
                    <a:pt x="46" y="1662"/>
                  </a:cubicBezTo>
                  <a:cubicBezTo>
                    <a:pt x="49" y="1670"/>
                    <a:pt x="51" y="1678"/>
                    <a:pt x="53" y="1686"/>
                  </a:cubicBezTo>
                  <a:cubicBezTo>
                    <a:pt x="54" y="1690"/>
                    <a:pt x="59" y="1692"/>
                    <a:pt x="63" y="1691"/>
                  </a:cubicBezTo>
                  <a:cubicBezTo>
                    <a:pt x="67" y="1690"/>
                    <a:pt x="70" y="1685"/>
                    <a:pt x="68" y="1681"/>
                  </a:cubicBezTo>
                  <a:close/>
                  <a:moveTo>
                    <a:pt x="109" y="1798"/>
                  </a:moveTo>
                  <a:cubicBezTo>
                    <a:pt x="106" y="1790"/>
                    <a:pt x="103" y="1783"/>
                    <a:pt x="100" y="1776"/>
                  </a:cubicBezTo>
                  <a:cubicBezTo>
                    <a:pt x="99" y="1771"/>
                    <a:pt x="94" y="1769"/>
                    <a:pt x="90" y="1771"/>
                  </a:cubicBezTo>
                  <a:cubicBezTo>
                    <a:pt x="86" y="1773"/>
                    <a:pt x="84" y="1777"/>
                    <a:pt x="85" y="1781"/>
                  </a:cubicBezTo>
                  <a:cubicBezTo>
                    <a:pt x="88" y="1789"/>
                    <a:pt x="91" y="1796"/>
                    <a:pt x="94" y="1804"/>
                  </a:cubicBezTo>
                  <a:cubicBezTo>
                    <a:pt x="96" y="1808"/>
                    <a:pt x="100" y="1810"/>
                    <a:pt x="104" y="1808"/>
                  </a:cubicBezTo>
                  <a:cubicBezTo>
                    <a:pt x="109" y="1807"/>
                    <a:pt x="111" y="1802"/>
                    <a:pt x="109" y="1798"/>
                  </a:cubicBezTo>
                  <a:close/>
                  <a:moveTo>
                    <a:pt x="160" y="1910"/>
                  </a:moveTo>
                  <a:cubicBezTo>
                    <a:pt x="157" y="1903"/>
                    <a:pt x="153" y="1896"/>
                    <a:pt x="150" y="1889"/>
                  </a:cubicBezTo>
                  <a:cubicBezTo>
                    <a:pt x="148" y="1885"/>
                    <a:pt x="143" y="1883"/>
                    <a:pt x="139" y="1885"/>
                  </a:cubicBezTo>
                  <a:cubicBezTo>
                    <a:pt x="135" y="1887"/>
                    <a:pt x="133" y="1892"/>
                    <a:pt x="135" y="1896"/>
                  </a:cubicBezTo>
                  <a:cubicBezTo>
                    <a:pt x="139" y="1903"/>
                    <a:pt x="142" y="1910"/>
                    <a:pt x="146" y="1917"/>
                  </a:cubicBezTo>
                  <a:cubicBezTo>
                    <a:pt x="148" y="1921"/>
                    <a:pt x="153" y="1923"/>
                    <a:pt x="157" y="1921"/>
                  </a:cubicBezTo>
                  <a:cubicBezTo>
                    <a:pt x="161" y="1919"/>
                    <a:pt x="162" y="1914"/>
                    <a:pt x="160" y="1910"/>
                  </a:cubicBezTo>
                  <a:close/>
                  <a:moveTo>
                    <a:pt x="222" y="2017"/>
                  </a:moveTo>
                  <a:cubicBezTo>
                    <a:pt x="218" y="2010"/>
                    <a:pt x="214" y="2003"/>
                    <a:pt x="209" y="1997"/>
                  </a:cubicBezTo>
                  <a:cubicBezTo>
                    <a:pt x="207" y="1993"/>
                    <a:pt x="202" y="1992"/>
                    <a:pt x="198" y="1994"/>
                  </a:cubicBezTo>
                  <a:cubicBezTo>
                    <a:pt x="195" y="1996"/>
                    <a:pt x="194" y="2001"/>
                    <a:pt x="196" y="2005"/>
                  </a:cubicBezTo>
                  <a:cubicBezTo>
                    <a:pt x="200" y="2012"/>
                    <a:pt x="204" y="2019"/>
                    <a:pt x="209" y="2026"/>
                  </a:cubicBezTo>
                  <a:cubicBezTo>
                    <a:pt x="211" y="2029"/>
                    <a:pt x="216" y="2030"/>
                    <a:pt x="220" y="2028"/>
                  </a:cubicBezTo>
                  <a:cubicBezTo>
                    <a:pt x="224" y="2026"/>
                    <a:pt x="225" y="2021"/>
                    <a:pt x="222" y="2017"/>
                  </a:cubicBezTo>
                  <a:close/>
                  <a:moveTo>
                    <a:pt x="294" y="2117"/>
                  </a:moveTo>
                  <a:cubicBezTo>
                    <a:pt x="289" y="2111"/>
                    <a:pt x="284" y="2105"/>
                    <a:pt x="279" y="2098"/>
                  </a:cubicBezTo>
                  <a:cubicBezTo>
                    <a:pt x="277" y="2095"/>
                    <a:pt x="272" y="2094"/>
                    <a:pt x="268" y="2097"/>
                  </a:cubicBezTo>
                  <a:cubicBezTo>
                    <a:pt x="265" y="2100"/>
                    <a:pt x="264" y="2105"/>
                    <a:pt x="267" y="2108"/>
                  </a:cubicBezTo>
                  <a:cubicBezTo>
                    <a:pt x="272" y="2115"/>
                    <a:pt x="276" y="2121"/>
                    <a:pt x="281" y="2127"/>
                  </a:cubicBezTo>
                  <a:cubicBezTo>
                    <a:pt x="284" y="2131"/>
                    <a:pt x="289" y="2131"/>
                    <a:pt x="293" y="2129"/>
                  </a:cubicBezTo>
                  <a:cubicBezTo>
                    <a:pt x="296" y="2126"/>
                    <a:pt x="297" y="2121"/>
                    <a:pt x="294" y="2117"/>
                  </a:cubicBezTo>
                  <a:close/>
                  <a:moveTo>
                    <a:pt x="375" y="2211"/>
                  </a:moveTo>
                  <a:cubicBezTo>
                    <a:pt x="370" y="2205"/>
                    <a:pt x="364" y="2199"/>
                    <a:pt x="359" y="2193"/>
                  </a:cubicBezTo>
                  <a:cubicBezTo>
                    <a:pt x="356" y="2190"/>
                    <a:pt x="351" y="2190"/>
                    <a:pt x="347" y="2193"/>
                  </a:cubicBezTo>
                  <a:cubicBezTo>
                    <a:pt x="344" y="2196"/>
                    <a:pt x="344" y="2201"/>
                    <a:pt x="347" y="2204"/>
                  </a:cubicBezTo>
                  <a:cubicBezTo>
                    <a:pt x="352" y="2210"/>
                    <a:pt x="358" y="2216"/>
                    <a:pt x="363" y="2222"/>
                  </a:cubicBezTo>
                  <a:cubicBezTo>
                    <a:pt x="366" y="2225"/>
                    <a:pt x="372" y="2225"/>
                    <a:pt x="375" y="2222"/>
                  </a:cubicBezTo>
                  <a:cubicBezTo>
                    <a:pt x="378" y="2219"/>
                    <a:pt x="378" y="2214"/>
                    <a:pt x="375" y="2211"/>
                  </a:cubicBezTo>
                  <a:close/>
                  <a:moveTo>
                    <a:pt x="464" y="2296"/>
                  </a:moveTo>
                  <a:cubicBezTo>
                    <a:pt x="458" y="2291"/>
                    <a:pt x="452" y="2285"/>
                    <a:pt x="447" y="2280"/>
                  </a:cubicBezTo>
                  <a:cubicBezTo>
                    <a:pt x="443" y="2277"/>
                    <a:pt x="438" y="2277"/>
                    <a:pt x="435" y="2281"/>
                  </a:cubicBezTo>
                  <a:cubicBezTo>
                    <a:pt x="432" y="2284"/>
                    <a:pt x="433" y="2289"/>
                    <a:pt x="436" y="2292"/>
                  </a:cubicBezTo>
                  <a:cubicBezTo>
                    <a:pt x="442" y="2297"/>
                    <a:pt x="448" y="2303"/>
                    <a:pt x="454" y="2308"/>
                  </a:cubicBezTo>
                  <a:cubicBezTo>
                    <a:pt x="457" y="2311"/>
                    <a:pt x="462" y="2311"/>
                    <a:pt x="465" y="2307"/>
                  </a:cubicBezTo>
                  <a:cubicBezTo>
                    <a:pt x="468" y="2304"/>
                    <a:pt x="468" y="2299"/>
                    <a:pt x="464" y="2296"/>
                  </a:cubicBezTo>
                  <a:close/>
                  <a:moveTo>
                    <a:pt x="562" y="2372"/>
                  </a:moveTo>
                  <a:cubicBezTo>
                    <a:pt x="555" y="2368"/>
                    <a:pt x="549" y="2363"/>
                    <a:pt x="542" y="2358"/>
                  </a:cubicBezTo>
                  <a:cubicBezTo>
                    <a:pt x="539" y="2356"/>
                    <a:pt x="534" y="2356"/>
                    <a:pt x="531" y="2360"/>
                  </a:cubicBezTo>
                  <a:cubicBezTo>
                    <a:pt x="528" y="2363"/>
                    <a:pt x="529" y="2368"/>
                    <a:pt x="533" y="2371"/>
                  </a:cubicBezTo>
                  <a:cubicBezTo>
                    <a:pt x="539" y="2376"/>
                    <a:pt x="546" y="2381"/>
                    <a:pt x="552" y="2385"/>
                  </a:cubicBezTo>
                  <a:cubicBezTo>
                    <a:pt x="556" y="2388"/>
                    <a:pt x="561" y="2387"/>
                    <a:pt x="564" y="2383"/>
                  </a:cubicBezTo>
                  <a:cubicBezTo>
                    <a:pt x="566" y="2380"/>
                    <a:pt x="565" y="2375"/>
                    <a:pt x="562" y="2372"/>
                  </a:cubicBezTo>
                  <a:close/>
                  <a:moveTo>
                    <a:pt x="666" y="2439"/>
                  </a:moveTo>
                  <a:cubicBezTo>
                    <a:pt x="659" y="2435"/>
                    <a:pt x="652" y="2431"/>
                    <a:pt x="645" y="2427"/>
                  </a:cubicBezTo>
                  <a:cubicBezTo>
                    <a:pt x="641" y="2425"/>
                    <a:pt x="636" y="2426"/>
                    <a:pt x="634" y="2430"/>
                  </a:cubicBezTo>
                  <a:cubicBezTo>
                    <a:pt x="632" y="2434"/>
                    <a:pt x="633" y="2438"/>
                    <a:pt x="637" y="2441"/>
                  </a:cubicBezTo>
                  <a:cubicBezTo>
                    <a:pt x="644" y="2445"/>
                    <a:pt x="651" y="2449"/>
                    <a:pt x="658" y="2453"/>
                  </a:cubicBezTo>
                  <a:cubicBezTo>
                    <a:pt x="661" y="2455"/>
                    <a:pt x="666" y="2454"/>
                    <a:pt x="669" y="2450"/>
                  </a:cubicBezTo>
                  <a:cubicBezTo>
                    <a:pt x="671" y="2446"/>
                    <a:pt x="669" y="2441"/>
                    <a:pt x="666" y="2439"/>
                  </a:cubicBezTo>
                  <a:close/>
                  <a:moveTo>
                    <a:pt x="776" y="2496"/>
                  </a:moveTo>
                  <a:cubicBezTo>
                    <a:pt x="768" y="2493"/>
                    <a:pt x="761" y="2489"/>
                    <a:pt x="754" y="2486"/>
                  </a:cubicBezTo>
                  <a:cubicBezTo>
                    <a:pt x="750" y="2484"/>
                    <a:pt x="745" y="2485"/>
                    <a:pt x="743" y="2489"/>
                  </a:cubicBezTo>
                  <a:cubicBezTo>
                    <a:pt x="741" y="2493"/>
                    <a:pt x="743" y="2498"/>
                    <a:pt x="747" y="2500"/>
                  </a:cubicBezTo>
                  <a:cubicBezTo>
                    <a:pt x="754" y="2504"/>
                    <a:pt x="762" y="2507"/>
                    <a:pt x="769" y="2510"/>
                  </a:cubicBezTo>
                  <a:cubicBezTo>
                    <a:pt x="773" y="2512"/>
                    <a:pt x="778" y="2511"/>
                    <a:pt x="780" y="2506"/>
                  </a:cubicBezTo>
                  <a:cubicBezTo>
                    <a:pt x="781" y="2502"/>
                    <a:pt x="780" y="2498"/>
                    <a:pt x="776" y="2496"/>
                  </a:cubicBezTo>
                  <a:close/>
                  <a:moveTo>
                    <a:pt x="890" y="2542"/>
                  </a:moveTo>
                  <a:cubicBezTo>
                    <a:pt x="883" y="2539"/>
                    <a:pt x="875" y="2537"/>
                    <a:pt x="868" y="2534"/>
                  </a:cubicBezTo>
                  <a:cubicBezTo>
                    <a:pt x="864" y="2532"/>
                    <a:pt x="859" y="2534"/>
                    <a:pt x="858" y="2539"/>
                  </a:cubicBezTo>
                  <a:cubicBezTo>
                    <a:pt x="856" y="2543"/>
                    <a:pt x="858" y="2547"/>
                    <a:pt x="862" y="2549"/>
                  </a:cubicBezTo>
                  <a:cubicBezTo>
                    <a:pt x="870" y="2552"/>
                    <a:pt x="878" y="2554"/>
                    <a:pt x="885" y="2557"/>
                  </a:cubicBezTo>
                  <a:cubicBezTo>
                    <a:pt x="889" y="2558"/>
                    <a:pt x="894" y="2556"/>
                    <a:pt x="895" y="2552"/>
                  </a:cubicBezTo>
                  <a:cubicBezTo>
                    <a:pt x="897" y="2548"/>
                    <a:pt x="895" y="2543"/>
                    <a:pt x="890" y="2542"/>
                  </a:cubicBezTo>
                  <a:close/>
                  <a:moveTo>
                    <a:pt x="1009" y="2577"/>
                  </a:moveTo>
                  <a:cubicBezTo>
                    <a:pt x="1001" y="2575"/>
                    <a:pt x="994" y="2573"/>
                    <a:pt x="986" y="2571"/>
                  </a:cubicBezTo>
                  <a:cubicBezTo>
                    <a:pt x="982" y="2570"/>
                    <a:pt x="977" y="2572"/>
                    <a:pt x="976" y="2576"/>
                  </a:cubicBezTo>
                  <a:cubicBezTo>
                    <a:pt x="975" y="2581"/>
                    <a:pt x="977" y="2585"/>
                    <a:pt x="982" y="2586"/>
                  </a:cubicBezTo>
                  <a:cubicBezTo>
                    <a:pt x="990" y="2588"/>
                    <a:pt x="997" y="2590"/>
                    <a:pt x="1005" y="2592"/>
                  </a:cubicBezTo>
                  <a:cubicBezTo>
                    <a:pt x="1010" y="2593"/>
                    <a:pt x="1014" y="2590"/>
                    <a:pt x="1015" y="2586"/>
                  </a:cubicBezTo>
                  <a:cubicBezTo>
                    <a:pt x="1016" y="2582"/>
                    <a:pt x="1013" y="2578"/>
                    <a:pt x="1009" y="2577"/>
                  </a:cubicBezTo>
                  <a:close/>
                  <a:moveTo>
                    <a:pt x="1130" y="2600"/>
                  </a:moveTo>
                  <a:cubicBezTo>
                    <a:pt x="1122" y="2599"/>
                    <a:pt x="1115" y="2597"/>
                    <a:pt x="1107" y="2596"/>
                  </a:cubicBezTo>
                  <a:cubicBezTo>
                    <a:pt x="1102" y="2595"/>
                    <a:pt x="1098" y="2598"/>
                    <a:pt x="1098" y="2603"/>
                  </a:cubicBezTo>
                  <a:cubicBezTo>
                    <a:pt x="1097" y="2607"/>
                    <a:pt x="1100" y="2611"/>
                    <a:pt x="1104" y="2612"/>
                  </a:cubicBezTo>
                  <a:cubicBezTo>
                    <a:pt x="1112" y="2613"/>
                    <a:pt x="1120" y="2614"/>
                    <a:pt x="1128" y="2616"/>
                  </a:cubicBezTo>
                  <a:cubicBezTo>
                    <a:pt x="1132" y="2616"/>
                    <a:pt x="1137" y="2613"/>
                    <a:pt x="1137" y="2609"/>
                  </a:cubicBezTo>
                  <a:cubicBezTo>
                    <a:pt x="1138" y="2604"/>
                    <a:pt x="1135" y="2600"/>
                    <a:pt x="1130" y="2600"/>
                  </a:cubicBezTo>
                  <a:close/>
                  <a:moveTo>
                    <a:pt x="1253" y="2611"/>
                  </a:moveTo>
                  <a:cubicBezTo>
                    <a:pt x="1245" y="2611"/>
                    <a:pt x="1237" y="2610"/>
                    <a:pt x="1229" y="2610"/>
                  </a:cubicBezTo>
                  <a:cubicBezTo>
                    <a:pt x="1225" y="2610"/>
                    <a:pt x="1221" y="2613"/>
                    <a:pt x="1221" y="2617"/>
                  </a:cubicBezTo>
                  <a:cubicBezTo>
                    <a:pt x="1221" y="2622"/>
                    <a:pt x="1224" y="2626"/>
                    <a:pt x="1228" y="2626"/>
                  </a:cubicBezTo>
                  <a:cubicBezTo>
                    <a:pt x="1236" y="2626"/>
                    <a:pt x="1245" y="2627"/>
                    <a:pt x="1253" y="2627"/>
                  </a:cubicBezTo>
                  <a:cubicBezTo>
                    <a:pt x="1257" y="2627"/>
                    <a:pt x="1261" y="2624"/>
                    <a:pt x="1261" y="2620"/>
                  </a:cubicBezTo>
                  <a:cubicBezTo>
                    <a:pt x="1261" y="2615"/>
                    <a:pt x="1258" y="2611"/>
                    <a:pt x="1253" y="2611"/>
                  </a:cubicBezTo>
                  <a:close/>
                  <a:moveTo>
                    <a:pt x="1377" y="2611"/>
                  </a:moveTo>
                  <a:cubicBezTo>
                    <a:pt x="1369" y="2612"/>
                    <a:pt x="1361" y="2612"/>
                    <a:pt x="1353" y="2612"/>
                  </a:cubicBezTo>
                  <a:cubicBezTo>
                    <a:pt x="1349" y="2612"/>
                    <a:pt x="1345" y="2616"/>
                    <a:pt x="1345" y="2620"/>
                  </a:cubicBezTo>
                  <a:cubicBezTo>
                    <a:pt x="1345" y="2625"/>
                    <a:pt x="1349" y="2628"/>
                    <a:pt x="1353" y="2628"/>
                  </a:cubicBezTo>
                  <a:cubicBezTo>
                    <a:pt x="1362" y="2628"/>
                    <a:pt x="1370" y="2627"/>
                    <a:pt x="1378" y="2627"/>
                  </a:cubicBezTo>
                  <a:cubicBezTo>
                    <a:pt x="1382" y="2627"/>
                    <a:pt x="1386" y="2623"/>
                    <a:pt x="1385" y="2619"/>
                  </a:cubicBezTo>
                  <a:cubicBezTo>
                    <a:pt x="1385" y="2614"/>
                    <a:pt x="1381" y="2611"/>
                    <a:pt x="1377" y="2611"/>
                  </a:cubicBezTo>
                  <a:close/>
                  <a:moveTo>
                    <a:pt x="1500" y="2599"/>
                  </a:moveTo>
                  <a:cubicBezTo>
                    <a:pt x="1492" y="2601"/>
                    <a:pt x="1484" y="2602"/>
                    <a:pt x="1476" y="2603"/>
                  </a:cubicBezTo>
                  <a:cubicBezTo>
                    <a:pt x="1472" y="2603"/>
                    <a:pt x="1469" y="2607"/>
                    <a:pt x="1469" y="2612"/>
                  </a:cubicBezTo>
                  <a:cubicBezTo>
                    <a:pt x="1470" y="2616"/>
                    <a:pt x="1474" y="2619"/>
                    <a:pt x="1478" y="2619"/>
                  </a:cubicBezTo>
                  <a:cubicBezTo>
                    <a:pt x="1486" y="2618"/>
                    <a:pt x="1494" y="2616"/>
                    <a:pt x="1502" y="2615"/>
                  </a:cubicBezTo>
                  <a:cubicBezTo>
                    <a:pt x="1507" y="2615"/>
                    <a:pt x="1510" y="2611"/>
                    <a:pt x="1509" y="2606"/>
                  </a:cubicBezTo>
                  <a:cubicBezTo>
                    <a:pt x="1508" y="2602"/>
                    <a:pt x="1504" y="2599"/>
                    <a:pt x="1500" y="2599"/>
                  </a:cubicBezTo>
                  <a:close/>
                  <a:moveTo>
                    <a:pt x="1621" y="2576"/>
                  </a:moveTo>
                  <a:cubicBezTo>
                    <a:pt x="1613" y="2578"/>
                    <a:pt x="1606" y="2580"/>
                    <a:pt x="1598" y="2582"/>
                  </a:cubicBezTo>
                  <a:cubicBezTo>
                    <a:pt x="1594" y="2583"/>
                    <a:pt x="1591" y="2587"/>
                    <a:pt x="1592" y="2591"/>
                  </a:cubicBezTo>
                  <a:cubicBezTo>
                    <a:pt x="1593" y="2595"/>
                    <a:pt x="1597" y="2598"/>
                    <a:pt x="1601" y="2597"/>
                  </a:cubicBezTo>
                  <a:cubicBezTo>
                    <a:pt x="1609" y="2595"/>
                    <a:pt x="1617" y="2594"/>
                    <a:pt x="1625" y="2592"/>
                  </a:cubicBezTo>
                  <a:cubicBezTo>
                    <a:pt x="1629" y="2591"/>
                    <a:pt x="1632" y="2586"/>
                    <a:pt x="1631" y="2582"/>
                  </a:cubicBezTo>
                  <a:cubicBezTo>
                    <a:pt x="1630" y="2578"/>
                    <a:pt x="1626" y="2575"/>
                    <a:pt x="1621" y="2576"/>
                  </a:cubicBezTo>
                  <a:close/>
                  <a:moveTo>
                    <a:pt x="1740" y="2541"/>
                  </a:moveTo>
                  <a:cubicBezTo>
                    <a:pt x="1732" y="2544"/>
                    <a:pt x="1725" y="2546"/>
                    <a:pt x="1717" y="2549"/>
                  </a:cubicBezTo>
                  <a:cubicBezTo>
                    <a:pt x="1713" y="2550"/>
                    <a:pt x="1711" y="2555"/>
                    <a:pt x="1712" y="2559"/>
                  </a:cubicBezTo>
                  <a:cubicBezTo>
                    <a:pt x="1713" y="2563"/>
                    <a:pt x="1718" y="2566"/>
                    <a:pt x="1722" y="2564"/>
                  </a:cubicBezTo>
                  <a:cubicBezTo>
                    <a:pt x="1730" y="2562"/>
                    <a:pt x="1737" y="2559"/>
                    <a:pt x="1745" y="2556"/>
                  </a:cubicBezTo>
                  <a:cubicBezTo>
                    <a:pt x="1749" y="2555"/>
                    <a:pt x="1751" y="2550"/>
                    <a:pt x="1750" y="2546"/>
                  </a:cubicBezTo>
                  <a:cubicBezTo>
                    <a:pt x="1749" y="2542"/>
                    <a:pt x="1744" y="2540"/>
                    <a:pt x="1740" y="2541"/>
                  </a:cubicBezTo>
                  <a:close/>
                  <a:moveTo>
                    <a:pt x="1854" y="2495"/>
                  </a:moveTo>
                  <a:cubicBezTo>
                    <a:pt x="1847" y="2499"/>
                    <a:pt x="1840" y="2502"/>
                    <a:pt x="1832" y="2505"/>
                  </a:cubicBezTo>
                  <a:cubicBezTo>
                    <a:pt x="1828" y="2507"/>
                    <a:pt x="1827" y="2512"/>
                    <a:pt x="1828" y="2516"/>
                  </a:cubicBezTo>
                  <a:cubicBezTo>
                    <a:pt x="1830" y="2520"/>
                    <a:pt x="1835" y="2522"/>
                    <a:pt x="1839" y="2520"/>
                  </a:cubicBezTo>
                  <a:cubicBezTo>
                    <a:pt x="1846" y="2517"/>
                    <a:pt x="1854" y="2513"/>
                    <a:pt x="1861" y="2510"/>
                  </a:cubicBezTo>
                  <a:cubicBezTo>
                    <a:pt x="1865" y="2508"/>
                    <a:pt x="1867" y="2503"/>
                    <a:pt x="1865" y="2499"/>
                  </a:cubicBezTo>
                  <a:cubicBezTo>
                    <a:pt x="1863" y="2495"/>
                    <a:pt x="1858" y="2494"/>
                    <a:pt x="1854" y="2495"/>
                  </a:cubicBezTo>
                  <a:close/>
                  <a:moveTo>
                    <a:pt x="1964" y="2439"/>
                  </a:moveTo>
                  <a:cubicBezTo>
                    <a:pt x="1957" y="2443"/>
                    <a:pt x="1950" y="2447"/>
                    <a:pt x="1943" y="2451"/>
                  </a:cubicBezTo>
                  <a:cubicBezTo>
                    <a:pt x="1939" y="2453"/>
                    <a:pt x="1938" y="2458"/>
                    <a:pt x="1940" y="2461"/>
                  </a:cubicBezTo>
                  <a:cubicBezTo>
                    <a:pt x="1942" y="2465"/>
                    <a:pt x="1947" y="2467"/>
                    <a:pt x="1951" y="2465"/>
                  </a:cubicBezTo>
                  <a:cubicBezTo>
                    <a:pt x="1958" y="2461"/>
                    <a:pt x="1965" y="2457"/>
                    <a:pt x="1972" y="2453"/>
                  </a:cubicBezTo>
                  <a:cubicBezTo>
                    <a:pt x="1976" y="2450"/>
                    <a:pt x="1977" y="2445"/>
                    <a:pt x="1975" y="2442"/>
                  </a:cubicBezTo>
                  <a:cubicBezTo>
                    <a:pt x="1973" y="2438"/>
                    <a:pt x="1968" y="2437"/>
                    <a:pt x="1964" y="2439"/>
                  </a:cubicBezTo>
                  <a:close/>
                  <a:moveTo>
                    <a:pt x="2068" y="2372"/>
                  </a:moveTo>
                  <a:cubicBezTo>
                    <a:pt x="2061" y="2377"/>
                    <a:pt x="2055" y="2381"/>
                    <a:pt x="2048" y="2386"/>
                  </a:cubicBezTo>
                  <a:cubicBezTo>
                    <a:pt x="2045" y="2388"/>
                    <a:pt x="2044" y="2393"/>
                    <a:pt x="2046" y="2397"/>
                  </a:cubicBezTo>
                  <a:cubicBezTo>
                    <a:pt x="2049" y="2400"/>
                    <a:pt x="2054" y="2401"/>
                    <a:pt x="2057" y="2399"/>
                  </a:cubicBezTo>
                  <a:cubicBezTo>
                    <a:pt x="2064" y="2394"/>
                    <a:pt x="2070" y="2390"/>
                    <a:pt x="2077" y="2385"/>
                  </a:cubicBezTo>
                  <a:cubicBezTo>
                    <a:pt x="2081" y="2382"/>
                    <a:pt x="2081" y="2377"/>
                    <a:pt x="2079" y="2374"/>
                  </a:cubicBezTo>
                  <a:cubicBezTo>
                    <a:pt x="2076" y="2370"/>
                    <a:pt x="2071" y="2369"/>
                    <a:pt x="2068" y="2372"/>
                  </a:cubicBezTo>
                  <a:close/>
                  <a:moveTo>
                    <a:pt x="2165" y="2295"/>
                  </a:moveTo>
                  <a:cubicBezTo>
                    <a:pt x="2159" y="2301"/>
                    <a:pt x="2153" y="2306"/>
                    <a:pt x="2147" y="2311"/>
                  </a:cubicBezTo>
                  <a:cubicBezTo>
                    <a:pt x="2143" y="2314"/>
                    <a:pt x="2143" y="2319"/>
                    <a:pt x="2146" y="2322"/>
                  </a:cubicBezTo>
                  <a:cubicBezTo>
                    <a:pt x="2148" y="2326"/>
                    <a:pt x="2153" y="2326"/>
                    <a:pt x="2157" y="2323"/>
                  </a:cubicBezTo>
                  <a:cubicBezTo>
                    <a:pt x="2163" y="2318"/>
                    <a:pt x="2169" y="2313"/>
                    <a:pt x="2175" y="2308"/>
                  </a:cubicBezTo>
                  <a:cubicBezTo>
                    <a:pt x="2179" y="2305"/>
                    <a:pt x="2179" y="2300"/>
                    <a:pt x="2176" y="2296"/>
                  </a:cubicBezTo>
                  <a:cubicBezTo>
                    <a:pt x="2173" y="2293"/>
                    <a:pt x="2168" y="2293"/>
                    <a:pt x="2165" y="2295"/>
                  </a:cubicBezTo>
                  <a:close/>
                  <a:moveTo>
                    <a:pt x="2254" y="2210"/>
                  </a:moveTo>
                  <a:cubicBezTo>
                    <a:pt x="2249" y="2216"/>
                    <a:pt x="2243" y="2222"/>
                    <a:pt x="2238" y="2227"/>
                  </a:cubicBezTo>
                  <a:cubicBezTo>
                    <a:pt x="2234" y="2230"/>
                    <a:pt x="2234" y="2236"/>
                    <a:pt x="2238" y="2239"/>
                  </a:cubicBezTo>
                  <a:cubicBezTo>
                    <a:pt x="2241" y="2242"/>
                    <a:pt x="2246" y="2242"/>
                    <a:pt x="2249" y="2239"/>
                  </a:cubicBezTo>
                  <a:cubicBezTo>
                    <a:pt x="2255" y="2233"/>
                    <a:pt x="2260" y="2227"/>
                    <a:pt x="2266" y="2221"/>
                  </a:cubicBezTo>
                  <a:cubicBezTo>
                    <a:pt x="2269" y="2218"/>
                    <a:pt x="2269" y="2213"/>
                    <a:pt x="2266" y="2210"/>
                  </a:cubicBezTo>
                  <a:cubicBezTo>
                    <a:pt x="2262" y="2207"/>
                    <a:pt x="2257" y="2207"/>
                    <a:pt x="2254" y="2210"/>
                  </a:cubicBezTo>
                  <a:close/>
                  <a:moveTo>
                    <a:pt x="2335" y="2117"/>
                  </a:moveTo>
                  <a:cubicBezTo>
                    <a:pt x="2330" y="2123"/>
                    <a:pt x="2325" y="2129"/>
                    <a:pt x="2320" y="2136"/>
                  </a:cubicBezTo>
                  <a:cubicBezTo>
                    <a:pt x="2317" y="2139"/>
                    <a:pt x="2318" y="2144"/>
                    <a:pt x="2321" y="2147"/>
                  </a:cubicBezTo>
                  <a:cubicBezTo>
                    <a:pt x="2325" y="2150"/>
                    <a:pt x="2330" y="2149"/>
                    <a:pt x="2333" y="2146"/>
                  </a:cubicBezTo>
                  <a:cubicBezTo>
                    <a:pt x="2338" y="2139"/>
                    <a:pt x="2343" y="2133"/>
                    <a:pt x="2348" y="2127"/>
                  </a:cubicBezTo>
                  <a:cubicBezTo>
                    <a:pt x="2350" y="2123"/>
                    <a:pt x="2350" y="2118"/>
                    <a:pt x="2346" y="2115"/>
                  </a:cubicBezTo>
                  <a:cubicBezTo>
                    <a:pt x="2343" y="2113"/>
                    <a:pt x="2338" y="2113"/>
                    <a:pt x="2335" y="2117"/>
                  </a:cubicBezTo>
                  <a:close/>
                  <a:moveTo>
                    <a:pt x="2407" y="2016"/>
                  </a:moveTo>
                  <a:cubicBezTo>
                    <a:pt x="2403" y="2023"/>
                    <a:pt x="2398" y="2030"/>
                    <a:pt x="2394" y="2036"/>
                  </a:cubicBezTo>
                  <a:cubicBezTo>
                    <a:pt x="2391" y="2040"/>
                    <a:pt x="2392" y="2045"/>
                    <a:pt x="2396" y="2047"/>
                  </a:cubicBezTo>
                  <a:cubicBezTo>
                    <a:pt x="2400" y="2050"/>
                    <a:pt x="2405" y="2049"/>
                    <a:pt x="2407" y="2045"/>
                  </a:cubicBezTo>
                  <a:cubicBezTo>
                    <a:pt x="2412" y="2038"/>
                    <a:pt x="2416" y="2032"/>
                    <a:pt x="2420" y="2025"/>
                  </a:cubicBezTo>
                  <a:cubicBezTo>
                    <a:pt x="2423" y="2021"/>
                    <a:pt x="2422" y="2016"/>
                    <a:pt x="2418" y="2014"/>
                  </a:cubicBezTo>
                  <a:cubicBezTo>
                    <a:pt x="2414" y="2011"/>
                    <a:pt x="2409" y="2012"/>
                    <a:pt x="2407" y="2016"/>
                  </a:cubicBezTo>
                  <a:close/>
                  <a:moveTo>
                    <a:pt x="2469" y="1909"/>
                  </a:moveTo>
                  <a:cubicBezTo>
                    <a:pt x="2465" y="1916"/>
                    <a:pt x="2461" y="1923"/>
                    <a:pt x="2458" y="1930"/>
                  </a:cubicBezTo>
                  <a:cubicBezTo>
                    <a:pt x="2456" y="1934"/>
                    <a:pt x="2457" y="1939"/>
                    <a:pt x="2461" y="1941"/>
                  </a:cubicBezTo>
                  <a:cubicBezTo>
                    <a:pt x="2465" y="1943"/>
                    <a:pt x="2470" y="1942"/>
                    <a:pt x="2472" y="1938"/>
                  </a:cubicBezTo>
                  <a:cubicBezTo>
                    <a:pt x="2476" y="1931"/>
                    <a:pt x="2479" y="1924"/>
                    <a:pt x="2483" y="1917"/>
                  </a:cubicBezTo>
                  <a:cubicBezTo>
                    <a:pt x="2485" y="1913"/>
                    <a:pt x="2484" y="1908"/>
                    <a:pt x="2480" y="1906"/>
                  </a:cubicBezTo>
                  <a:cubicBezTo>
                    <a:pt x="2476" y="1904"/>
                    <a:pt x="2471" y="1905"/>
                    <a:pt x="2469" y="1909"/>
                  </a:cubicBezTo>
                  <a:close/>
                  <a:moveTo>
                    <a:pt x="2520" y="1797"/>
                  </a:moveTo>
                  <a:cubicBezTo>
                    <a:pt x="2517" y="1804"/>
                    <a:pt x="2514" y="1811"/>
                    <a:pt x="2511" y="1819"/>
                  </a:cubicBezTo>
                  <a:cubicBezTo>
                    <a:pt x="2509" y="1823"/>
                    <a:pt x="2511" y="1828"/>
                    <a:pt x="2515" y="1829"/>
                  </a:cubicBezTo>
                  <a:cubicBezTo>
                    <a:pt x="2520" y="1831"/>
                    <a:pt x="2524" y="1829"/>
                    <a:pt x="2526" y="1825"/>
                  </a:cubicBezTo>
                  <a:cubicBezTo>
                    <a:pt x="2529" y="1818"/>
                    <a:pt x="2532" y="1810"/>
                    <a:pt x="2535" y="1803"/>
                  </a:cubicBezTo>
                  <a:cubicBezTo>
                    <a:pt x="2537" y="1799"/>
                    <a:pt x="2535" y="1794"/>
                    <a:pt x="2531" y="1792"/>
                  </a:cubicBezTo>
                  <a:cubicBezTo>
                    <a:pt x="2527" y="1791"/>
                    <a:pt x="2522" y="1793"/>
                    <a:pt x="2520" y="1797"/>
                  </a:cubicBezTo>
                  <a:close/>
                  <a:moveTo>
                    <a:pt x="2561" y="1680"/>
                  </a:moveTo>
                  <a:cubicBezTo>
                    <a:pt x="2559" y="1687"/>
                    <a:pt x="2556" y="1695"/>
                    <a:pt x="2554" y="1703"/>
                  </a:cubicBezTo>
                  <a:cubicBezTo>
                    <a:pt x="2553" y="1707"/>
                    <a:pt x="2555" y="1711"/>
                    <a:pt x="2559" y="1713"/>
                  </a:cubicBezTo>
                  <a:cubicBezTo>
                    <a:pt x="2563" y="1714"/>
                    <a:pt x="2568" y="1712"/>
                    <a:pt x="2569" y="1707"/>
                  </a:cubicBezTo>
                  <a:cubicBezTo>
                    <a:pt x="2572" y="1700"/>
                    <a:pt x="2574" y="1692"/>
                    <a:pt x="2576" y="1684"/>
                  </a:cubicBezTo>
                  <a:cubicBezTo>
                    <a:pt x="2577" y="1680"/>
                    <a:pt x="2575" y="1676"/>
                    <a:pt x="2571" y="1674"/>
                  </a:cubicBezTo>
                  <a:cubicBezTo>
                    <a:pt x="2566" y="1673"/>
                    <a:pt x="2562" y="1676"/>
                    <a:pt x="2561" y="1680"/>
                  </a:cubicBezTo>
                  <a:close/>
                  <a:moveTo>
                    <a:pt x="2590" y="1560"/>
                  </a:moveTo>
                  <a:cubicBezTo>
                    <a:pt x="2588" y="1568"/>
                    <a:pt x="2587" y="1575"/>
                    <a:pt x="2585" y="1583"/>
                  </a:cubicBezTo>
                  <a:cubicBezTo>
                    <a:pt x="2584" y="1587"/>
                    <a:pt x="2587" y="1592"/>
                    <a:pt x="2591" y="1593"/>
                  </a:cubicBezTo>
                  <a:cubicBezTo>
                    <a:pt x="2596" y="1594"/>
                    <a:pt x="2600" y="1591"/>
                    <a:pt x="2601" y="1586"/>
                  </a:cubicBezTo>
                  <a:cubicBezTo>
                    <a:pt x="2602" y="1579"/>
                    <a:pt x="2604" y="1571"/>
                    <a:pt x="2606" y="1563"/>
                  </a:cubicBezTo>
                  <a:cubicBezTo>
                    <a:pt x="2606" y="1558"/>
                    <a:pt x="2603" y="1554"/>
                    <a:pt x="2599" y="1553"/>
                  </a:cubicBezTo>
                  <a:cubicBezTo>
                    <a:pt x="2595" y="1553"/>
                    <a:pt x="2591" y="1555"/>
                    <a:pt x="2590" y="1560"/>
                  </a:cubicBezTo>
                  <a:close/>
                  <a:moveTo>
                    <a:pt x="2607" y="1437"/>
                  </a:moveTo>
                  <a:cubicBezTo>
                    <a:pt x="2606" y="1445"/>
                    <a:pt x="2606" y="1453"/>
                    <a:pt x="2605" y="1461"/>
                  </a:cubicBezTo>
                  <a:cubicBezTo>
                    <a:pt x="2604" y="1466"/>
                    <a:pt x="2607" y="1470"/>
                    <a:pt x="2612" y="1470"/>
                  </a:cubicBezTo>
                  <a:cubicBezTo>
                    <a:pt x="2616" y="1471"/>
                    <a:pt x="2620" y="1467"/>
                    <a:pt x="2621" y="1463"/>
                  </a:cubicBezTo>
                  <a:cubicBezTo>
                    <a:pt x="2622" y="1455"/>
                    <a:pt x="2622" y="1447"/>
                    <a:pt x="2623" y="1439"/>
                  </a:cubicBezTo>
                  <a:cubicBezTo>
                    <a:pt x="2624" y="1435"/>
                    <a:pt x="2620" y="1431"/>
                    <a:pt x="2616" y="1430"/>
                  </a:cubicBezTo>
                  <a:cubicBezTo>
                    <a:pt x="2612" y="1430"/>
                    <a:pt x="2608" y="1433"/>
                    <a:pt x="2607" y="1437"/>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10" name="îṧļíďê"/>
            <p:cNvSpPr/>
            <p:nvPr/>
          </p:nvSpPr>
          <p:spPr bwMode="auto">
            <a:xfrm>
              <a:off x="4094439" y="3160416"/>
              <a:ext cx="4025712" cy="4025712"/>
            </a:xfrm>
            <a:custGeom>
              <a:avLst/>
              <a:gdLst>
                <a:gd name="T0" fmla="*/ 2329 w 2329"/>
                <a:gd name="T1" fmla="*/ 1162 h 2329"/>
                <a:gd name="T2" fmla="*/ 2325 w 2329"/>
                <a:gd name="T3" fmla="*/ 1062 h 2329"/>
                <a:gd name="T4" fmla="*/ 2301 w 2329"/>
                <a:gd name="T5" fmla="*/ 949 h 2329"/>
                <a:gd name="T6" fmla="*/ 2262 w 2329"/>
                <a:gd name="T7" fmla="*/ 824 h 2329"/>
                <a:gd name="T8" fmla="*/ 2219 w 2329"/>
                <a:gd name="T9" fmla="*/ 709 h 2329"/>
                <a:gd name="T10" fmla="*/ 2165 w 2329"/>
                <a:gd name="T11" fmla="*/ 600 h 2329"/>
                <a:gd name="T12" fmla="*/ 2099 w 2329"/>
                <a:gd name="T13" fmla="*/ 497 h 2329"/>
                <a:gd name="T14" fmla="*/ 2007 w 2329"/>
                <a:gd name="T15" fmla="*/ 384 h 2329"/>
                <a:gd name="T16" fmla="*/ 2007 w 2329"/>
                <a:gd name="T17" fmla="*/ 384 h 2329"/>
                <a:gd name="T18" fmla="*/ 1919 w 2329"/>
                <a:gd name="T19" fmla="*/ 299 h 2329"/>
                <a:gd name="T20" fmla="*/ 1821 w 2329"/>
                <a:gd name="T21" fmla="*/ 212 h 2329"/>
                <a:gd name="T22" fmla="*/ 1716 w 2329"/>
                <a:gd name="T23" fmla="*/ 148 h 2329"/>
                <a:gd name="T24" fmla="*/ 1605 w 2329"/>
                <a:gd name="T25" fmla="*/ 95 h 2329"/>
                <a:gd name="T26" fmla="*/ 1489 w 2329"/>
                <a:gd name="T27" fmla="*/ 54 h 2329"/>
                <a:gd name="T28" fmla="*/ 1369 w 2329"/>
                <a:gd name="T29" fmla="*/ 26 h 2329"/>
                <a:gd name="T30" fmla="*/ 1247 w 2329"/>
                <a:gd name="T31" fmla="*/ 11 h 2329"/>
                <a:gd name="T32" fmla="*/ 1124 w 2329"/>
                <a:gd name="T33" fmla="*/ 9 h 2329"/>
                <a:gd name="T34" fmla="*/ 1001 w 2329"/>
                <a:gd name="T35" fmla="*/ 19 h 2329"/>
                <a:gd name="T36" fmla="*/ 886 w 2329"/>
                <a:gd name="T37" fmla="*/ 33 h 2329"/>
                <a:gd name="T38" fmla="*/ 768 w 2329"/>
                <a:gd name="T39" fmla="*/ 69 h 2329"/>
                <a:gd name="T40" fmla="*/ 675 w 2329"/>
                <a:gd name="T41" fmla="*/ 107 h 2329"/>
                <a:gd name="T42" fmla="*/ 566 w 2329"/>
                <a:gd name="T43" fmla="*/ 165 h 2329"/>
                <a:gd name="T44" fmla="*/ 463 w 2329"/>
                <a:gd name="T45" fmla="*/ 235 h 2329"/>
                <a:gd name="T46" fmla="*/ 368 w 2329"/>
                <a:gd name="T47" fmla="*/ 315 h 2329"/>
                <a:gd name="T48" fmla="*/ 283 w 2329"/>
                <a:gd name="T49" fmla="*/ 404 h 2329"/>
                <a:gd name="T50" fmla="*/ 207 w 2329"/>
                <a:gd name="T51" fmla="*/ 502 h 2329"/>
                <a:gd name="T52" fmla="*/ 141 w 2329"/>
                <a:gd name="T53" fmla="*/ 607 h 2329"/>
                <a:gd name="T54" fmla="*/ 88 w 2329"/>
                <a:gd name="T55" fmla="*/ 719 h 2329"/>
                <a:gd name="T56" fmla="*/ 47 w 2329"/>
                <a:gd name="T57" fmla="*/ 836 h 2329"/>
                <a:gd name="T58" fmla="*/ 28 w 2329"/>
                <a:gd name="T59" fmla="*/ 950 h 2329"/>
                <a:gd name="T60" fmla="*/ 11 w 2329"/>
                <a:gd name="T61" fmla="*/ 1072 h 2329"/>
                <a:gd name="T62" fmla="*/ 8 w 2329"/>
                <a:gd name="T63" fmla="*/ 1195 h 2329"/>
                <a:gd name="T64" fmla="*/ 18 w 2329"/>
                <a:gd name="T65" fmla="*/ 1318 h 2329"/>
                <a:gd name="T66" fmla="*/ 41 w 2329"/>
                <a:gd name="T67" fmla="*/ 1439 h 2329"/>
                <a:gd name="T68" fmla="*/ 76 w 2329"/>
                <a:gd name="T69" fmla="*/ 1557 h 2329"/>
                <a:gd name="T70" fmla="*/ 135 w 2329"/>
                <a:gd name="T71" fmla="*/ 1674 h 2329"/>
                <a:gd name="T72" fmla="*/ 195 w 2329"/>
                <a:gd name="T73" fmla="*/ 1780 h 2329"/>
                <a:gd name="T74" fmla="*/ 281 w 2329"/>
                <a:gd name="T75" fmla="*/ 1898 h 2329"/>
                <a:gd name="T76" fmla="*/ 281 w 2329"/>
                <a:gd name="T77" fmla="*/ 1898 h 2329"/>
                <a:gd name="T78" fmla="*/ 364 w 2329"/>
                <a:gd name="T79" fmla="*/ 1988 h 2329"/>
                <a:gd name="T80" fmla="*/ 456 w 2329"/>
                <a:gd name="T81" fmla="*/ 2068 h 2329"/>
                <a:gd name="T82" fmla="*/ 556 w 2329"/>
                <a:gd name="T83" fmla="*/ 2139 h 2329"/>
                <a:gd name="T84" fmla="*/ 663 w 2329"/>
                <a:gd name="T85" fmla="*/ 2198 h 2329"/>
                <a:gd name="T86" fmla="*/ 775 w 2329"/>
                <a:gd name="T87" fmla="*/ 2246 h 2329"/>
                <a:gd name="T88" fmla="*/ 892 w 2329"/>
                <a:gd name="T89" fmla="*/ 2281 h 2329"/>
                <a:gd name="T90" fmla="*/ 1013 w 2329"/>
                <a:gd name="T91" fmla="*/ 2303 h 2329"/>
                <a:gd name="T92" fmla="*/ 1134 w 2329"/>
                <a:gd name="T93" fmla="*/ 2313 h 2329"/>
                <a:gd name="T94" fmla="*/ 1257 w 2329"/>
                <a:gd name="T95" fmla="*/ 2309 h 2329"/>
                <a:gd name="T96" fmla="*/ 1378 w 2329"/>
                <a:gd name="T97" fmla="*/ 2293 h 2329"/>
                <a:gd name="T98" fmla="*/ 1497 w 2329"/>
                <a:gd name="T99" fmla="*/ 2264 h 2329"/>
                <a:gd name="T100" fmla="*/ 1622 w 2329"/>
                <a:gd name="T101" fmla="*/ 2227 h 2329"/>
                <a:gd name="T102" fmla="*/ 1732 w 2329"/>
                <a:gd name="T103" fmla="*/ 2172 h 2329"/>
                <a:gd name="T104" fmla="*/ 1836 w 2329"/>
                <a:gd name="T105" fmla="*/ 2106 h 2329"/>
                <a:gd name="T106" fmla="*/ 1931 w 2329"/>
                <a:gd name="T107" fmla="*/ 2041 h 2329"/>
                <a:gd name="T108" fmla="*/ 2020 w 2329"/>
                <a:gd name="T109" fmla="*/ 1954 h 2329"/>
                <a:gd name="T110" fmla="*/ 2099 w 2329"/>
                <a:gd name="T111" fmla="*/ 1859 h 2329"/>
                <a:gd name="T112" fmla="*/ 2155 w 2329"/>
                <a:gd name="T113" fmla="*/ 1776 h 2329"/>
                <a:gd name="T114" fmla="*/ 2215 w 2329"/>
                <a:gd name="T115" fmla="*/ 1668 h 2329"/>
                <a:gd name="T116" fmla="*/ 2263 w 2329"/>
                <a:gd name="T117" fmla="*/ 1553 h 2329"/>
                <a:gd name="T118" fmla="*/ 2298 w 2329"/>
                <a:gd name="T119" fmla="*/ 1434 h 2329"/>
                <a:gd name="T120" fmla="*/ 2320 w 2329"/>
                <a:gd name="T121" fmla="*/ 1312 h 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9" h="2329">
                  <a:moveTo>
                    <a:pt x="2313" y="1162"/>
                  </a:moveTo>
                  <a:cubicBezTo>
                    <a:pt x="2313" y="1163"/>
                    <a:pt x="2313" y="1164"/>
                    <a:pt x="2313" y="1165"/>
                  </a:cubicBezTo>
                  <a:cubicBezTo>
                    <a:pt x="2313" y="1172"/>
                    <a:pt x="2313" y="1180"/>
                    <a:pt x="2313" y="1188"/>
                  </a:cubicBezTo>
                  <a:cubicBezTo>
                    <a:pt x="2313" y="1193"/>
                    <a:pt x="2316" y="1196"/>
                    <a:pt x="2321" y="1196"/>
                  </a:cubicBezTo>
                  <a:cubicBezTo>
                    <a:pt x="2325" y="1196"/>
                    <a:pt x="2329" y="1193"/>
                    <a:pt x="2329" y="1189"/>
                  </a:cubicBezTo>
                  <a:cubicBezTo>
                    <a:pt x="2329" y="1181"/>
                    <a:pt x="2329" y="1173"/>
                    <a:pt x="2329" y="1165"/>
                  </a:cubicBezTo>
                  <a:cubicBezTo>
                    <a:pt x="2329" y="1164"/>
                    <a:pt x="2329" y="1163"/>
                    <a:pt x="2329" y="1162"/>
                  </a:cubicBezTo>
                  <a:cubicBezTo>
                    <a:pt x="2329" y="1158"/>
                    <a:pt x="2325" y="1154"/>
                    <a:pt x="2321" y="1154"/>
                  </a:cubicBezTo>
                  <a:cubicBezTo>
                    <a:pt x="2317" y="1154"/>
                    <a:pt x="2313" y="1158"/>
                    <a:pt x="2313" y="1162"/>
                  </a:cubicBezTo>
                  <a:cubicBezTo>
                    <a:pt x="2313" y="1162"/>
                    <a:pt x="2313" y="1162"/>
                    <a:pt x="2313" y="1162"/>
                  </a:cubicBezTo>
                  <a:moveTo>
                    <a:pt x="2306" y="1040"/>
                  </a:moveTo>
                  <a:cubicBezTo>
                    <a:pt x="2307" y="1048"/>
                    <a:pt x="2308" y="1056"/>
                    <a:pt x="2309" y="1063"/>
                  </a:cubicBezTo>
                  <a:cubicBezTo>
                    <a:pt x="2309" y="1068"/>
                    <a:pt x="2313" y="1071"/>
                    <a:pt x="2317" y="1071"/>
                  </a:cubicBezTo>
                  <a:cubicBezTo>
                    <a:pt x="2322" y="1070"/>
                    <a:pt x="2325" y="1066"/>
                    <a:pt x="2325" y="1062"/>
                  </a:cubicBezTo>
                  <a:cubicBezTo>
                    <a:pt x="2324" y="1054"/>
                    <a:pt x="2323" y="1046"/>
                    <a:pt x="2322" y="1038"/>
                  </a:cubicBezTo>
                  <a:cubicBezTo>
                    <a:pt x="2322" y="1034"/>
                    <a:pt x="2318" y="1031"/>
                    <a:pt x="2313" y="1031"/>
                  </a:cubicBezTo>
                  <a:cubicBezTo>
                    <a:pt x="2309" y="1032"/>
                    <a:pt x="2306" y="1036"/>
                    <a:pt x="2306" y="1040"/>
                  </a:cubicBezTo>
                  <a:cubicBezTo>
                    <a:pt x="2306" y="1040"/>
                    <a:pt x="2306" y="1040"/>
                    <a:pt x="2306" y="1040"/>
                  </a:cubicBezTo>
                  <a:moveTo>
                    <a:pt x="2287" y="919"/>
                  </a:moveTo>
                  <a:cubicBezTo>
                    <a:pt x="2288" y="927"/>
                    <a:pt x="2290" y="935"/>
                    <a:pt x="2291" y="942"/>
                  </a:cubicBezTo>
                  <a:cubicBezTo>
                    <a:pt x="2292" y="947"/>
                    <a:pt x="2297" y="950"/>
                    <a:pt x="2301" y="949"/>
                  </a:cubicBezTo>
                  <a:cubicBezTo>
                    <a:pt x="2305" y="948"/>
                    <a:pt x="2308" y="944"/>
                    <a:pt x="2307" y="939"/>
                  </a:cubicBezTo>
                  <a:cubicBezTo>
                    <a:pt x="2306" y="932"/>
                    <a:pt x="2304" y="924"/>
                    <a:pt x="2302" y="916"/>
                  </a:cubicBezTo>
                  <a:cubicBezTo>
                    <a:pt x="2301" y="912"/>
                    <a:pt x="2297" y="909"/>
                    <a:pt x="2293" y="910"/>
                  </a:cubicBezTo>
                  <a:cubicBezTo>
                    <a:pt x="2289" y="911"/>
                    <a:pt x="2286" y="915"/>
                    <a:pt x="2287" y="919"/>
                  </a:cubicBezTo>
                  <a:cubicBezTo>
                    <a:pt x="2287" y="919"/>
                    <a:pt x="2287" y="919"/>
                    <a:pt x="2287" y="919"/>
                  </a:cubicBezTo>
                  <a:moveTo>
                    <a:pt x="2254" y="801"/>
                  </a:moveTo>
                  <a:cubicBezTo>
                    <a:pt x="2257" y="809"/>
                    <a:pt x="2259" y="816"/>
                    <a:pt x="2262" y="824"/>
                  </a:cubicBezTo>
                  <a:cubicBezTo>
                    <a:pt x="2263" y="828"/>
                    <a:pt x="2267" y="831"/>
                    <a:pt x="2272" y="829"/>
                  </a:cubicBezTo>
                  <a:cubicBezTo>
                    <a:pt x="2276" y="828"/>
                    <a:pt x="2278" y="823"/>
                    <a:pt x="2277" y="819"/>
                  </a:cubicBezTo>
                  <a:cubicBezTo>
                    <a:pt x="2275" y="812"/>
                    <a:pt x="2272" y="804"/>
                    <a:pt x="2270" y="796"/>
                  </a:cubicBezTo>
                  <a:cubicBezTo>
                    <a:pt x="2268" y="792"/>
                    <a:pt x="2264" y="790"/>
                    <a:pt x="2259" y="791"/>
                  </a:cubicBezTo>
                  <a:cubicBezTo>
                    <a:pt x="2255" y="793"/>
                    <a:pt x="2253" y="797"/>
                    <a:pt x="2254" y="801"/>
                  </a:cubicBezTo>
                  <a:moveTo>
                    <a:pt x="2210" y="688"/>
                  </a:moveTo>
                  <a:cubicBezTo>
                    <a:pt x="2213" y="695"/>
                    <a:pt x="2216" y="702"/>
                    <a:pt x="2219" y="709"/>
                  </a:cubicBezTo>
                  <a:cubicBezTo>
                    <a:pt x="2221" y="713"/>
                    <a:pt x="2226" y="715"/>
                    <a:pt x="2230" y="714"/>
                  </a:cubicBezTo>
                  <a:cubicBezTo>
                    <a:pt x="2234" y="712"/>
                    <a:pt x="2236" y="707"/>
                    <a:pt x="2234" y="703"/>
                  </a:cubicBezTo>
                  <a:cubicBezTo>
                    <a:pt x="2231" y="696"/>
                    <a:pt x="2228" y="688"/>
                    <a:pt x="2224" y="681"/>
                  </a:cubicBezTo>
                  <a:cubicBezTo>
                    <a:pt x="2222" y="677"/>
                    <a:pt x="2218" y="675"/>
                    <a:pt x="2214" y="677"/>
                  </a:cubicBezTo>
                  <a:cubicBezTo>
                    <a:pt x="2210" y="679"/>
                    <a:pt x="2208" y="684"/>
                    <a:pt x="2210" y="688"/>
                  </a:cubicBezTo>
                  <a:moveTo>
                    <a:pt x="2153" y="580"/>
                  </a:moveTo>
                  <a:cubicBezTo>
                    <a:pt x="2157" y="586"/>
                    <a:pt x="2161" y="593"/>
                    <a:pt x="2165" y="600"/>
                  </a:cubicBezTo>
                  <a:cubicBezTo>
                    <a:pt x="2167" y="604"/>
                    <a:pt x="2172" y="605"/>
                    <a:pt x="2176" y="603"/>
                  </a:cubicBezTo>
                  <a:cubicBezTo>
                    <a:pt x="2180" y="601"/>
                    <a:pt x="2181" y="596"/>
                    <a:pt x="2179" y="592"/>
                  </a:cubicBezTo>
                  <a:cubicBezTo>
                    <a:pt x="2175" y="585"/>
                    <a:pt x="2171" y="578"/>
                    <a:pt x="2167" y="571"/>
                  </a:cubicBezTo>
                  <a:cubicBezTo>
                    <a:pt x="2165" y="568"/>
                    <a:pt x="2160" y="566"/>
                    <a:pt x="2156" y="569"/>
                  </a:cubicBezTo>
                  <a:cubicBezTo>
                    <a:pt x="2152" y="571"/>
                    <a:pt x="2151" y="576"/>
                    <a:pt x="2153" y="580"/>
                  </a:cubicBezTo>
                  <a:moveTo>
                    <a:pt x="2085" y="478"/>
                  </a:moveTo>
                  <a:cubicBezTo>
                    <a:pt x="2090" y="484"/>
                    <a:pt x="2095" y="491"/>
                    <a:pt x="2099" y="497"/>
                  </a:cubicBezTo>
                  <a:cubicBezTo>
                    <a:pt x="2102" y="501"/>
                    <a:pt x="2107" y="501"/>
                    <a:pt x="2110" y="499"/>
                  </a:cubicBezTo>
                  <a:cubicBezTo>
                    <a:pt x="2114" y="496"/>
                    <a:pt x="2115" y="491"/>
                    <a:pt x="2112" y="488"/>
                  </a:cubicBezTo>
                  <a:cubicBezTo>
                    <a:pt x="2108" y="481"/>
                    <a:pt x="2103" y="475"/>
                    <a:pt x="2098" y="468"/>
                  </a:cubicBezTo>
                  <a:cubicBezTo>
                    <a:pt x="2095" y="465"/>
                    <a:pt x="2090" y="464"/>
                    <a:pt x="2087" y="467"/>
                  </a:cubicBezTo>
                  <a:cubicBezTo>
                    <a:pt x="2083" y="469"/>
                    <a:pt x="2083" y="474"/>
                    <a:pt x="2085" y="478"/>
                  </a:cubicBezTo>
                  <a:cubicBezTo>
                    <a:pt x="2085" y="478"/>
                    <a:pt x="2085" y="478"/>
                    <a:pt x="2085" y="478"/>
                  </a:cubicBezTo>
                  <a:moveTo>
                    <a:pt x="2007" y="384"/>
                  </a:moveTo>
                  <a:cubicBezTo>
                    <a:pt x="2012" y="390"/>
                    <a:pt x="2018" y="396"/>
                    <a:pt x="2023" y="402"/>
                  </a:cubicBezTo>
                  <a:cubicBezTo>
                    <a:pt x="2026" y="405"/>
                    <a:pt x="2031" y="405"/>
                    <a:pt x="2034" y="402"/>
                  </a:cubicBezTo>
                  <a:cubicBezTo>
                    <a:pt x="2037" y="399"/>
                    <a:pt x="2038" y="394"/>
                    <a:pt x="2035" y="391"/>
                  </a:cubicBezTo>
                  <a:cubicBezTo>
                    <a:pt x="2030" y="385"/>
                    <a:pt x="2024" y="379"/>
                    <a:pt x="2019" y="373"/>
                  </a:cubicBezTo>
                  <a:cubicBezTo>
                    <a:pt x="2016" y="370"/>
                    <a:pt x="2011" y="370"/>
                    <a:pt x="2007" y="373"/>
                  </a:cubicBezTo>
                  <a:cubicBezTo>
                    <a:pt x="2004" y="376"/>
                    <a:pt x="2004" y="381"/>
                    <a:pt x="2007" y="384"/>
                  </a:cubicBezTo>
                  <a:cubicBezTo>
                    <a:pt x="2007" y="384"/>
                    <a:pt x="2007" y="384"/>
                    <a:pt x="2007" y="384"/>
                  </a:cubicBezTo>
                  <a:moveTo>
                    <a:pt x="1919" y="299"/>
                  </a:moveTo>
                  <a:cubicBezTo>
                    <a:pt x="1925" y="304"/>
                    <a:pt x="1931" y="309"/>
                    <a:pt x="1937" y="315"/>
                  </a:cubicBezTo>
                  <a:cubicBezTo>
                    <a:pt x="1940" y="318"/>
                    <a:pt x="1945" y="317"/>
                    <a:pt x="1948" y="314"/>
                  </a:cubicBezTo>
                  <a:cubicBezTo>
                    <a:pt x="1951" y="311"/>
                    <a:pt x="1951" y="306"/>
                    <a:pt x="1948" y="303"/>
                  </a:cubicBezTo>
                  <a:cubicBezTo>
                    <a:pt x="1942" y="297"/>
                    <a:pt x="1936" y="292"/>
                    <a:pt x="1930" y="287"/>
                  </a:cubicBezTo>
                  <a:cubicBezTo>
                    <a:pt x="1926" y="284"/>
                    <a:pt x="1921" y="284"/>
                    <a:pt x="1919" y="288"/>
                  </a:cubicBezTo>
                  <a:cubicBezTo>
                    <a:pt x="1916" y="291"/>
                    <a:pt x="1916" y="296"/>
                    <a:pt x="1919" y="299"/>
                  </a:cubicBezTo>
                  <a:cubicBezTo>
                    <a:pt x="1919" y="299"/>
                    <a:pt x="1919" y="299"/>
                    <a:pt x="1919" y="299"/>
                  </a:cubicBezTo>
                  <a:moveTo>
                    <a:pt x="1823" y="223"/>
                  </a:moveTo>
                  <a:cubicBezTo>
                    <a:pt x="1829" y="228"/>
                    <a:pt x="1836" y="233"/>
                    <a:pt x="1842" y="237"/>
                  </a:cubicBezTo>
                  <a:cubicBezTo>
                    <a:pt x="1846" y="240"/>
                    <a:pt x="1851" y="239"/>
                    <a:pt x="1853" y="236"/>
                  </a:cubicBezTo>
                  <a:cubicBezTo>
                    <a:pt x="1856" y="232"/>
                    <a:pt x="1855" y="227"/>
                    <a:pt x="1852" y="224"/>
                  </a:cubicBezTo>
                  <a:cubicBezTo>
                    <a:pt x="1845" y="220"/>
                    <a:pt x="1839" y="215"/>
                    <a:pt x="1832" y="210"/>
                  </a:cubicBezTo>
                  <a:cubicBezTo>
                    <a:pt x="1829" y="208"/>
                    <a:pt x="1824" y="209"/>
                    <a:pt x="1821" y="212"/>
                  </a:cubicBezTo>
                  <a:cubicBezTo>
                    <a:pt x="1819" y="216"/>
                    <a:pt x="1819" y="221"/>
                    <a:pt x="1823" y="223"/>
                  </a:cubicBezTo>
                  <a:moveTo>
                    <a:pt x="1719" y="159"/>
                  </a:moveTo>
                  <a:cubicBezTo>
                    <a:pt x="1726" y="162"/>
                    <a:pt x="1733" y="166"/>
                    <a:pt x="1740" y="170"/>
                  </a:cubicBezTo>
                  <a:cubicBezTo>
                    <a:pt x="1744" y="173"/>
                    <a:pt x="1749" y="171"/>
                    <a:pt x="1751" y="167"/>
                  </a:cubicBezTo>
                  <a:cubicBezTo>
                    <a:pt x="1753" y="164"/>
                    <a:pt x="1752" y="159"/>
                    <a:pt x="1748" y="157"/>
                  </a:cubicBezTo>
                  <a:cubicBezTo>
                    <a:pt x="1741" y="152"/>
                    <a:pt x="1734" y="149"/>
                    <a:pt x="1727" y="145"/>
                  </a:cubicBezTo>
                  <a:cubicBezTo>
                    <a:pt x="1723" y="143"/>
                    <a:pt x="1718" y="144"/>
                    <a:pt x="1716" y="148"/>
                  </a:cubicBezTo>
                  <a:cubicBezTo>
                    <a:pt x="1714" y="152"/>
                    <a:pt x="1715" y="157"/>
                    <a:pt x="1719" y="159"/>
                  </a:cubicBezTo>
                  <a:moveTo>
                    <a:pt x="1609" y="105"/>
                  </a:moveTo>
                  <a:cubicBezTo>
                    <a:pt x="1617" y="108"/>
                    <a:pt x="1624" y="111"/>
                    <a:pt x="1631" y="115"/>
                  </a:cubicBezTo>
                  <a:cubicBezTo>
                    <a:pt x="1635" y="117"/>
                    <a:pt x="1640" y="115"/>
                    <a:pt x="1642" y="111"/>
                  </a:cubicBezTo>
                  <a:cubicBezTo>
                    <a:pt x="1643" y="107"/>
                    <a:pt x="1642" y="102"/>
                    <a:pt x="1637" y="100"/>
                  </a:cubicBezTo>
                  <a:cubicBezTo>
                    <a:pt x="1630" y="97"/>
                    <a:pt x="1623" y="94"/>
                    <a:pt x="1615" y="91"/>
                  </a:cubicBezTo>
                  <a:cubicBezTo>
                    <a:pt x="1611" y="89"/>
                    <a:pt x="1607" y="91"/>
                    <a:pt x="1605" y="95"/>
                  </a:cubicBezTo>
                  <a:cubicBezTo>
                    <a:pt x="1603" y="99"/>
                    <a:pt x="1605" y="104"/>
                    <a:pt x="1609" y="105"/>
                  </a:cubicBezTo>
                  <a:moveTo>
                    <a:pt x="1494" y="64"/>
                  </a:moveTo>
                  <a:cubicBezTo>
                    <a:pt x="1502" y="66"/>
                    <a:pt x="1509" y="69"/>
                    <a:pt x="1517" y="71"/>
                  </a:cubicBezTo>
                  <a:cubicBezTo>
                    <a:pt x="1521" y="72"/>
                    <a:pt x="1525" y="70"/>
                    <a:pt x="1527" y="66"/>
                  </a:cubicBezTo>
                  <a:cubicBezTo>
                    <a:pt x="1528" y="62"/>
                    <a:pt x="1526" y="57"/>
                    <a:pt x="1522" y="56"/>
                  </a:cubicBezTo>
                  <a:cubicBezTo>
                    <a:pt x="1514" y="53"/>
                    <a:pt x="1506" y="51"/>
                    <a:pt x="1499" y="49"/>
                  </a:cubicBezTo>
                  <a:cubicBezTo>
                    <a:pt x="1494" y="47"/>
                    <a:pt x="1490" y="50"/>
                    <a:pt x="1489" y="54"/>
                  </a:cubicBezTo>
                  <a:cubicBezTo>
                    <a:pt x="1487" y="58"/>
                    <a:pt x="1490" y="63"/>
                    <a:pt x="1494" y="64"/>
                  </a:cubicBezTo>
                  <a:moveTo>
                    <a:pt x="1375" y="35"/>
                  </a:moveTo>
                  <a:cubicBezTo>
                    <a:pt x="1383" y="37"/>
                    <a:pt x="1391" y="38"/>
                    <a:pt x="1399" y="40"/>
                  </a:cubicBezTo>
                  <a:cubicBezTo>
                    <a:pt x="1403" y="41"/>
                    <a:pt x="1407" y="38"/>
                    <a:pt x="1408" y="34"/>
                  </a:cubicBezTo>
                  <a:cubicBezTo>
                    <a:pt x="1409" y="29"/>
                    <a:pt x="1406" y="25"/>
                    <a:pt x="1402" y="24"/>
                  </a:cubicBezTo>
                  <a:cubicBezTo>
                    <a:pt x="1394" y="23"/>
                    <a:pt x="1386" y="21"/>
                    <a:pt x="1378" y="20"/>
                  </a:cubicBezTo>
                  <a:cubicBezTo>
                    <a:pt x="1374" y="19"/>
                    <a:pt x="1370" y="22"/>
                    <a:pt x="1369" y="26"/>
                  </a:cubicBezTo>
                  <a:cubicBezTo>
                    <a:pt x="1368" y="30"/>
                    <a:pt x="1371" y="34"/>
                    <a:pt x="1375" y="35"/>
                  </a:cubicBezTo>
                  <a:moveTo>
                    <a:pt x="1254" y="19"/>
                  </a:moveTo>
                  <a:cubicBezTo>
                    <a:pt x="1262" y="20"/>
                    <a:pt x="1270" y="21"/>
                    <a:pt x="1278" y="21"/>
                  </a:cubicBezTo>
                  <a:cubicBezTo>
                    <a:pt x="1282" y="22"/>
                    <a:pt x="1286" y="19"/>
                    <a:pt x="1286" y="14"/>
                  </a:cubicBezTo>
                  <a:cubicBezTo>
                    <a:pt x="1287" y="10"/>
                    <a:pt x="1284" y="6"/>
                    <a:pt x="1279" y="6"/>
                  </a:cubicBezTo>
                  <a:cubicBezTo>
                    <a:pt x="1271" y="5"/>
                    <a:pt x="1263" y="4"/>
                    <a:pt x="1255" y="3"/>
                  </a:cubicBezTo>
                  <a:cubicBezTo>
                    <a:pt x="1251" y="3"/>
                    <a:pt x="1247" y="6"/>
                    <a:pt x="1247" y="11"/>
                  </a:cubicBezTo>
                  <a:cubicBezTo>
                    <a:pt x="1246" y="15"/>
                    <a:pt x="1250" y="19"/>
                    <a:pt x="1254" y="19"/>
                  </a:cubicBezTo>
                  <a:moveTo>
                    <a:pt x="1132" y="16"/>
                  </a:moveTo>
                  <a:cubicBezTo>
                    <a:pt x="1140" y="16"/>
                    <a:pt x="1148" y="16"/>
                    <a:pt x="1156" y="16"/>
                  </a:cubicBezTo>
                  <a:cubicBezTo>
                    <a:pt x="1160" y="16"/>
                    <a:pt x="1164" y="12"/>
                    <a:pt x="1164" y="8"/>
                  </a:cubicBezTo>
                  <a:cubicBezTo>
                    <a:pt x="1163" y="4"/>
                    <a:pt x="1160" y="0"/>
                    <a:pt x="1155" y="0"/>
                  </a:cubicBezTo>
                  <a:cubicBezTo>
                    <a:pt x="1147" y="0"/>
                    <a:pt x="1139" y="0"/>
                    <a:pt x="1131" y="0"/>
                  </a:cubicBezTo>
                  <a:cubicBezTo>
                    <a:pt x="1127" y="1"/>
                    <a:pt x="1124" y="4"/>
                    <a:pt x="1124" y="9"/>
                  </a:cubicBezTo>
                  <a:cubicBezTo>
                    <a:pt x="1124" y="13"/>
                    <a:pt x="1128" y="17"/>
                    <a:pt x="1132" y="16"/>
                  </a:cubicBezTo>
                  <a:moveTo>
                    <a:pt x="1010" y="26"/>
                  </a:moveTo>
                  <a:cubicBezTo>
                    <a:pt x="1018" y="25"/>
                    <a:pt x="1026" y="24"/>
                    <a:pt x="1034" y="23"/>
                  </a:cubicBezTo>
                  <a:cubicBezTo>
                    <a:pt x="1038" y="23"/>
                    <a:pt x="1041" y="19"/>
                    <a:pt x="1041" y="14"/>
                  </a:cubicBezTo>
                  <a:cubicBezTo>
                    <a:pt x="1040" y="10"/>
                    <a:pt x="1036" y="7"/>
                    <a:pt x="1032" y="7"/>
                  </a:cubicBezTo>
                  <a:cubicBezTo>
                    <a:pt x="1024" y="8"/>
                    <a:pt x="1016" y="9"/>
                    <a:pt x="1008" y="10"/>
                  </a:cubicBezTo>
                  <a:cubicBezTo>
                    <a:pt x="1004" y="11"/>
                    <a:pt x="1001" y="15"/>
                    <a:pt x="1001" y="19"/>
                  </a:cubicBezTo>
                  <a:cubicBezTo>
                    <a:pt x="1002" y="24"/>
                    <a:pt x="1006" y="27"/>
                    <a:pt x="1010" y="26"/>
                  </a:cubicBezTo>
                  <a:cubicBezTo>
                    <a:pt x="1010" y="26"/>
                    <a:pt x="1010" y="26"/>
                    <a:pt x="1010" y="26"/>
                  </a:cubicBezTo>
                  <a:moveTo>
                    <a:pt x="890" y="49"/>
                  </a:moveTo>
                  <a:cubicBezTo>
                    <a:pt x="898" y="47"/>
                    <a:pt x="905" y="45"/>
                    <a:pt x="913" y="44"/>
                  </a:cubicBezTo>
                  <a:cubicBezTo>
                    <a:pt x="917" y="43"/>
                    <a:pt x="920" y="38"/>
                    <a:pt x="919" y="34"/>
                  </a:cubicBezTo>
                  <a:cubicBezTo>
                    <a:pt x="918" y="30"/>
                    <a:pt x="914" y="27"/>
                    <a:pt x="910" y="28"/>
                  </a:cubicBezTo>
                  <a:cubicBezTo>
                    <a:pt x="902" y="30"/>
                    <a:pt x="894" y="32"/>
                    <a:pt x="886" y="33"/>
                  </a:cubicBezTo>
                  <a:cubicBezTo>
                    <a:pt x="882" y="34"/>
                    <a:pt x="879" y="39"/>
                    <a:pt x="880" y="43"/>
                  </a:cubicBezTo>
                  <a:cubicBezTo>
                    <a:pt x="881" y="47"/>
                    <a:pt x="886" y="50"/>
                    <a:pt x="890" y="49"/>
                  </a:cubicBezTo>
                  <a:moveTo>
                    <a:pt x="773" y="84"/>
                  </a:moveTo>
                  <a:cubicBezTo>
                    <a:pt x="780" y="82"/>
                    <a:pt x="788" y="79"/>
                    <a:pt x="795" y="77"/>
                  </a:cubicBezTo>
                  <a:cubicBezTo>
                    <a:pt x="800" y="75"/>
                    <a:pt x="802" y="71"/>
                    <a:pt x="800" y="66"/>
                  </a:cubicBezTo>
                  <a:cubicBezTo>
                    <a:pt x="799" y="62"/>
                    <a:pt x="794" y="60"/>
                    <a:pt x="790" y="61"/>
                  </a:cubicBezTo>
                  <a:cubicBezTo>
                    <a:pt x="783" y="64"/>
                    <a:pt x="775" y="67"/>
                    <a:pt x="768" y="69"/>
                  </a:cubicBezTo>
                  <a:cubicBezTo>
                    <a:pt x="763" y="71"/>
                    <a:pt x="761" y="75"/>
                    <a:pt x="763" y="80"/>
                  </a:cubicBezTo>
                  <a:cubicBezTo>
                    <a:pt x="764" y="84"/>
                    <a:pt x="769" y="86"/>
                    <a:pt x="773" y="84"/>
                  </a:cubicBezTo>
                  <a:cubicBezTo>
                    <a:pt x="773" y="84"/>
                    <a:pt x="773" y="84"/>
                    <a:pt x="773" y="84"/>
                  </a:cubicBezTo>
                  <a:moveTo>
                    <a:pt x="661" y="132"/>
                  </a:moveTo>
                  <a:cubicBezTo>
                    <a:pt x="668" y="129"/>
                    <a:pt x="675" y="125"/>
                    <a:pt x="682" y="122"/>
                  </a:cubicBezTo>
                  <a:cubicBezTo>
                    <a:pt x="686" y="120"/>
                    <a:pt x="688" y="115"/>
                    <a:pt x="686" y="111"/>
                  </a:cubicBezTo>
                  <a:cubicBezTo>
                    <a:pt x="684" y="107"/>
                    <a:pt x="679" y="106"/>
                    <a:pt x="675" y="107"/>
                  </a:cubicBezTo>
                  <a:cubicBezTo>
                    <a:pt x="668" y="111"/>
                    <a:pt x="661" y="114"/>
                    <a:pt x="654" y="118"/>
                  </a:cubicBezTo>
                  <a:cubicBezTo>
                    <a:pt x="650" y="120"/>
                    <a:pt x="648" y="124"/>
                    <a:pt x="650" y="128"/>
                  </a:cubicBezTo>
                  <a:cubicBezTo>
                    <a:pt x="652" y="132"/>
                    <a:pt x="657" y="134"/>
                    <a:pt x="661" y="132"/>
                  </a:cubicBezTo>
                  <a:moveTo>
                    <a:pt x="554" y="191"/>
                  </a:moveTo>
                  <a:cubicBezTo>
                    <a:pt x="561" y="187"/>
                    <a:pt x="567" y="183"/>
                    <a:pt x="574" y="179"/>
                  </a:cubicBezTo>
                  <a:cubicBezTo>
                    <a:pt x="578" y="177"/>
                    <a:pt x="579" y="172"/>
                    <a:pt x="577" y="168"/>
                  </a:cubicBezTo>
                  <a:cubicBezTo>
                    <a:pt x="575" y="164"/>
                    <a:pt x="570" y="163"/>
                    <a:pt x="566" y="165"/>
                  </a:cubicBezTo>
                  <a:cubicBezTo>
                    <a:pt x="559" y="169"/>
                    <a:pt x="552" y="174"/>
                    <a:pt x="545" y="178"/>
                  </a:cubicBezTo>
                  <a:cubicBezTo>
                    <a:pt x="542" y="180"/>
                    <a:pt x="541" y="185"/>
                    <a:pt x="543" y="189"/>
                  </a:cubicBezTo>
                  <a:cubicBezTo>
                    <a:pt x="545" y="193"/>
                    <a:pt x="550" y="194"/>
                    <a:pt x="554" y="191"/>
                  </a:cubicBezTo>
                  <a:moveTo>
                    <a:pt x="454" y="262"/>
                  </a:moveTo>
                  <a:cubicBezTo>
                    <a:pt x="460" y="257"/>
                    <a:pt x="466" y="252"/>
                    <a:pt x="473" y="247"/>
                  </a:cubicBezTo>
                  <a:cubicBezTo>
                    <a:pt x="476" y="245"/>
                    <a:pt x="477" y="240"/>
                    <a:pt x="474" y="236"/>
                  </a:cubicBezTo>
                  <a:cubicBezTo>
                    <a:pt x="472" y="233"/>
                    <a:pt x="467" y="232"/>
                    <a:pt x="463" y="235"/>
                  </a:cubicBezTo>
                  <a:cubicBezTo>
                    <a:pt x="457" y="240"/>
                    <a:pt x="450" y="244"/>
                    <a:pt x="444" y="249"/>
                  </a:cubicBezTo>
                  <a:cubicBezTo>
                    <a:pt x="441" y="252"/>
                    <a:pt x="440" y="257"/>
                    <a:pt x="443" y="261"/>
                  </a:cubicBezTo>
                  <a:cubicBezTo>
                    <a:pt x="446" y="264"/>
                    <a:pt x="451" y="265"/>
                    <a:pt x="454" y="262"/>
                  </a:cubicBezTo>
                  <a:moveTo>
                    <a:pt x="362" y="343"/>
                  </a:moveTo>
                  <a:cubicBezTo>
                    <a:pt x="368" y="337"/>
                    <a:pt x="374" y="332"/>
                    <a:pt x="379" y="326"/>
                  </a:cubicBezTo>
                  <a:cubicBezTo>
                    <a:pt x="383" y="323"/>
                    <a:pt x="383" y="318"/>
                    <a:pt x="380" y="315"/>
                  </a:cubicBezTo>
                  <a:cubicBezTo>
                    <a:pt x="377" y="312"/>
                    <a:pt x="372" y="311"/>
                    <a:pt x="368" y="315"/>
                  </a:cubicBezTo>
                  <a:cubicBezTo>
                    <a:pt x="363" y="320"/>
                    <a:pt x="357" y="326"/>
                    <a:pt x="351" y="331"/>
                  </a:cubicBezTo>
                  <a:cubicBezTo>
                    <a:pt x="348" y="334"/>
                    <a:pt x="348" y="339"/>
                    <a:pt x="351" y="342"/>
                  </a:cubicBezTo>
                  <a:cubicBezTo>
                    <a:pt x="354" y="346"/>
                    <a:pt x="359" y="346"/>
                    <a:pt x="362" y="343"/>
                  </a:cubicBezTo>
                  <a:moveTo>
                    <a:pt x="279" y="432"/>
                  </a:moveTo>
                  <a:cubicBezTo>
                    <a:pt x="284" y="426"/>
                    <a:pt x="289" y="420"/>
                    <a:pt x="295" y="414"/>
                  </a:cubicBezTo>
                  <a:cubicBezTo>
                    <a:pt x="298" y="411"/>
                    <a:pt x="297" y="406"/>
                    <a:pt x="294" y="403"/>
                  </a:cubicBezTo>
                  <a:cubicBezTo>
                    <a:pt x="290" y="400"/>
                    <a:pt x="285" y="401"/>
                    <a:pt x="283" y="404"/>
                  </a:cubicBezTo>
                  <a:cubicBezTo>
                    <a:pt x="277" y="410"/>
                    <a:pt x="272" y="416"/>
                    <a:pt x="267" y="422"/>
                  </a:cubicBezTo>
                  <a:cubicBezTo>
                    <a:pt x="264" y="426"/>
                    <a:pt x="265" y="431"/>
                    <a:pt x="268" y="434"/>
                  </a:cubicBezTo>
                  <a:cubicBezTo>
                    <a:pt x="271" y="436"/>
                    <a:pt x="277" y="436"/>
                    <a:pt x="279" y="432"/>
                  </a:cubicBezTo>
                  <a:moveTo>
                    <a:pt x="206" y="531"/>
                  </a:moveTo>
                  <a:cubicBezTo>
                    <a:pt x="211" y="524"/>
                    <a:pt x="215" y="518"/>
                    <a:pt x="220" y="511"/>
                  </a:cubicBezTo>
                  <a:cubicBezTo>
                    <a:pt x="222" y="507"/>
                    <a:pt x="221" y="502"/>
                    <a:pt x="218" y="500"/>
                  </a:cubicBezTo>
                  <a:cubicBezTo>
                    <a:pt x="214" y="497"/>
                    <a:pt x="209" y="498"/>
                    <a:pt x="207" y="502"/>
                  </a:cubicBezTo>
                  <a:cubicBezTo>
                    <a:pt x="202" y="508"/>
                    <a:pt x="198" y="515"/>
                    <a:pt x="193" y="522"/>
                  </a:cubicBezTo>
                  <a:cubicBezTo>
                    <a:pt x="191" y="525"/>
                    <a:pt x="192" y="530"/>
                    <a:pt x="195" y="533"/>
                  </a:cubicBezTo>
                  <a:cubicBezTo>
                    <a:pt x="199" y="535"/>
                    <a:pt x="204" y="534"/>
                    <a:pt x="206" y="531"/>
                  </a:cubicBezTo>
                  <a:moveTo>
                    <a:pt x="144" y="636"/>
                  </a:moveTo>
                  <a:cubicBezTo>
                    <a:pt x="148" y="629"/>
                    <a:pt x="152" y="622"/>
                    <a:pt x="156" y="615"/>
                  </a:cubicBezTo>
                  <a:cubicBezTo>
                    <a:pt x="158" y="611"/>
                    <a:pt x="156" y="606"/>
                    <a:pt x="152" y="604"/>
                  </a:cubicBezTo>
                  <a:cubicBezTo>
                    <a:pt x="148" y="602"/>
                    <a:pt x="144" y="604"/>
                    <a:pt x="141" y="607"/>
                  </a:cubicBezTo>
                  <a:cubicBezTo>
                    <a:pt x="138" y="614"/>
                    <a:pt x="134" y="622"/>
                    <a:pt x="130" y="629"/>
                  </a:cubicBezTo>
                  <a:cubicBezTo>
                    <a:pt x="128" y="633"/>
                    <a:pt x="130" y="637"/>
                    <a:pt x="134" y="639"/>
                  </a:cubicBezTo>
                  <a:cubicBezTo>
                    <a:pt x="138" y="641"/>
                    <a:pt x="142" y="640"/>
                    <a:pt x="144" y="636"/>
                  </a:cubicBezTo>
                  <a:moveTo>
                    <a:pt x="94" y="747"/>
                  </a:moveTo>
                  <a:cubicBezTo>
                    <a:pt x="97" y="740"/>
                    <a:pt x="100" y="733"/>
                    <a:pt x="103" y="725"/>
                  </a:cubicBezTo>
                  <a:cubicBezTo>
                    <a:pt x="104" y="721"/>
                    <a:pt x="103" y="717"/>
                    <a:pt x="98" y="715"/>
                  </a:cubicBezTo>
                  <a:cubicBezTo>
                    <a:pt x="94" y="713"/>
                    <a:pt x="90" y="715"/>
                    <a:pt x="88" y="719"/>
                  </a:cubicBezTo>
                  <a:cubicBezTo>
                    <a:pt x="85" y="727"/>
                    <a:pt x="82" y="734"/>
                    <a:pt x="79" y="742"/>
                  </a:cubicBezTo>
                  <a:cubicBezTo>
                    <a:pt x="77" y="746"/>
                    <a:pt x="79" y="750"/>
                    <a:pt x="84" y="752"/>
                  </a:cubicBezTo>
                  <a:cubicBezTo>
                    <a:pt x="88" y="754"/>
                    <a:pt x="92" y="752"/>
                    <a:pt x="94" y="747"/>
                  </a:cubicBezTo>
                  <a:moveTo>
                    <a:pt x="56" y="864"/>
                  </a:moveTo>
                  <a:cubicBezTo>
                    <a:pt x="58" y="856"/>
                    <a:pt x="60" y="848"/>
                    <a:pt x="62" y="841"/>
                  </a:cubicBezTo>
                  <a:cubicBezTo>
                    <a:pt x="63" y="837"/>
                    <a:pt x="61" y="832"/>
                    <a:pt x="57" y="831"/>
                  </a:cubicBezTo>
                  <a:cubicBezTo>
                    <a:pt x="52" y="830"/>
                    <a:pt x="48" y="832"/>
                    <a:pt x="47" y="836"/>
                  </a:cubicBezTo>
                  <a:cubicBezTo>
                    <a:pt x="44" y="844"/>
                    <a:pt x="42" y="852"/>
                    <a:pt x="40" y="859"/>
                  </a:cubicBezTo>
                  <a:cubicBezTo>
                    <a:pt x="39" y="864"/>
                    <a:pt x="42" y="868"/>
                    <a:pt x="46" y="869"/>
                  </a:cubicBezTo>
                  <a:cubicBezTo>
                    <a:pt x="50" y="870"/>
                    <a:pt x="55" y="868"/>
                    <a:pt x="56" y="864"/>
                  </a:cubicBezTo>
                  <a:cubicBezTo>
                    <a:pt x="56" y="864"/>
                    <a:pt x="56" y="864"/>
                    <a:pt x="56" y="864"/>
                  </a:cubicBezTo>
                  <a:moveTo>
                    <a:pt x="30" y="983"/>
                  </a:moveTo>
                  <a:cubicBezTo>
                    <a:pt x="31" y="975"/>
                    <a:pt x="33" y="967"/>
                    <a:pt x="34" y="960"/>
                  </a:cubicBezTo>
                  <a:cubicBezTo>
                    <a:pt x="35" y="955"/>
                    <a:pt x="32" y="951"/>
                    <a:pt x="28" y="950"/>
                  </a:cubicBezTo>
                  <a:cubicBezTo>
                    <a:pt x="23" y="950"/>
                    <a:pt x="19" y="953"/>
                    <a:pt x="18" y="957"/>
                  </a:cubicBezTo>
                  <a:cubicBezTo>
                    <a:pt x="17" y="965"/>
                    <a:pt x="16" y="973"/>
                    <a:pt x="14" y="981"/>
                  </a:cubicBezTo>
                  <a:cubicBezTo>
                    <a:pt x="14" y="985"/>
                    <a:pt x="17" y="989"/>
                    <a:pt x="21" y="990"/>
                  </a:cubicBezTo>
                  <a:cubicBezTo>
                    <a:pt x="25" y="990"/>
                    <a:pt x="29" y="987"/>
                    <a:pt x="30" y="983"/>
                  </a:cubicBezTo>
                  <a:moveTo>
                    <a:pt x="17" y="1105"/>
                  </a:moveTo>
                  <a:cubicBezTo>
                    <a:pt x="18" y="1097"/>
                    <a:pt x="18" y="1089"/>
                    <a:pt x="19" y="1081"/>
                  </a:cubicBezTo>
                  <a:cubicBezTo>
                    <a:pt x="19" y="1077"/>
                    <a:pt x="16" y="1073"/>
                    <a:pt x="11" y="1072"/>
                  </a:cubicBezTo>
                  <a:cubicBezTo>
                    <a:pt x="7" y="1072"/>
                    <a:pt x="3" y="1075"/>
                    <a:pt x="3" y="1080"/>
                  </a:cubicBezTo>
                  <a:cubicBezTo>
                    <a:pt x="2" y="1088"/>
                    <a:pt x="2" y="1096"/>
                    <a:pt x="1" y="1104"/>
                  </a:cubicBezTo>
                  <a:cubicBezTo>
                    <a:pt x="1" y="1108"/>
                    <a:pt x="5" y="1112"/>
                    <a:pt x="9" y="1112"/>
                  </a:cubicBezTo>
                  <a:cubicBezTo>
                    <a:pt x="13" y="1112"/>
                    <a:pt x="17" y="1109"/>
                    <a:pt x="17" y="1105"/>
                  </a:cubicBezTo>
                  <a:moveTo>
                    <a:pt x="17" y="1227"/>
                  </a:moveTo>
                  <a:cubicBezTo>
                    <a:pt x="17" y="1219"/>
                    <a:pt x="17" y="1211"/>
                    <a:pt x="16" y="1203"/>
                  </a:cubicBezTo>
                  <a:cubicBezTo>
                    <a:pt x="16" y="1199"/>
                    <a:pt x="13" y="1195"/>
                    <a:pt x="8" y="1195"/>
                  </a:cubicBezTo>
                  <a:cubicBezTo>
                    <a:pt x="4" y="1196"/>
                    <a:pt x="0" y="1199"/>
                    <a:pt x="0" y="1204"/>
                  </a:cubicBezTo>
                  <a:cubicBezTo>
                    <a:pt x="1" y="1212"/>
                    <a:pt x="1" y="1220"/>
                    <a:pt x="2" y="1228"/>
                  </a:cubicBezTo>
                  <a:cubicBezTo>
                    <a:pt x="2" y="1232"/>
                    <a:pt x="6" y="1236"/>
                    <a:pt x="10" y="1235"/>
                  </a:cubicBezTo>
                  <a:cubicBezTo>
                    <a:pt x="14" y="1235"/>
                    <a:pt x="18" y="1231"/>
                    <a:pt x="17" y="1227"/>
                  </a:cubicBezTo>
                  <a:moveTo>
                    <a:pt x="30" y="1348"/>
                  </a:moveTo>
                  <a:cubicBezTo>
                    <a:pt x="29" y="1341"/>
                    <a:pt x="28" y="1333"/>
                    <a:pt x="27" y="1325"/>
                  </a:cubicBezTo>
                  <a:cubicBezTo>
                    <a:pt x="26" y="1321"/>
                    <a:pt x="22" y="1318"/>
                    <a:pt x="18" y="1318"/>
                  </a:cubicBezTo>
                  <a:cubicBezTo>
                    <a:pt x="14" y="1319"/>
                    <a:pt x="10" y="1323"/>
                    <a:pt x="11" y="1327"/>
                  </a:cubicBezTo>
                  <a:cubicBezTo>
                    <a:pt x="12" y="1335"/>
                    <a:pt x="13" y="1343"/>
                    <a:pt x="15" y="1351"/>
                  </a:cubicBezTo>
                  <a:cubicBezTo>
                    <a:pt x="15" y="1355"/>
                    <a:pt x="19" y="1358"/>
                    <a:pt x="24" y="1358"/>
                  </a:cubicBezTo>
                  <a:cubicBezTo>
                    <a:pt x="28" y="1357"/>
                    <a:pt x="31" y="1353"/>
                    <a:pt x="30" y="1348"/>
                  </a:cubicBezTo>
                  <a:moveTo>
                    <a:pt x="56" y="1468"/>
                  </a:moveTo>
                  <a:cubicBezTo>
                    <a:pt x="54" y="1460"/>
                    <a:pt x="52" y="1453"/>
                    <a:pt x="50" y="1445"/>
                  </a:cubicBezTo>
                  <a:cubicBezTo>
                    <a:pt x="49" y="1441"/>
                    <a:pt x="45" y="1438"/>
                    <a:pt x="41" y="1439"/>
                  </a:cubicBezTo>
                  <a:cubicBezTo>
                    <a:pt x="36" y="1440"/>
                    <a:pt x="34" y="1445"/>
                    <a:pt x="35" y="1449"/>
                  </a:cubicBezTo>
                  <a:cubicBezTo>
                    <a:pt x="37" y="1457"/>
                    <a:pt x="39" y="1464"/>
                    <a:pt x="41" y="1472"/>
                  </a:cubicBezTo>
                  <a:cubicBezTo>
                    <a:pt x="42" y="1476"/>
                    <a:pt x="46" y="1479"/>
                    <a:pt x="51" y="1478"/>
                  </a:cubicBezTo>
                  <a:cubicBezTo>
                    <a:pt x="55" y="1477"/>
                    <a:pt x="57" y="1472"/>
                    <a:pt x="56" y="1468"/>
                  </a:cubicBezTo>
                  <a:moveTo>
                    <a:pt x="95" y="1584"/>
                  </a:moveTo>
                  <a:cubicBezTo>
                    <a:pt x="92" y="1577"/>
                    <a:pt x="89" y="1569"/>
                    <a:pt x="86" y="1562"/>
                  </a:cubicBezTo>
                  <a:cubicBezTo>
                    <a:pt x="85" y="1558"/>
                    <a:pt x="80" y="1555"/>
                    <a:pt x="76" y="1557"/>
                  </a:cubicBezTo>
                  <a:cubicBezTo>
                    <a:pt x="72" y="1559"/>
                    <a:pt x="70" y="1563"/>
                    <a:pt x="71" y="1567"/>
                  </a:cubicBezTo>
                  <a:cubicBezTo>
                    <a:pt x="74" y="1575"/>
                    <a:pt x="77" y="1582"/>
                    <a:pt x="80" y="1590"/>
                  </a:cubicBezTo>
                  <a:cubicBezTo>
                    <a:pt x="81" y="1594"/>
                    <a:pt x="86" y="1596"/>
                    <a:pt x="90" y="1594"/>
                  </a:cubicBezTo>
                  <a:cubicBezTo>
                    <a:pt x="94" y="1593"/>
                    <a:pt x="96" y="1588"/>
                    <a:pt x="95" y="1584"/>
                  </a:cubicBezTo>
                  <a:cubicBezTo>
                    <a:pt x="95" y="1584"/>
                    <a:pt x="95" y="1584"/>
                    <a:pt x="95" y="1584"/>
                  </a:cubicBezTo>
                  <a:moveTo>
                    <a:pt x="145" y="1695"/>
                  </a:moveTo>
                  <a:cubicBezTo>
                    <a:pt x="142" y="1688"/>
                    <a:pt x="138" y="1681"/>
                    <a:pt x="135" y="1674"/>
                  </a:cubicBezTo>
                  <a:cubicBezTo>
                    <a:pt x="133" y="1670"/>
                    <a:pt x="128" y="1668"/>
                    <a:pt x="124" y="1670"/>
                  </a:cubicBezTo>
                  <a:cubicBezTo>
                    <a:pt x="120" y="1672"/>
                    <a:pt x="118" y="1677"/>
                    <a:pt x="120" y="1681"/>
                  </a:cubicBezTo>
                  <a:cubicBezTo>
                    <a:pt x="124" y="1688"/>
                    <a:pt x="128" y="1695"/>
                    <a:pt x="131" y="1702"/>
                  </a:cubicBezTo>
                  <a:cubicBezTo>
                    <a:pt x="133" y="1706"/>
                    <a:pt x="138" y="1708"/>
                    <a:pt x="142" y="1706"/>
                  </a:cubicBezTo>
                  <a:cubicBezTo>
                    <a:pt x="146" y="1704"/>
                    <a:pt x="147" y="1699"/>
                    <a:pt x="145" y="1695"/>
                  </a:cubicBezTo>
                  <a:moveTo>
                    <a:pt x="208" y="1800"/>
                  </a:moveTo>
                  <a:cubicBezTo>
                    <a:pt x="203" y="1794"/>
                    <a:pt x="199" y="1787"/>
                    <a:pt x="195" y="1780"/>
                  </a:cubicBezTo>
                  <a:cubicBezTo>
                    <a:pt x="192" y="1777"/>
                    <a:pt x="187" y="1776"/>
                    <a:pt x="184" y="1778"/>
                  </a:cubicBezTo>
                  <a:cubicBezTo>
                    <a:pt x="180" y="1780"/>
                    <a:pt x="179" y="1785"/>
                    <a:pt x="181" y="1789"/>
                  </a:cubicBezTo>
                  <a:cubicBezTo>
                    <a:pt x="185" y="1796"/>
                    <a:pt x="190" y="1802"/>
                    <a:pt x="194" y="1809"/>
                  </a:cubicBezTo>
                  <a:cubicBezTo>
                    <a:pt x="197" y="1813"/>
                    <a:pt x="202" y="1814"/>
                    <a:pt x="205" y="1811"/>
                  </a:cubicBezTo>
                  <a:cubicBezTo>
                    <a:pt x="209" y="1809"/>
                    <a:pt x="210" y="1804"/>
                    <a:pt x="208" y="1800"/>
                  </a:cubicBezTo>
                  <a:cubicBezTo>
                    <a:pt x="208" y="1800"/>
                    <a:pt x="208" y="1800"/>
                    <a:pt x="208" y="1800"/>
                  </a:cubicBezTo>
                  <a:moveTo>
                    <a:pt x="281" y="1898"/>
                  </a:moveTo>
                  <a:cubicBezTo>
                    <a:pt x="276" y="1892"/>
                    <a:pt x="271" y="1886"/>
                    <a:pt x="266" y="1880"/>
                  </a:cubicBezTo>
                  <a:cubicBezTo>
                    <a:pt x="263" y="1876"/>
                    <a:pt x="258" y="1876"/>
                    <a:pt x="254" y="1879"/>
                  </a:cubicBezTo>
                  <a:cubicBezTo>
                    <a:pt x="251" y="1881"/>
                    <a:pt x="250" y="1886"/>
                    <a:pt x="253" y="1890"/>
                  </a:cubicBezTo>
                  <a:cubicBezTo>
                    <a:pt x="258" y="1896"/>
                    <a:pt x="263" y="1902"/>
                    <a:pt x="268" y="1908"/>
                  </a:cubicBezTo>
                  <a:cubicBezTo>
                    <a:pt x="271" y="1912"/>
                    <a:pt x="276" y="1912"/>
                    <a:pt x="280" y="1909"/>
                  </a:cubicBezTo>
                  <a:cubicBezTo>
                    <a:pt x="283" y="1907"/>
                    <a:pt x="283" y="1902"/>
                    <a:pt x="281" y="1898"/>
                  </a:cubicBezTo>
                  <a:cubicBezTo>
                    <a:pt x="281" y="1898"/>
                    <a:pt x="281" y="1898"/>
                    <a:pt x="281" y="1898"/>
                  </a:cubicBezTo>
                  <a:moveTo>
                    <a:pt x="364" y="1988"/>
                  </a:moveTo>
                  <a:cubicBezTo>
                    <a:pt x="358" y="1982"/>
                    <a:pt x="352" y="1977"/>
                    <a:pt x="347" y="1971"/>
                  </a:cubicBezTo>
                  <a:cubicBezTo>
                    <a:pt x="344" y="1968"/>
                    <a:pt x="339" y="1968"/>
                    <a:pt x="335" y="1971"/>
                  </a:cubicBezTo>
                  <a:cubicBezTo>
                    <a:pt x="332" y="1974"/>
                    <a:pt x="332" y="1979"/>
                    <a:pt x="335" y="1982"/>
                  </a:cubicBezTo>
                  <a:cubicBezTo>
                    <a:pt x="341" y="1988"/>
                    <a:pt x="347" y="1994"/>
                    <a:pt x="352" y="1999"/>
                  </a:cubicBezTo>
                  <a:cubicBezTo>
                    <a:pt x="356" y="2002"/>
                    <a:pt x="361" y="2002"/>
                    <a:pt x="364" y="1999"/>
                  </a:cubicBezTo>
                  <a:cubicBezTo>
                    <a:pt x="367" y="1996"/>
                    <a:pt x="367" y="1991"/>
                    <a:pt x="364" y="1988"/>
                  </a:cubicBezTo>
                  <a:moveTo>
                    <a:pt x="456" y="2068"/>
                  </a:moveTo>
                  <a:cubicBezTo>
                    <a:pt x="449" y="2064"/>
                    <a:pt x="443" y="2059"/>
                    <a:pt x="437" y="2054"/>
                  </a:cubicBezTo>
                  <a:cubicBezTo>
                    <a:pt x="434" y="2051"/>
                    <a:pt x="429" y="2051"/>
                    <a:pt x="426" y="2055"/>
                  </a:cubicBezTo>
                  <a:cubicBezTo>
                    <a:pt x="423" y="2058"/>
                    <a:pt x="424" y="2063"/>
                    <a:pt x="427" y="2066"/>
                  </a:cubicBezTo>
                  <a:cubicBezTo>
                    <a:pt x="433" y="2071"/>
                    <a:pt x="439" y="2076"/>
                    <a:pt x="446" y="2081"/>
                  </a:cubicBezTo>
                  <a:cubicBezTo>
                    <a:pt x="449" y="2084"/>
                    <a:pt x="454" y="2083"/>
                    <a:pt x="457" y="2080"/>
                  </a:cubicBezTo>
                  <a:cubicBezTo>
                    <a:pt x="460" y="2076"/>
                    <a:pt x="459" y="2071"/>
                    <a:pt x="456" y="2068"/>
                  </a:cubicBezTo>
                  <a:moveTo>
                    <a:pt x="556" y="2139"/>
                  </a:moveTo>
                  <a:cubicBezTo>
                    <a:pt x="549" y="2135"/>
                    <a:pt x="542" y="2130"/>
                    <a:pt x="536" y="2126"/>
                  </a:cubicBezTo>
                  <a:cubicBezTo>
                    <a:pt x="532" y="2123"/>
                    <a:pt x="527" y="2125"/>
                    <a:pt x="525" y="2128"/>
                  </a:cubicBezTo>
                  <a:cubicBezTo>
                    <a:pt x="522" y="2132"/>
                    <a:pt x="523" y="2137"/>
                    <a:pt x="527" y="2139"/>
                  </a:cubicBezTo>
                  <a:cubicBezTo>
                    <a:pt x="534" y="2144"/>
                    <a:pt x="540" y="2148"/>
                    <a:pt x="547" y="2152"/>
                  </a:cubicBezTo>
                  <a:cubicBezTo>
                    <a:pt x="551" y="2155"/>
                    <a:pt x="556" y="2153"/>
                    <a:pt x="558" y="2150"/>
                  </a:cubicBezTo>
                  <a:cubicBezTo>
                    <a:pt x="561" y="2146"/>
                    <a:pt x="559" y="2141"/>
                    <a:pt x="556" y="2139"/>
                  </a:cubicBezTo>
                  <a:moveTo>
                    <a:pt x="663" y="2198"/>
                  </a:moveTo>
                  <a:cubicBezTo>
                    <a:pt x="656" y="2195"/>
                    <a:pt x="648" y="2191"/>
                    <a:pt x="641" y="2187"/>
                  </a:cubicBezTo>
                  <a:cubicBezTo>
                    <a:pt x="637" y="2185"/>
                    <a:pt x="633" y="2187"/>
                    <a:pt x="631" y="2191"/>
                  </a:cubicBezTo>
                  <a:cubicBezTo>
                    <a:pt x="629" y="2195"/>
                    <a:pt x="630" y="2200"/>
                    <a:pt x="634" y="2202"/>
                  </a:cubicBezTo>
                  <a:cubicBezTo>
                    <a:pt x="641" y="2205"/>
                    <a:pt x="648" y="2209"/>
                    <a:pt x="656" y="2212"/>
                  </a:cubicBezTo>
                  <a:cubicBezTo>
                    <a:pt x="660" y="2214"/>
                    <a:pt x="664" y="2213"/>
                    <a:pt x="666" y="2209"/>
                  </a:cubicBezTo>
                  <a:cubicBezTo>
                    <a:pt x="668" y="2205"/>
                    <a:pt x="667" y="2200"/>
                    <a:pt x="663" y="2198"/>
                  </a:cubicBezTo>
                  <a:moveTo>
                    <a:pt x="775" y="2246"/>
                  </a:moveTo>
                  <a:cubicBezTo>
                    <a:pt x="768" y="2243"/>
                    <a:pt x="761" y="2240"/>
                    <a:pt x="753" y="2237"/>
                  </a:cubicBezTo>
                  <a:cubicBezTo>
                    <a:pt x="749" y="2236"/>
                    <a:pt x="744" y="2238"/>
                    <a:pt x="743" y="2242"/>
                  </a:cubicBezTo>
                  <a:cubicBezTo>
                    <a:pt x="741" y="2246"/>
                    <a:pt x="743" y="2251"/>
                    <a:pt x="747" y="2252"/>
                  </a:cubicBezTo>
                  <a:cubicBezTo>
                    <a:pt x="755" y="2255"/>
                    <a:pt x="762" y="2258"/>
                    <a:pt x="770" y="2261"/>
                  </a:cubicBezTo>
                  <a:cubicBezTo>
                    <a:pt x="774" y="2262"/>
                    <a:pt x="779" y="2260"/>
                    <a:pt x="780" y="2256"/>
                  </a:cubicBezTo>
                  <a:cubicBezTo>
                    <a:pt x="782" y="2252"/>
                    <a:pt x="780" y="2247"/>
                    <a:pt x="775" y="2246"/>
                  </a:cubicBezTo>
                  <a:moveTo>
                    <a:pt x="892" y="2281"/>
                  </a:moveTo>
                  <a:cubicBezTo>
                    <a:pt x="885" y="2279"/>
                    <a:pt x="877" y="2277"/>
                    <a:pt x="869" y="2275"/>
                  </a:cubicBezTo>
                  <a:cubicBezTo>
                    <a:pt x="865" y="2274"/>
                    <a:pt x="861" y="2276"/>
                    <a:pt x="860" y="2281"/>
                  </a:cubicBezTo>
                  <a:cubicBezTo>
                    <a:pt x="859" y="2285"/>
                    <a:pt x="861" y="2289"/>
                    <a:pt x="865" y="2290"/>
                  </a:cubicBezTo>
                  <a:cubicBezTo>
                    <a:pt x="873" y="2292"/>
                    <a:pt x="881" y="2294"/>
                    <a:pt x="889" y="2296"/>
                  </a:cubicBezTo>
                  <a:cubicBezTo>
                    <a:pt x="893" y="2297"/>
                    <a:pt x="897" y="2295"/>
                    <a:pt x="898" y="2290"/>
                  </a:cubicBezTo>
                  <a:cubicBezTo>
                    <a:pt x="899" y="2286"/>
                    <a:pt x="897" y="2282"/>
                    <a:pt x="892" y="2281"/>
                  </a:cubicBezTo>
                  <a:moveTo>
                    <a:pt x="1013" y="2303"/>
                  </a:moveTo>
                  <a:cubicBezTo>
                    <a:pt x="1005" y="2302"/>
                    <a:pt x="997" y="2301"/>
                    <a:pt x="989" y="2300"/>
                  </a:cubicBezTo>
                  <a:cubicBezTo>
                    <a:pt x="985" y="2299"/>
                    <a:pt x="981" y="2302"/>
                    <a:pt x="980" y="2307"/>
                  </a:cubicBezTo>
                  <a:cubicBezTo>
                    <a:pt x="979" y="2311"/>
                    <a:pt x="982" y="2315"/>
                    <a:pt x="987" y="2316"/>
                  </a:cubicBezTo>
                  <a:cubicBezTo>
                    <a:pt x="995" y="2317"/>
                    <a:pt x="1003" y="2318"/>
                    <a:pt x="1010" y="2319"/>
                  </a:cubicBezTo>
                  <a:cubicBezTo>
                    <a:pt x="1015" y="2320"/>
                    <a:pt x="1019" y="2317"/>
                    <a:pt x="1019" y="2312"/>
                  </a:cubicBezTo>
                  <a:cubicBezTo>
                    <a:pt x="1020" y="2308"/>
                    <a:pt x="1017" y="2304"/>
                    <a:pt x="1013" y="2303"/>
                  </a:cubicBezTo>
                  <a:moveTo>
                    <a:pt x="1134" y="2313"/>
                  </a:moveTo>
                  <a:cubicBezTo>
                    <a:pt x="1127" y="2313"/>
                    <a:pt x="1119" y="2312"/>
                    <a:pt x="1111" y="2312"/>
                  </a:cubicBezTo>
                  <a:cubicBezTo>
                    <a:pt x="1106" y="2312"/>
                    <a:pt x="1103" y="2315"/>
                    <a:pt x="1102" y="2319"/>
                  </a:cubicBezTo>
                  <a:cubicBezTo>
                    <a:pt x="1102" y="2324"/>
                    <a:pt x="1106" y="2328"/>
                    <a:pt x="1110" y="2328"/>
                  </a:cubicBezTo>
                  <a:cubicBezTo>
                    <a:pt x="1118" y="2328"/>
                    <a:pt x="1126" y="2329"/>
                    <a:pt x="1134" y="2329"/>
                  </a:cubicBezTo>
                  <a:cubicBezTo>
                    <a:pt x="1138" y="2329"/>
                    <a:pt x="1142" y="2325"/>
                    <a:pt x="1142" y="2321"/>
                  </a:cubicBezTo>
                  <a:cubicBezTo>
                    <a:pt x="1142" y="2316"/>
                    <a:pt x="1139" y="2313"/>
                    <a:pt x="1134" y="2313"/>
                  </a:cubicBezTo>
                  <a:moveTo>
                    <a:pt x="1257" y="2309"/>
                  </a:moveTo>
                  <a:cubicBezTo>
                    <a:pt x="1249" y="2310"/>
                    <a:pt x="1241" y="2311"/>
                    <a:pt x="1233" y="2311"/>
                  </a:cubicBezTo>
                  <a:cubicBezTo>
                    <a:pt x="1229" y="2311"/>
                    <a:pt x="1225" y="2315"/>
                    <a:pt x="1226" y="2320"/>
                  </a:cubicBezTo>
                  <a:cubicBezTo>
                    <a:pt x="1226" y="2324"/>
                    <a:pt x="1230" y="2327"/>
                    <a:pt x="1234" y="2327"/>
                  </a:cubicBezTo>
                  <a:cubicBezTo>
                    <a:pt x="1242" y="2327"/>
                    <a:pt x="1250" y="2326"/>
                    <a:pt x="1258" y="2325"/>
                  </a:cubicBezTo>
                  <a:cubicBezTo>
                    <a:pt x="1262" y="2325"/>
                    <a:pt x="1266" y="2321"/>
                    <a:pt x="1265" y="2317"/>
                  </a:cubicBezTo>
                  <a:cubicBezTo>
                    <a:pt x="1265" y="2312"/>
                    <a:pt x="1261" y="2309"/>
                    <a:pt x="1257" y="2309"/>
                  </a:cubicBezTo>
                  <a:moveTo>
                    <a:pt x="1378" y="2293"/>
                  </a:moveTo>
                  <a:cubicBezTo>
                    <a:pt x="1370" y="2295"/>
                    <a:pt x="1362" y="2296"/>
                    <a:pt x="1354" y="2297"/>
                  </a:cubicBezTo>
                  <a:cubicBezTo>
                    <a:pt x="1350" y="2298"/>
                    <a:pt x="1347" y="2302"/>
                    <a:pt x="1348" y="2307"/>
                  </a:cubicBezTo>
                  <a:cubicBezTo>
                    <a:pt x="1349" y="2311"/>
                    <a:pt x="1353" y="2314"/>
                    <a:pt x="1357" y="2313"/>
                  </a:cubicBezTo>
                  <a:cubicBezTo>
                    <a:pt x="1365" y="2312"/>
                    <a:pt x="1373" y="2311"/>
                    <a:pt x="1381" y="2309"/>
                  </a:cubicBezTo>
                  <a:cubicBezTo>
                    <a:pt x="1385" y="2308"/>
                    <a:pt x="1388" y="2304"/>
                    <a:pt x="1387" y="2300"/>
                  </a:cubicBezTo>
                  <a:cubicBezTo>
                    <a:pt x="1386" y="2295"/>
                    <a:pt x="1382" y="2292"/>
                    <a:pt x="1378" y="2293"/>
                  </a:cubicBezTo>
                  <a:moveTo>
                    <a:pt x="1497" y="2264"/>
                  </a:moveTo>
                  <a:cubicBezTo>
                    <a:pt x="1489" y="2267"/>
                    <a:pt x="1481" y="2269"/>
                    <a:pt x="1474" y="2271"/>
                  </a:cubicBezTo>
                  <a:cubicBezTo>
                    <a:pt x="1470" y="2272"/>
                    <a:pt x="1467" y="2277"/>
                    <a:pt x="1468" y="2281"/>
                  </a:cubicBezTo>
                  <a:cubicBezTo>
                    <a:pt x="1469" y="2285"/>
                    <a:pt x="1474" y="2288"/>
                    <a:pt x="1478" y="2286"/>
                  </a:cubicBezTo>
                  <a:cubicBezTo>
                    <a:pt x="1486" y="2284"/>
                    <a:pt x="1493" y="2282"/>
                    <a:pt x="1501" y="2280"/>
                  </a:cubicBezTo>
                  <a:cubicBezTo>
                    <a:pt x="1505" y="2278"/>
                    <a:pt x="1508" y="2274"/>
                    <a:pt x="1506" y="2270"/>
                  </a:cubicBezTo>
                  <a:cubicBezTo>
                    <a:pt x="1505" y="2265"/>
                    <a:pt x="1501" y="2263"/>
                    <a:pt x="1497" y="2264"/>
                  </a:cubicBezTo>
                  <a:cubicBezTo>
                    <a:pt x="1497" y="2264"/>
                    <a:pt x="1497" y="2264"/>
                    <a:pt x="1497" y="2264"/>
                  </a:cubicBezTo>
                  <a:moveTo>
                    <a:pt x="1611" y="2223"/>
                  </a:moveTo>
                  <a:cubicBezTo>
                    <a:pt x="1604" y="2226"/>
                    <a:pt x="1597" y="2229"/>
                    <a:pt x="1590" y="2232"/>
                  </a:cubicBezTo>
                  <a:cubicBezTo>
                    <a:pt x="1585" y="2233"/>
                    <a:pt x="1583" y="2238"/>
                    <a:pt x="1585" y="2242"/>
                  </a:cubicBezTo>
                  <a:cubicBezTo>
                    <a:pt x="1587" y="2246"/>
                    <a:pt x="1591" y="2248"/>
                    <a:pt x="1596" y="2247"/>
                  </a:cubicBezTo>
                  <a:cubicBezTo>
                    <a:pt x="1603" y="2244"/>
                    <a:pt x="1610" y="2241"/>
                    <a:pt x="1618" y="2238"/>
                  </a:cubicBezTo>
                  <a:cubicBezTo>
                    <a:pt x="1622" y="2236"/>
                    <a:pt x="1624" y="2231"/>
                    <a:pt x="1622" y="2227"/>
                  </a:cubicBezTo>
                  <a:cubicBezTo>
                    <a:pt x="1620" y="2223"/>
                    <a:pt x="1615" y="2221"/>
                    <a:pt x="1611" y="2223"/>
                  </a:cubicBezTo>
                  <a:moveTo>
                    <a:pt x="1721" y="2169"/>
                  </a:moveTo>
                  <a:cubicBezTo>
                    <a:pt x="1714" y="2173"/>
                    <a:pt x="1707" y="2177"/>
                    <a:pt x="1700" y="2181"/>
                  </a:cubicBezTo>
                  <a:cubicBezTo>
                    <a:pt x="1697" y="2183"/>
                    <a:pt x="1695" y="2188"/>
                    <a:pt x="1697" y="2191"/>
                  </a:cubicBezTo>
                  <a:cubicBezTo>
                    <a:pt x="1699" y="2195"/>
                    <a:pt x="1704" y="2197"/>
                    <a:pt x="1708" y="2195"/>
                  </a:cubicBezTo>
                  <a:cubicBezTo>
                    <a:pt x="1715" y="2191"/>
                    <a:pt x="1722" y="2187"/>
                    <a:pt x="1729" y="2183"/>
                  </a:cubicBezTo>
                  <a:cubicBezTo>
                    <a:pt x="1733" y="2181"/>
                    <a:pt x="1734" y="2176"/>
                    <a:pt x="1732" y="2172"/>
                  </a:cubicBezTo>
                  <a:cubicBezTo>
                    <a:pt x="1730" y="2169"/>
                    <a:pt x="1725" y="2167"/>
                    <a:pt x="1721" y="2169"/>
                  </a:cubicBezTo>
                  <a:moveTo>
                    <a:pt x="1825" y="2104"/>
                  </a:moveTo>
                  <a:cubicBezTo>
                    <a:pt x="1818" y="2109"/>
                    <a:pt x="1812" y="2113"/>
                    <a:pt x="1805" y="2118"/>
                  </a:cubicBezTo>
                  <a:cubicBezTo>
                    <a:pt x="1802" y="2120"/>
                    <a:pt x="1801" y="2125"/>
                    <a:pt x="1803" y="2129"/>
                  </a:cubicBezTo>
                  <a:cubicBezTo>
                    <a:pt x="1806" y="2133"/>
                    <a:pt x="1810" y="2134"/>
                    <a:pt x="1814" y="2131"/>
                  </a:cubicBezTo>
                  <a:cubicBezTo>
                    <a:pt x="1821" y="2127"/>
                    <a:pt x="1827" y="2122"/>
                    <a:pt x="1834" y="2118"/>
                  </a:cubicBezTo>
                  <a:cubicBezTo>
                    <a:pt x="1837" y="2115"/>
                    <a:pt x="1838" y="2110"/>
                    <a:pt x="1836" y="2106"/>
                  </a:cubicBezTo>
                  <a:cubicBezTo>
                    <a:pt x="1833" y="2103"/>
                    <a:pt x="1828" y="2102"/>
                    <a:pt x="1825" y="2104"/>
                  </a:cubicBezTo>
                  <a:cubicBezTo>
                    <a:pt x="1825" y="2104"/>
                    <a:pt x="1825" y="2104"/>
                    <a:pt x="1825" y="2104"/>
                  </a:cubicBezTo>
                  <a:moveTo>
                    <a:pt x="1921" y="2029"/>
                  </a:moveTo>
                  <a:cubicBezTo>
                    <a:pt x="1915" y="2034"/>
                    <a:pt x="1909" y="2039"/>
                    <a:pt x="1903" y="2044"/>
                  </a:cubicBezTo>
                  <a:cubicBezTo>
                    <a:pt x="1899" y="2047"/>
                    <a:pt x="1899" y="2052"/>
                    <a:pt x="1902" y="2056"/>
                  </a:cubicBezTo>
                  <a:cubicBezTo>
                    <a:pt x="1905" y="2059"/>
                    <a:pt x="1910" y="2059"/>
                    <a:pt x="1913" y="2057"/>
                  </a:cubicBezTo>
                  <a:cubicBezTo>
                    <a:pt x="1919" y="2051"/>
                    <a:pt x="1925" y="2046"/>
                    <a:pt x="1931" y="2041"/>
                  </a:cubicBezTo>
                  <a:cubicBezTo>
                    <a:pt x="1935" y="2038"/>
                    <a:pt x="1935" y="2033"/>
                    <a:pt x="1932" y="2030"/>
                  </a:cubicBezTo>
                  <a:cubicBezTo>
                    <a:pt x="1929" y="2026"/>
                    <a:pt x="1924" y="2026"/>
                    <a:pt x="1921" y="2029"/>
                  </a:cubicBezTo>
                  <a:moveTo>
                    <a:pt x="2008" y="1944"/>
                  </a:moveTo>
                  <a:cubicBezTo>
                    <a:pt x="2003" y="1949"/>
                    <a:pt x="1998" y="1955"/>
                    <a:pt x="1992" y="1961"/>
                  </a:cubicBezTo>
                  <a:cubicBezTo>
                    <a:pt x="1989" y="1964"/>
                    <a:pt x="1989" y="1969"/>
                    <a:pt x="1992" y="1972"/>
                  </a:cubicBezTo>
                  <a:cubicBezTo>
                    <a:pt x="1995" y="1975"/>
                    <a:pt x="2001" y="1975"/>
                    <a:pt x="2004" y="1972"/>
                  </a:cubicBezTo>
                  <a:cubicBezTo>
                    <a:pt x="2009" y="1966"/>
                    <a:pt x="2015" y="1960"/>
                    <a:pt x="2020" y="1954"/>
                  </a:cubicBezTo>
                  <a:cubicBezTo>
                    <a:pt x="2023" y="1951"/>
                    <a:pt x="2023" y="1946"/>
                    <a:pt x="2020" y="1943"/>
                  </a:cubicBezTo>
                  <a:cubicBezTo>
                    <a:pt x="2016" y="1940"/>
                    <a:pt x="2011" y="1940"/>
                    <a:pt x="2008" y="1944"/>
                  </a:cubicBezTo>
                  <a:moveTo>
                    <a:pt x="2086" y="1850"/>
                  </a:moveTo>
                  <a:cubicBezTo>
                    <a:pt x="2082" y="1856"/>
                    <a:pt x="2077" y="1862"/>
                    <a:pt x="2072" y="1868"/>
                  </a:cubicBezTo>
                  <a:cubicBezTo>
                    <a:pt x="2069" y="1872"/>
                    <a:pt x="2070" y="1877"/>
                    <a:pt x="2073" y="1880"/>
                  </a:cubicBezTo>
                  <a:cubicBezTo>
                    <a:pt x="2077" y="1882"/>
                    <a:pt x="2082" y="1882"/>
                    <a:pt x="2085" y="1878"/>
                  </a:cubicBezTo>
                  <a:cubicBezTo>
                    <a:pt x="2090" y="1872"/>
                    <a:pt x="2094" y="1866"/>
                    <a:pt x="2099" y="1859"/>
                  </a:cubicBezTo>
                  <a:cubicBezTo>
                    <a:pt x="2102" y="1856"/>
                    <a:pt x="2101" y="1851"/>
                    <a:pt x="2098" y="1848"/>
                  </a:cubicBezTo>
                  <a:cubicBezTo>
                    <a:pt x="2094" y="1845"/>
                    <a:pt x="2089" y="1846"/>
                    <a:pt x="2086" y="1850"/>
                  </a:cubicBezTo>
                  <a:cubicBezTo>
                    <a:pt x="2086" y="1850"/>
                    <a:pt x="2086" y="1850"/>
                    <a:pt x="2086" y="1850"/>
                  </a:cubicBezTo>
                  <a:moveTo>
                    <a:pt x="2154" y="1748"/>
                  </a:moveTo>
                  <a:cubicBezTo>
                    <a:pt x="2150" y="1754"/>
                    <a:pt x="2146" y="1761"/>
                    <a:pt x="2142" y="1768"/>
                  </a:cubicBezTo>
                  <a:cubicBezTo>
                    <a:pt x="2140" y="1772"/>
                    <a:pt x="2141" y="1777"/>
                    <a:pt x="2144" y="1779"/>
                  </a:cubicBezTo>
                  <a:cubicBezTo>
                    <a:pt x="2148" y="1781"/>
                    <a:pt x="2153" y="1780"/>
                    <a:pt x="2155" y="1776"/>
                  </a:cubicBezTo>
                  <a:cubicBezTo>
                    <a:pt x="2160" y="1770"/>
                    <a:pt x="2164" y="1763"/>
                    <a:pt x="2168" y="1756"/>
                  </a:cubicBezTo>
                  <a:cubicBezTo>
                    <a:pt x="2170" y="1752"/>
                    <a:pt x="2169" y="1747"/>
                    <a:pt x="2165" y="1745"/>
                  </a:cubicBezTo>
                  <a:cubicBezTo>
                    <a:pt x="2161" y="1743"/>
                    <a:pt x="2156" y="1744"/>
                    <a:pt x="2154" y="1748"/>
                  </a:cubicBezTo>
                  <a:moveTo>
                    <a:pt x="2211" y="1639"/>
                  </a:moveTo>
                  <a:cubicBezTo>
                    <a:pt x="2207" y="1646"/>
                    <a:pt x="2204" y="1654"/>
                    <a:pt x="2201" y="1661"/>
                  </a:cubicBezTo>
                  <a:cubicBezTo>
                    <a:pt x="2199" y="1665"/>
                    <a:pt x="2200" y="1669"/>
                    <a:pt x="2204" y="1671"/>
                  </a:cubicBezTo>
                  <a:cubicBezTo>
                    <a:pt x="2208" y="1673"/>
                    <a:pt x="2213" y="1672"/>
                    <a:pt x="2215" y="1668"/>
                  </a:cubicBezTo>
                  <a:cubicBezTo>
                    <a:pt x="2218" y="1660"/>
                    <a:pt x="2222" y="1653"/>
                    <a:pt x="2225" y="1646"/>
                  </a:cubicBezTo>
                  <a:cubicBezTo>
                    <a:pt x="2227" y="1642"/>
                    <a:pt x="2225" y="1637"/>
                    <a:pt x="2221" y="1635"/>
                  </a:cubicBezTo>
                  <a:cubicBezTo>
                    <a:pt x="2217" y="1633"/>
                    <a:pt x="2212" y="1635"/>
                    <a:pt x="2211" y="1639"/>
                  </a:cubicBezTo>
                  <a:moveTo>
                    <a:pt x="2255" y="1525"/>
                  </a:moveTo>
                  <a:cubicBezTo>
                    <a:pt x="2253" y="1533"/>
                    <a:pt x="2250" y="1540"/>
                    <a:pt x="2247" y="1548"/>
                  </a:cubicBezTo>
                  <a:cubicBezTo>
                    <a:pt x="2246" y="1552"/>
                    <a:pt x="2248" y="1556"/>
                    <a:pt x="2252" y="1558"/>
                  </a:cubicBezTo>
                  <a:cubicBezTo>
                    <a:pt x="2257" y="1559"/>
                    <a:pt x="2261" y="1557"/>
                    <a:pt x="2263" y="1553"/>
                  </a:cubicBezTo>
                  <a:cubicBezTo>
                    <a:pt x="2265" y="1545"/>
                    <a:pt x="2268" y="1538"/>
                    <a:pt x="2270" y="1530"/>
                  </a:cubicBezTo>
                  <a:cubicBezTo>
                    <a:pt x="2272" y="1526"/>
                    <a:pt x="2269" y="1522"/>
                    <a:pt x="2265" y="1520"/>
                  </a:cubicBezTo>
                  <a:cubicBezTo>
                    <a:pt x="2261" y="1519"/>
                    <a:pt x="2257" y="1521"/>
                    <a:pt x="2255" y="1525"/>
                  </a:cubicBezTo>
                  <a:moveTo>
                    <a:pt x="2287" y="1407"/>
                  </a:moveTo>
                  <a:cubicBezTo>
                    <a:pt x="2286" y="1415"/>
                    <a:pt x="2284" y="1423"/>
                    <a:pt x="2282" y="1430"/>
                  </a:cubicBezTo>
                  <a:cubicBezTo>
                    <a:pt x="2281" y="1435"/>
                    <a:pt x="2284" y="1439"/>
                    <a:pt x="2288" y="1440"/>
                  </a:cubicBezTo>
                  <a:cubicBezTo>
                    <a:pt x="2292" y="1441"/>
                    <a:pt x="2297" y="1438"/>
                    <a:pt x="2298" y="1434"/>
                  </a:cubicBezTo>
                  <a:cubicBezTo>
                    <a:pt x="2299" y="1426"/>
                    <a:pt x="2301" y="1418"/>
                    <a:pt x="2303" y="1411"/>
                  </a:cubicBezTo>
                  <a:cubicBezTo>
                    <a:pt x="2304" y="1406"/>
                    <a:pt x="2301" y="1402"/>
                    <a:pt x="2297" y="1401"/>
                  </a:cubicBezTo>
                  <a:cubicBezTo>
                    <a:pt x="2292" y="1400"/>
                    <a:pt x="2288" y="1403"/>
                    <a:pt x="2287" y="1407"/>
                  </a:cubicBezTo>
                  <a:moveTo>
                    <a:pt x="2307" y="1287"/>
                  </a:moveTo>
                  <a:cubicBezTo>
                    <a:pt x="2306" y="1294"/>
                    <a:pt x="2305" y="1302"/>
                    <a:pt x="2304" y="1310"/>
                  </a:cubicBezTo>
                  <a:cubicBezTo>
                    <a:pt x="2303" y="1314"/>
                    <a:pt x="2306" y="1318"/>
                    <a:pt x="2311" y="1319"/>
                  </a:cubicBezTo>
                  <a:cubicBezTo>
                    <a:pt x="2315" y="1320"/>
                    <a:pt x="2319" y="1317"/>
                    <a:pt x="2320" y="1312"/>
                  </a:cubicBezTo>
                  <a:cubicBezTo>
                    <a:pt x="2321" y="1304"/>
                    <a:pt x="2322" y="1296"/>
                    <a:pt x="2322" y="1288"/>
                  </a:cubicBezTo>
                  <a:cubicBezTo>
                    <a:pt x="2323" y="1284"/>
                    <a:pt x="2320" y="1280"/>
                    <a:pt x="2315" y="1279"/>
                  </a:cubicBezTo>
                  <a:cubicBezTo>
                    <a:pt x="2311" y="1279"/>
                    <a:pt x="2307" y="1282"/>
                    <a:pt x="2307" y="1287"/>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 name="iSļiḑé"/>
            <p:cNvSpPr/>
            <p:nvPr/>
          </p:nvSpPr>
          <p:spPr bwMode="auto">
            <a:xfrm>
              <a:off x="4266960" y="3566131"/>
              <a:ext cx="3680672" cy="3677748"/>
            </a:xfrm>
            <a:custGeom>
              <a:avLst/>
              <a:gdLst>
                <a:gd name="T0" fmla="*/ 2129 w 2129"/>
                <a:gd name="T1" fmla="*/ 1064 h 2127"/>
                <a:gd name="T2" fmla="*/ 2117 w 2129"/>
                <a:gd name="T3" fmla="*/ 970 h 2127"/>
                <a:gd name="T4" fmla="*/ 2089 w 2129"/>
                <a:gd name="T5" fmla="*/ 843 h 2127"/>
                <a:gd name="T6" fmla="*/ 2049 w 2129"/>
                <a:gd name="T7" fmla="*/ 703 h 2127"/>
                <a:gd name="T8" fmla="*/ 2049 w 2129"/>
                <a:gd name="T9" fmla="*/ 703 h 2127"/>
                <a:gd name="T10" fmla="*/ 2004 w 2129"/>
                <a:gd name="T11" fmla="*/ 581 h 2127"/>
                <a:gd name="T12" fmla="*/ 1953 w 2129"/>
                <a:gd name="T13" fmla="*/ 477 h 2127"/>
                <a:gd name="T14" fmla="*/ 1894 w 2129"/>
                <a:gd name="T15" fmla="*/ 397 h 2127"/>
                <a:gd name="T16" fmla="*/ 1811 w 2129"/>
                <a:gd name="T17" fmla="*/ 316 h 2127"/>
                <a:gd name="T18" fmla="*/ 1708 w 2129"/>
                <a:gd name="T19" fmla="*/ 236 h 2127"/>
                <a:gd name="T20" fmla="*/ 1587 w 2129"/>
                <a:gd name="T21" fmla="*/ 155 h 2127"/>
                <a:gd name="T22" fmla="*/ 1587 w 2129"/>
                <a:gd name="T23" fmla="*/ 155 h 2127"/>
                <a:gd name="T24" fmla="*/ 1474 w 2129"/>
                <a:gd name="T25" fmla="*/ 90 h 2127"/>
                <a:gd name="T26" fmla="*/ 1368 w 2129"/>
                <a:gd name="T27" fmla="*/ 43 h 2127"/>
                <a:gd name="T28" fmla="*/ 1271 w 2129"/>
                <a:gd name="T29" fmla="*/ 19 h 2127"/>
                <a:gd name="T30" fmla="*/ 1156 w 2129"/>
                <a:gd name="T31" fmla="*/ 11 h 2127"/>
                <a:gd name="T32" fmla="*/ 1025 w 2129"/>
                <a:gd name="T33" fmla="*/ 16 h 2127"/>
                <a:gd name="T34" fmla="*/ 881 w 2129"/>
                <a:gd name="T35" fmla="*/ 32 h 2127"/>
                <a:gd name="T36" fmla="*/ 881 w 2129"/>
                <a:gd name="T37" fmla="*/ 32 h 2127"/>
                <a:gd name="T38" fmla="*/ 752 w 2129"/>
                <a:gd name="T39" fmla="*/ 54 h 2127"/>
                <a:gd name="T40" fmla="*/ 641 w 2129"/>
                <a:gd name="T41" fmla="*/ 87 h 2127"/>
                <a:gd name="T42" fmla="*/ 552 w 2129"/>
                <a:gd name="T43" fmla="*/ 131 h 2127"/>
                <a:gd name="T44" fmla="*/ 458 w 2129"/>
                <a:gd name="T45" fmla="*/ 199 h 2127"/>
                <a:gd name="T46" fmla="*/ 361 w 2129"/>
                <a:gd name="T47" fmla="*/ 286 h 2127"/>
                <a:gd name="T48" fmla="*/ 261 w 2129"/>
                <a:gd name="T49" fmla="*/ 391 h 2127"/>
                <a:gd name="T50" fmla="*/ 261 w 2129"/>
                <a:gd name="T51" fmla="*/ 391 h 2127"/>
                <a:gd name="T52" fmla="*/ 177 w 2129"/>
                <a:gd name="T53" fmla="*/ 491 h 2127"/>
                <a:gd name="T54" fmla="*/ 113 w 2129"/>
                <a:gd name="T55" fmla="*/ 587 h 2127"/>
                <a:gd name="T56" fmla="*/ 72 w 2129"/>
                <a:gd name="T57" fmla="*/ 678 h 2127"/>
                <a:gd name="T58" fmla="*/ 44 w 2129"/>
                <a:gd name="T59" fmla="*/ 790 h 2127"/>
                <a:gd name="T60" fmla="*/ 26 w 2129"/>
                <a:gd name="T61" fmla="*/ 920 h 2127"/>
                <a:gd name="T62" fmla="*/ 16 w 2129"/>
                <a:gd name="T63" fmla="*/ 1065 h 2127"/>
                <a:gd name="T64" fmla="*/ 0 w 2129"/>
                <a:gd name="T65" fmla="*/ 1065 h 2127"/>
                <a:gd name="T66" fmla="*/ 5 w 2129"/>
                <a:gd name="T67" fmla="*/ 1165 h 2127"/>
                <a:gd name="T68" fmla="*/ 30 w 2129"/>
                <a:gd name="T69" fmla="*/ 1277 h 2127"/>
                <a:gd name="T70" fmla="*/ 72 w 2129"/>
                <a:gd name="T71" fmla="*/ 1401 h 2127"/>
                <a:gd name="T72" fmla="*/ 128 w 2129"/>
                <a:gd name="T73" fmla="*/ 1535 h 2127"/>
                <a:gd name="T74" fmla="*/ 128 w 2129"/>
                <a:gd name="T75" fmla="*/ 1535 h 2127"/>
                <a:gd name="T76" fmla="*/ 187 w 2129"/>
                <a:gd name="T77" fmla="*/ 1652 h 2127"/>
                <a:gd name="T78" fmla="*/ 250 w 2129"/>
                <a:gd name="T79" fmla="*/ 1748 h 2127"/>
                <a:gd name="T80" fmla="*/ 317 w 2129"/>
                <a:gd name="T81" fmla="*/ 1822 h 2127"/>
                <a:gd name="T82" fmla="*/ 409 w 2129"/>
                <a:gd name="T83" fmla="*/ 1892 h 2127"/>
                <a:gd name="T84" fmla="*/ 520 w 2129"/>
                <a:gd name="T85" fmla="*/ 1960 h 2127"/>
                <a:gd name="T86" fmla="*/ 650 w 2129"/>
                <a:gd name="T87" fmla="*/ 2027 h 2127"/>
                <a:gd name="T88" fmla="*/ 650 w 2129"/>
                <a:gd name="T89" fmla="*/ 2027 h 2127"/>
                <a:gd name="T90" fmla="*/ 770 w 2129"/>
                <a:gd name="T91" fmla="*/ 2078 h 2127"/>
                <a:gd name="T92" fmla="*/ 880 w 2129"/>
                <a:gd name="T93" fmla="*/ 2112 h 2127"/>
                <a:gd name="T94" fmla="*/ 979 w 2129"/>
                <a:gd name="T95" fmla="*/ 2125 h 2127"/>
                <a:gd name="T96" fmla="*/ 1095 w 2129"/>
                <a:gd name="T97" fmla="*/ 2120 h 2127"/>
                <a:gd name="T98" fmla="*/ 1224 w 2129"/>
                <a:gd name="T99" fmla="*/ 2100 h 2127"/>
                <a:gd name="T100" fmla="*/ 1366 w 2129"/>
                <a:gd name="T101" fmla="*/ 2068 h 2127"/>
                <a:gd name="T102" fmla="*/ 1366 w 2129"/>
                <a:gd name="T103" fmla="*/ 2068 h 2127"/>
                <a:gd name="T104" fmla="*/ 1490 w 2129"/>
                <a:gd name="T105" fmla="*/ 2031 h 2127"/>
                <a:gd name="T106" fmla="*/ 1597 w 2129"/>
                <a:gd name="T107" fmla="*/ 1985 h 2127"/>
                <a:gd name="T108" fmla="*/ 1681 w 2129"/>
                <a:gd name="T109" fmla="*/ 1931 h 2127"/>
                <a:gd name="T110" fmla="*/ 1766 w 2129"/>
                <a:gd name="T111" fmla="*/ 1853 h 2127"/>
                <a:gd name="T112" fmla="*/ 1852 w 2129"/>
                <a:gd name="T113" fmla="*/ 1755 h 2127"/>
                <a:gd name="T114" fmla="*/ 1940 w 2129"/>
                <a:gd name="T115" fmla="*/ 1640 h 2127"/>
                <a:gd name="T116" fmla="*/ 1940 w 2129"/>
                <a:gd name="T117" fmla="*/ 1640 h 2127"/>
                <a:gd name="T118" fmla="*/ 2012 w 2129"/>
                <a:gd name="T119" fmla="*/ 1531 h 2127"/>
                <a:gd name="T120" fmla="*/ 2065 w 2129"/>
                <a:gd name="T121" fmla="*/ 1428 h 2127"/>
                <a:gd name="T122" fmla="*/ 2094 w 2129"/>
                <a:gd name="T123" fmla="*/ 1332 h 2127"/>
                <a:gd name="T124" fmla="*/ 2110 w 2129"/>
                <a:gd name="T125" fmla="*/ 1218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9" h="2127">
                  <a:moveTo>
                    <a:pt x="2113" y="1061"/>
                  </a:moveTo>
                  <a:cubicBezTo>
                    <a:pt x="2113" y="1062"/>
                    <a:pt x="2113" y="1063"/>
                    <a:pt x="2113" y="1064"/>
                  </a:cubicBezTo>
                  <a:cubicBezTo>
                    <a:pt x="2113" y="1072"/>
                    <a:pt x="2113" y="1079"/>
                    <a:pt x="2112" y="1087"/>
                  </a:cubicBezTo>
                  <a:cubicBezTo>
                    <a:pt x="2112" y="1092"/>
                    <a:pt x="2116" y="1095"/>
                    <a:pt x="2120" y="1096"/>
                  </a:cubicBezTo>
                  <a:cubicBezTo>
                    <a:pt x="2125" y="1096"/>
                    <a:pt x="2128" y="1092"/>
                    <a:pt x="2128" y="1088"/>
                  </a:cubicBezTo>
                  <a:cubicBezTo>
                    <a:pt x="2129" y="1080"/>
                    <a:pt x="2129" y="1072"/>
                    <a:pt x="2129" y="1064"/>
                  </a:cubicBezTo>
                  <a:cubicBezTo>
                    <a:pt x="2129" y="1063"/>
                    <a:pt x="2129" y="1062"/>
                    <a:pt x="2129" y="1061"/>
                  </a:cubicBezTo>
                  <a:cubicBezTo>
                    <a:pt x="2129" y="1057"/>
                    <a:pt x="2125" y="1053"/>
                    <a:pt x="2121" y="1053"/>
                  </a:cubicBezTo>
                  <a:cubicBezTo>
                    <a:pt x="2116" y="1053"/>
                    <a:pt x="2113" y="1057"/>
                    <a:pt x="2113" y="1061"/>
                  </a:cubicBezTo>
                  <a:close/>
                  <a:moveTo>
                    <a:pt x="2105" y="940"/>
                  </a:moveTo>
                  <a:cubicBezTo>
                    <a:pt x="2106" y="948"/>
                    <a:pt x="2107" y="955"/>
                    <a:pt x="2108" y="963"/>
                  </a:cubicBezTo>
                  <a:cubicBezTo>
                    <a:pt x="2108" y="968"/>
                    <a:pt x="2112" y="971"/>
                    <a:pt x="2117" y="970"/>
                  </a:cubicBezTo>
                  <a:cubicBezTo>
                    <a:pt x="2121" y="970"/>
                    <a:pt x="2124" y="966"/>
                    <a:pt x="2124" y="962"/>
                  </a:cubicBezTo>
                  <a:cubicBezTo>
                    <a:pt x="2123" y="954"/>
                    <a:pt x="2122" y="946"/>
                    <a:pt x="2121" y="938"/>
                  </a:cubicBezTo>
                  <a:cubicBezTo>
                    <a:pt x="2121" y="933"/>
                    <a:pt x="2117" y="930"/>
                    <a:pt x="2112" y="931"/>
                  </a:cubicBezTo>
                  <a:cubicBezTo>
                    <a:pt x="2108" y="931"/>
                    <a:pt x="2105" y="935"/>
                    <a:pt x="2105" y="940"/>
                  </a:cubicBezTo>
                  <a:close/>
                  <a:moveTo>
                    <a:pt x="2084" y="820"/>
                  </a:moveTo>
                  <a:cubicBezTo>
                    <a:pt x="2086" y="827"/>
                    <a:pt x="2088" y="835"/>
                    <a:pt x="2089" y="843"/>
                  </a:cubicBezTo>
                  <a:cubicBezTo>
                    <a:pt x="2090" y="847"/>
                    <a:pt x="2095" y="850"/>
                    <a:pt x="2099" y="849"/>
                  </a:cubicBezTo>
                  <a:cubicBezTo>
                    <a:pt x="2103" y="848"/>
                    <a:pt x="2106" y="844"/>
                    <a:pt x="2105" y="839"/>
                  </a:cubicBezTo>
                  <a:cubicBezTo>
                    <a:pt x="2103" y="832"/>
                    <a:pt x="2102" y="824"/>
                    <a:pt x="2100" y="816"/>
                  </a:cubicBezTo>
                  <a:cubicBezTo>
                    <a:pt x="2099" y="812"/>
                    <a:pt x="2094" y="809"/>
                    <a:pt x="2090" y="810"/>
                  </a:cubicBezTo>
                  <a:cubicBezTo>
                    <a:pt x="2086" y="811"/>
                    <a:pt x="2083" y="815"/>
                    <a:pt x="2084" y="820"/>
                  </a:cubicBezTo>
                  <a:close/>
                  <a:moveTo>
                    <a:pt x="2049" y="703"/>
                  </a:moveTo>
                  <a:cubicBezTo>
                    <a:pt x="2052" y="710"/>
                    <a:pt x="2054" y="718"/>
                    <a:pt x="2057" y="725"/>
                  </a:cubicBezTo>
                  <a:cubicBezTo>
                    <a:pt x="2058" y="730"/>
                    <a:pt x="2063" y="732"/>
                    <a:pt x="2067" y="730"/>
                  </a:cubicBezTo>
                  <a:cubicBezTo>
                    <a:pt x="2071" y="729"/>
                    <a:pt x="2073" y="724"/>
                    <a:pt x="2072" y="720"/>
                  </a:cubicBezTo>
                  <a:cubicBezTo>
                    <a:pt x="2069" y="713"/>
                    <a:pt x="2067" y="705"/>
                    <a:pt x="2064" y="698"/>
                  </a:cubicBezTo>
                  <a:cubicBezTo>
                    <a:pt x="2062" y="693"/>
                    <a:pt x="2058" y="691"/>
                    <a:pt x="2054" y="693"/>
                  </a:cubicBezTo>
                  <a:cubicBezTo>
                    <a:pt x="2050" y="694"/>
                    <a:pt x="2047" y="699"/>
                    <a:pt x="2049" y="703"/>
                  </a:cubicBezTo>
                  <a:close/>
                  <a:moveTo>
                    <a:pt x="2000" y="591"/>
                  </a:moveTo>
                  <a:cubicBezTo>
                    <a:pt x="2004" y="598"/>
                    <a:pt x="2007" y="605"/>
                    <a:pt x="2011" y="612"/>
                  </a:cubicBezTo>
                  <a:cubicBezTo>
                    <a:pt x="2013" y="616"/>
                    <a:pt x="2018" y="618"/>
                    <a:pt x="2022" y="616"/>
                  </a:cubicBezTo>
                  <a:cubicBezTo>
                    <a:pt x="2025" y="614"/>
                    <a:pt x="2027" y="610"/>
                    <a:pt x="2025" y="606"/>
                  </a:cubicBezTo>
                  <a:cubicBezTo>
                    <a:pt x="2022" y="598"/>
                    <a:pt x="2018" y="591"/>
                    <a:pt x="2015" y="584"/>
                  </a:cubicBezTo>
                  <a:cubicBezTo>
                    <a:pt x="2013" y="580"/>
                    <a:pt x="2008" y="579"/>
                    <a:pt x="2004" y="581"/>
                  </a:cubicBezTo>
                  <a:cubicBezTo>
                    <a:pt x="2000" y="583"/>
                    <a:pt x="1998" y="587"/>
                    <a:pt x="2000" y="591"/>
                  </a:cubicBezTo>
                  <a:close/>
                  <a:moveTo>
                    <a:pt x="1939" y="486"/>
                  </a:moveTo>
                  <a:cubicBezTo>
                    <a:pt x="1944" y="493"/>
                    <a:pt x="1948" y="499"/>
                    <a:pt x="1952" y="506"/>
                  </a:cubicBezTo>
                  <a:cubicBezTo>
                    <a:pt x="1954" y="510"/>
                    <a:pt x="1959" y="511"/>
                    <a:pt x="1963" y="508"/>
                  </a:cubicBezTo>
                  <a:cubicBezTo>
                    <a:pt x="1967" y="506"/>
                    <a:pt x="1968" y="501"/>
                    <a:pt x="1966" y="497"/>
                  </a:cubicBezTo>
                  <a:cubicBezTo>
                    <a:pt x="1961" y="491"/>
                    <a:pt x="1957" y="484"/>
                    <a:pt x="1953" y="477"/>
                  </a:cubicBezTo>
                  <a:cubicBezTo>
                    <a:pt x="1950" y="474"/>
                    <a:pt x="1945" y="473"/>
                    <a:pt x="1941" y="475"/>
                  </a:cubicBezTo>
                  <a:cubicBezTo>
                    <a:pt x="1938" y="477"/>
                    <a:pt x="1937" y="482"/>
                    <a:pt x="1939" y="486"/>
                  </a:cubicBezTo>
                  <a:close/>
                  <a:moveTo>
                    <a:pt x="1866" y="388"/>
                  </a:moveTo>
                  <a:cubicBezTo>
                    <a:pt x="1871" y="394"/>
                    <a:pt x="1876" y="401"/>
                    <a:pt x="1881" y="407"/>
                  </a:cubicBezTo>
                  <a:cubicBezTo>
                    <a:pt x="1884" y="410"/>
                    <a:pt x="1889" y="411"/>
                    <a:pt x="1892" y="408"/>
                  </a:cubicBezTo>
                  <a:cubicBezTo>
                    <a:pt x="1896" y="405"/>
                    <a:pt x="1896" y="400"/>
                    <a:pt x="1894" y="397"/>
                  </a:cubicBezTo>
                  <a:cubicBezTo>
                    <a:pt x="1889" y="390"/>
                    <a:pt x="1884" y="384"/>
                    <a:pt x="1878" y="378"/>
                  </a:cubicBezTo>
                  <a:cubicBezTo>
                    <a:pt x="1876" y="375"/>
                    <a:pt x="1871" y="374"/>
                    <a:pt x="1867" y="377"/>
                  </a:cubicBezTo>
                  <a:cubicBezTo>
                    <a:pt x="1864" y="380"/>
                    <a:pt x="1863" y="385"/>
                    <a:pt x="1866" y="388"/>
                  </a:cubicBezTo>
                  <a:close/>
                  <a:moveTo>
                    <a:pt x="1782" y="300"/>
                  </a:moveTo>
                  <a:cubicBezTo>
                    <a:pt x="1788" y="305"/>
                    <a:pt x="1794" y="311"/>
                    <a:pt x="1799" y="316"/>
                  </a:cubicBezTo>
                  <a:cubicBezTo>
                    <a:pt x="1803" y="319"/>
                    <a:pt x="1808" y="319"/>
                    <a:pt x="1811" y="316"/>
                  </a:cubicBezTo>
                  <a:cubicBezTo>
                    <a:pt x="1814" y="313"/>
                    <a:pt x="1814" y="308"/>
                    <a:pt x="1811" y="305"/>
                  </a:cubicBezTo>
                  <a:cubicBezTo>
                    <a:pt x="1805" y="299"/>
                    <a:pt x="1799" y="294"/>
                    <a:pt x="1793" y="288"/>
                  </a:cubicBezTo>
                  <a:cubicBezTo>
                    <a:pt x="1790" y="285"/>
                    <a:pt x="1785" y="285"/>
                    <a:pt x="1782" y="289"/>
                  </a:cubicBezTo>
                  <a:cubicBezTo>
                    <a:pt x="1779" y="292"/>
                    <a:pt x="1779" y="297"/>
                    <a:pt x="1782" y="300"/>
                  </a:cubicBezTo>
                  <a:close/>
                  <a:moveTo>
                    <a:pt x="1689" y="222"/>
                  </a:moveTo>
                  <a:cubicBezTo>
                    <a:pt x="1695" y="226"/>
                    <a:pt x="1701" y="231"/>
                    <a:pt x="1708" y="236"/>
                  </a:cubicBezTo>
                  <a:cubicBezTo>
                    <a:pt x="1711" y="239"/>
                    <a:pt x="1716" y="238"/>
                    <a:pt x="1719" y="235"/>
                  </a:cubicBezTo>
                  <a:cubicBezTo>
                    <a:pt x="1722" y="231"/>
                    <a:pt x="1721" y="226"/>
                    <a:pt x="1718" y="223"/>
                  </a:cubicBezTo>
                  <a:cubicBezTo>
                    <a:pt x="1711" y="218"/>
                    <a:pt x="1705" y="214"/>
                    <a:pt x="1698" y="209"/>
                  </a:cubicBezTo>
                  <a:cubicBezTo>
                    <a:pt x="1695" y="206"/>
                    <a:pt x="1690" y="207"/>
                    <a:pt x="1687" y="211"/>
                  </a:cubicBezTo>
                  <a:cubicBezTo>
                    <a:pt x="1685" y="214"/>
                    <a:pt x="1685" y="219"/>
                    <a:pt x="1689" y="222"/>
                  </a:cubicBezTo>
                  <a:close/>
                  <a:moveTo>
                    <a:pt x="1587" y="155"/>
                  </a:moveTo>
                  <a:cubicBezTo>
                    <a:pt x="1594" y="159"/>
                    <a:pt x="1601" y="163"/>
                    <a:pt x="1607" y="167"/>
                  </a:cubicBezTo>
                  <a:cubicBezTo>
                    <a:pt x="1611" y="169"/>
                    <a:pt x="1616" y="168"/>
                    <a:pt x="1618" y="164"/>
                  </a:cubicBezTo>
                  <a:cubicBezTo>
                    <a:pt x="1621" y="160"/>
                    <a:pt x="1619" y="155"/>
                    <a:pt x="1616" y="153"/>
                  </a:cubicBezTo>
                  <a:cubicBezTo>
                    <a:pt x="1609" y="149"/>
                    <a:pt x="1602" y="145"/>
                    <a:pt x="1595" y="141"/>
                  </a:cubicBezTo>
                  <a:cubicBezTo>
                    <a:pt x="1591" y="139"/>
                    <a:pt x="1586" y="140"/>
                    <a:pt x="1584" y="144"/>
                  </a:cubicBezTo>
                  <a:cubicBezTo>
                    <a:pt x="1582" y="148"/>
                    <a:pt x="1583" y="153"/>
                    <a:pt x="1587" y="155"/>
                  </a:cubicBezTo>
                  <a:close/>
                  <a:moveTo>
                    <a:pt x="1478" y="100"/>
                  </a:moveTo>
                  <a:cubicBezTo>
                    <a:pt x="1485" y="103"/>
                    <a:pt x="1492" y="107"/>
                    <a:pt x="1500" y="110"/>
                  </a:cubicBezTo>
                  <a:cubicBezTo>
                    <a:pt x="1504" y="112"/>
                    <a:pt x="1508" y="110"/>
                    <a:pt x="1510" y="106"/>
                  </a:cubicBezTo>
                  <a:cubicBezTo>
                    <a:pt x="1512" y="102"/>
                    <a:pt x="1510" y="97"/>
                    <a:pt x="1506" y="95"/>
                  </a:cubicBezTo>
                  <a:cubicBezTo>
                    <a:pt x="1499" y="92"/>
                    <a:pt x="1492" y="89"/>
                    <a:pt x="1484" y="85"/>
                  </a:cubicBezTo>
                  <a:cubicBezTo>
                    <a:pt x="1480" y="84"/>
                    <a:pt x="1475" y="86"/>
                    <a:pt x="1474" y="90"/>
                  </a:cubicBezTo>
                  <a:cubicBezTo>
                    <a:pt x="1472" y="94"/>
                    <a:pt x="1474" y="98"/>
                    <a:pt x="1478" y="100"/>
                  </a:cubicBezTo>
                  <a:close/>
                  <a:moveTo>
                    <a:pt x="1363" y="59"/>
                  </a:moveTo>
                  <a:cubicBezTo>
                    <a:pt x="1371" y="61"/>
                    <a:pt x="1378" y="63"/>
                    <a:pt x="1386" y="66"/>
                  </a:cubicBezTo>
                  <a:cubicBezTo>
                    <a:pt x="1390" y="67"/>
                    <a:pt x="1395" y="65"/>
                    <a:pt x="1396" y="61"/>
                  </a:cubicBezTo>
                  <a:cubicBezTo>
                    <a:pt x="1397" y="56"/>
                    <a:pt x="1395" y="52"/>
                    <a:pt x="1391" y="50"/>
                  </a:cubicBezTo>
                  <a:cubicBezTo>
                    <a:pt x="1383" y="48"/>
                    <a:pt x="1376" y="46"/>
                    <a:pt x="1368" y="43"/>
                  </a:cubicBezTo>
                  <a:cubicBezTo>
                    <a:pt x="1364" y="42"/>
                    <a:pt x="1359" y="45"/>
                    <a:pt x="1358" y="49"/>
                  </a:cubicBezTo>
                  <a:cubicBezTo>
                    <a:pt x="1357" y="53"/>
                    <a:pt x="1359" y="57"/>
                    <a:pt x="1363" y="59"/>
                  </a:cubicBezTo>
                  <a:close/>
                  <a:moveTo>
                    <a:pt x="1245" y="31"/>
                  </a:moveTo>
                  <a:cubicBezTo>
                    <a:pt x="1252" y="32"/>
                    <a:pt x="1260" y="34"/>
                    <a:pt x="1268" y="35"/>
                  </a:cubicBezTo>
                  <a:cubicBezTo>
                    <a:pt x="1272" y="36"/>
                    <a:pt x="1276" y="33"/>
                    <a:pt x="1277" y="29"/>
                  </a:cubicBezTo>
                  <a:cubicBezTo>
                    <a:pt x="1278" y="25"/>
                    <a:pt x="1275" y="20"/>
                    <a:pt x="1271" y="19"/>
                  </a:cubicBezTo>
                  <a:cubicBezTo>
                    <a:pt x="1263" y="18"/>
                    <a:pt x="1255" y="17"/>
                    <a:pt x="1247" y="15"/>
                  </a:cubicBezTo>
                  <a:cubicBezTo>
                    <a:pt x="1243" y="14"/>
                    <a:pt x="1239" y="17"/>
                    <a:pt x="1238" y="22"/>
                  </a:cubicBezTo>
                  <a:cubicBezTo>
                    <a:pt x="1237" y="26"/>
                    <a:pt x="1240" y="30"/>
                    <a:pt x="1245" y="31"/>
                  </a:cubicBezTo>
                  <a:close/>
                  <a:moveTo>
                    <a:pt x="1124" y="17"/>
                  </a:moveTo>
                  <a:cubicBezTo>
                    <a:pt x="1131" y="18"/>
                    <a:pt x="1139" y="18"/>
                    <a:pt x="1147" y="19"/>
                  </a:cubicBezTo>
                  <a:cubicBezTo>
                    <a:pt x="1152" y="19"/>
                    <a:pt x="1155" y="16"/>
                    <a:pt x="1156" y="11"/>
                  </a:cubicBezTo>
                  <a:cubicBezTo>
                    <a:pt x="1156" y="7"/>
                    <a:pt x="1153" y="3"/>
                    <a:pt x="1148" y="3"/>
                  </a:cubicBezTo>
                  <a:cubicBezTo>
                    <a:pt x="1140" y="2"/>
                    <a:pt x="1132" y="2"/>
                    <a:pt x="1124" y="1"/>
                  </a:cubicBezTo>
                  <a:cubicBezTo>
                    <a:pt x="1120" y="1"/>
                    <a:pt x="1116" y="4"/>
                    <a:pt x="1116" y="9"/>
                  </a:cubicBezTo>
                  <a:cubicBezTo>
                    <a:pt x="1116" y="13"/>
                    <a:pt x="1119" y="17"/>
                    <a:pt x="1124" y="17"/>
                  </a:cubicBezTo>
                  <a:close/>
                  <a:moveTo>
                    <a:pt x="1002" y="17"/>
                  </a:moveTo>
                  <a:cubicBezTo>
                    <a:pt x="1010" y="17"/>
                    <a:pt x="1017" y="16"/>
                    <a:pt x="1025" y="16"/>
                  </a:cubicBezTo>
                  <a:cubicBezTo>
                    <a:pt x="1030" y="16"/>
                    <a:pt x="1033" y="12"/>
                    <a:pt x="1033" y="8"/>
                  </a:cubicBezTo>
                  <a:cubicBezTo>
                    <a:pt x="1033" y="3"/>
                    <a:pt x="1029" y="0"/>
                    <a:pt x="1025" y="0"/>
                  </a:cubicBezTo>
                  <a:cubicBezTo>
                    <a:pt x="1017" y="0"/>
                    <a:pt x="1009" y="1"/>
                    <a:pt x="1001" y="1"/>
                  </a:cubicBezTo>
                  <a:cubicBezTo>
                    <a:pt x="996" y="2"/>
                    <a:pt x="993" y="5"/>
                    <a:pt x="993" y="10"/>
                  </a:cubicBezTo>
                  <a:cubicBezTo>
                    <a:pt x="993" y="14"/>
                    <a:pt x="997" y="18"/>
                    <a:pt x="1002" y="17"/>
                  </a:cubicBezTo>
                  <a:close/>
                  <a:moveTo>
                    <a:pt x="881" y="32"/>
                  </a:moveTo>
                  <a:cubicBezTo>
                    <a:pt x="888" y="30"/>
                    <a:pt x="896" y="29"/>
                    <a:pt x="904" y="28"/>
                  </a:cubicBezTo>
                  <a:cubicBezTo>
                    <a:pt x="908" y="27"/>
                    <a:pt x="911" y="23"/>
                    <a:pt x="911" y="19"/>
                  </a:cubicBezTo>
                  <a:cubicBezTo>
                    <a:pt x="910" y="14"/>
                    <a:pt x="906" y="11"/>
                    <a:pt x="902" y="12"/>
                  </a:cubicBezTo>
                  <a:cubicBezTo>
                    <a:pt x="894" y="13"/>
                    <a:pt x="886" y="14"/>
                    <a:pt x="878" y="16"/>
                  </a:cubicBezTo>
                  <a:cubicBezTo>
                    <a:pt x="874" y="17"/>
                    <a:pt x="871" y="21"/>
                    <a:pt x="871" y="25"/>
                  </a:cubicBezTo>
                  <a:cubicBezTo>
                    <a:pt x="872" y="29"/>
                    <a:pt x="876" y="32"/>
                    <a:pt x="881" y="32"/>
                  </a:cubicBezTo>
                  <a:close/>
                  <a:moveTo>
                    <a:pt x="762" y="60"/>
                  </a:moveTo>
                  <a:cubicBezTo>
                    <a:pt x="770" y="57"/>
                    <a:pt x="777" y="55"/>
                    <a:pt x="785" y="53"/>
                  </a:cubicBezTo>
                  <a:cubicBezTo>
                    <a:pt x="789" y="52"/>
                    <a:pt x="792" y="48"/>
                    <a:pt x="790" y="43"/>
                  </a:cubicBezTo>
                  <a:cubicBezTo>
                    <a:pt x="789" y="39"/>
                    <a:pt x="785" y="37"/>
                    <a:pt x="781" y="38"/>
                  </a:cubicBezTo>
                  <a:cubicBezTo>
                    <a:pt x="773" y="40"/>
                    <a:pt x="765" y="42"/>
                    <a:pt x="757" y="44"/>
                  </a:cubicBezTo>
                  <a:cubicBezTo>
                    <a:pt x="753" y="46"/>
                    <a:pt x="751" y="50"/>
                    <a:pt x="752" y="54"/>
                  </a:cubicBezTo>
                  <a:cubicBezTo>
                    <a:pt x="753" y="59"/>
                    <a:pt x="758" y="61"/>
                    <a:pt x="762" y="60"/>
                  </a:cubicBezTo>
                  <a:close/>
                  <a:moveTo>
                    <a:pt x="648" y="102"/>
                  </a:moveTo>
                  <a:cubicBezTo>
                    <a:pt x="655" y="98"/>
                    <a:pt x="662" y="95"/>
                    <a:pt x="669" y="92"/>
                  </a:cubicBezTo>
                  <a:cubicBezTo>
                    <a:pt x="674" y="91"/>
                    <a:pt x="675" y="86"/>
                    <a:pt x="674" y="82"/>
                  </a:cubicBezTo>
                  <a:cubicBezTo>
                    <a:pt x="672" y="78"/>
                    <a:pt x="667" y="76"/>
                    <a:pt x="663" y="78"/>
                  </a:cubicBezTo>
                  <a:cubicBezTo>
                    <a:pt x="656" y="81"/>
                    <a:pt x="649" y="84"/>
                    <a:pt x="641" y="87"/>
                  </a:cubicBezTo>
                  <a:cubicBezTo>
                    <a:pt x="637" y="89"/>
                    <a:pt x="635" y="93"/>
                    <a:pt x="637" y="97"/>
                  </a:cubicBezTo>
                  <a:cubicBezTo>
                    <a:pt x="639" y="101"/>
                    <a:pt x="644" y="103"/>
                    <a:pt x="648" y="102"/>
                  </a:cubicBezTo>
                  <a:close/>
                  <a:moveTo>
                    <a:pt x="539" y="156"/>
                  </a:moveTo>
                  <a:cubicBezTo>
                    <a:pt x="546" y="152"/>
                    <a:pt x="553" y="149"/>
                    <a:pt x="559" y="145"/>
                  </a:cubicBezTo>
                  <a:cubicBezTo>
                    <a:pt x="563" y="143"/>
                    <a:pt x="565" y="138"/>
                    <a:pt x="563" y="134"/>
                  </a:cubicBezTo>
                  <a:cubicBezTo>
                    <a:pt x="561" y="130"/>
                    <a:pt x="556" y="129"/>
                    <a:pt x="552" y="131"/>
                  </a:cubicBezTo>
                  <a:cubicBezTo>
                    <a:pt x="545" y="135"/>
                    <a:pt x="538" y="139"/>
                    <a:pt x="531" y="143"/>
                  </a:cubicBezTo>
                  <a:cubicBezTo>
                    <a:pt x="527" y="145"/>
                    <a:pt x="526" y="150"/>
                    <a:pt x="528" y="154"/>
                  </a:cubicBezTo>
                  <a:cubicBezTo>
                    <a:pt x="530" y="157"/>
                    <a:pt x="535" y="159"/>
                    <a:pt x="539" y="156"/>
                  </a:cubicBezTo>
                  <a:close/>
                  <a:moveTo>
                    <a:pt x="437" y="224"/>
                  </a:moveTo>
                  <a:cubicBezTo>
                    <a:pt x="444" y="219"/>
                    <a:pt x="450" y="214"/>
                    <a:pt x="456" y="210"/>
                  </a:cubicBezTo>
                  <a:cubicBezTo>
                    <a:pt x="460" y="207"/>
                    <a:pt x="461" y="202"/>
                    <a:pt x="458" y="199"/>
                  </a:cubicBezTo>
                  <a:cubicBezTo>
                    <a:pt x="456" y="195"/>
                    <a:pt x="451" y="194"/>
                    <a:pt x="447" y="197"/>
                  </a:cubicBezTo>
                  <a:cubicBezTo>
                    <a:pt x="441" y="201"/>
                    <a:pt x="434" y="206"/>
                    <a:pt x="428" y="211"/>
                  </a:cubicBezTo>
                  <a:cubicBezTo>
                    <a:pt x="424" y="213"/>
                    <a:pt x="423" y="218"/>
                    <a:pt x="426" y="222"/>
                  </a:cubicBezTo>
                  <a:cubicBezTo>
                    <a:pt x="429" y="226"/>
                    <a:pt x="434" y="226"/>
                    <a:pt x="437" y="224"/>
                  </a:cubicBezTo>
                  <a:close/>
                  <a:moveTo>
                    <a:pt x="344" y="302"/>
                  </a:moveTo>
                  <a:cubicBezTo>
                    <a:pt x="350" y="297"/>
                    <a:pt x="356" y="291"/>
                    <a:pt x="361" y="286"/>
                  </a:cubicBezTo>
                  <a:cubicBezTo>
                    <a:pt x="365" y="283"/>
                    <a:pt x="365" y="278"/>
                    <a:pt x="362" y="275"/>
                  </a:cubicBezTo>
                  <a:cubicBezTo>
                    <a:pt x="359" y="272"/>
                    <a:pt x="354" y="271"/>
                    <a:pt x="351" y="274"/>
                  </a:cubicBezTo>
                  <a:cubicBezTo>
                    <a:pt x="345" y="280"/>
                    <a:pt x="339" y="285"/>
                    <a:pt x="333" y="290"/>
                  </a:cubicBezTo>
                  <a:cubicBezTo>
                    <a:pt x="330" y="294"/>
                    <a:pt x="330" y="299"/>
                    <a:pt x="333" y="302"/>
                  </a:cubicBezTo>
                  <a:cubicBezTo>
                    <a:pt x="336" y="305"/>
                    <a:pt x="341" y="305"/>
                    <a:pt x="344" y="302"/>
                  </a:cubicBezTo>
                  <a:close/>
                  <a:moveTo>
                    <a:pt x="261" y="391"/>
                  </a:moveTo>
                  <a:cubicBezTo>
                    <a:pt x="266" y="385"/>
                    <a:pt x="271" y="379"/>
                    <a:pt x="276" y="373"/>
                  </a:cubicBezTo>
                  <a:cubicBezTo>
                    <a:pt x="279" y="370"/>
                    <a:pt x="278" y="365"/>
                    <a:pt x="275" y="362"/>
                  </a:cubicBezTo>
                  <a:cubicBezTo>
                    <a:pt x="272" y="359"/>
                    <a:pt x="267" y="359"/>
                    <a:pt x="264" y="362"/>
                  </a:cubicBezTo>
                  <a:cubicBezTo>
                    <a:pt x="259" y="368"/>
                    <a:pt x="253" y="374"/>
                    <a:pt x="248" y="381"/>
                  </a:cubicBezTo>
                  <a:cubicBezTo>
                    <a:pt x="245" y="384"/>
                    <a:pt x="246" y="389"/>
                    <a:pt x="249" y="392"/>
                  </a:cubicBezTo>
                  <a:cubicBezTo>
                    <a:pt x="253" y="395"/>
                    <a:pt x="258" y="394"/>
                    <a:pt x="261" y="391"/>
                  </a:cubicBezTo>
                  <a:close/>
                  <a:moveTo>
                    <a:pt x="188" y="489"/>
                  </a:moveTo>
                  <a:cubicBezTo>
                    <a:pt x="192" y="482"/>
                    <a:pt x="197" y="476"/>
                    <a:pt x="201" y="469"/>
                  </a:cubicBezTo>
                  <a:cubicBezTo>
                    <a:pt x="203" y="465"/>
                    <a:pt x="203" y="460"/>
                    <a:pt x="199" y="458"/>
                  </a:cubicBezTo>
                  <a:cubicBezTo>
                    <a:pt x="195" y="455"/>
                    <a:pt x="190" y="456"/>
                    <a:pt x="188" y="460"/>
                  </a:cubicBezTo>
                  <a:cubicBezTo>
                    <a:pt x="183" y="467"/>
                    <a:pt x="179" y="473"/>
                    <a:pt x="174" y="480"/>
                  </a:cubicBezTo>
                  <a:cubicBezTo>
                    <a:pt x="172" y="484"/>
                    <a:pt x="173" y="489"/>
                    <a:pt x="177" y="491"/>
                  </a:cubicBezTo>
                  <a:cubicBezTo>
                    <a:pt x="180" y="493"/>
                    <a:pt x="185" y="492"/>
                    <a:pt x="188" y="489"/>
                  </a:cubicBezTo>
                  <a:close/>
                  <a:moveTo>
                    <a:pt x="127" y="594"/>
                  </a:moveTo>
                  <a:cubicBezTo>
                    <a:pt x="130" y="587"/>
                    <a:pt x="134" y="580"/>
                    <a:pt x="138" y="573"/>
                  </a:cubicBezTo>
                  <a:cubicBezTo>
                    <a:pt x="140" y="569"/>
                    <a:pt x="138" y="565"/>
                    <a:pt x="134" y="562"/>
                  </a:cubicBezTo>
                  <a:cubicBezTo>
                    <a:pt x="130" y="560"/>
                    <a:pt x="126" y="562"/>
                    <a:pt x="124" y="566"/>
                  </a:cubicBezTo>
                  <a:cubicBezTo>
                    <a:pt x="120" y="573"/>
                    <a:pt x="116" y="580"/>
                    <a:pt x="113" y="587"/>
                  </a:cubicBezTo>
                  <a:cubicBezTo>
                    <a:pt x="111" y="591"/>
                    <a:pt x="112" y="596"/>
                    <a:pt x="116" y="598"/>
                  </a:cubicBezTo>
                  <a:cubicBezTo>
                    <a:pt x="120" y="600"/>
                    <a:pt x="125" y="598"/>
                    <a:pt x="127" y="594"/>
                  </a:cubicBezTo>
                  <a:close/>
                  <a:moveTo>
                    <a:pt x="79" y="706"/>
                  </a:moveTo>
                  <a:cubicBezTo>
                    <a:pt x="81" y="699"/>
                    <a:pt x="84" y="692"/>
                    <a:pt x="87" y="684"/>
                  </a:cubicBezTo>
                  <a:cubicBezTo>
                    <a:pt x="89" y="680"/>
                    <a:pt x="86" y="675"/>
                    <a:pt x="82" y="674"/>
                  </a:cubicBezTo>
                  <a:cubicBezTo>
                    <a:pt x="78" y="672"/>
                    <a:pt x="74" y="674"/>
                    <a:pt x="72" y="678"/>
                  </a:cubicBezTo>
                  <a:cubicBezTo>
                    <a:pt x="69" y="686"/>
                    <a:pt x="66" y="693"/>
                    <a:pt x="64" y="701"/>
                  </a:cubicBezTo>
                  <a:cubicBezTo>
                    <a:pt x="62" y="705"/>
                    <a:pt x="64" y="710"/>
                    <a:pt x="68" y="711"/>
                  </a:cubicBezTo>
                  <a:cubicBezTo>
                    <a:pt x="73" y="713"/>
                    <a:pt x="77" y="711"/>
                    <a:pt x="79" y="706"/>
                  </a:cubicBezTo>
                  <a:close/>
                  <a:moveTo>
                    <a:pt x="44" y="823"/>
                  </a:moveTo>
                  <a:cubicBezTo>
                    <a:pt x="46" y="815"/>
                    <a:pt x="48" y="808"/>
                    <a:pt x="50" y="800"/>
                  </a:cubicBezTo>
                  <a:cubicBezTo>
                    <a:pt x="51" y="796"/>
                    <a:pt x="48" y="792"/>
                    <a:pt x="44" y="790"/>
                  </a:cubicBezTo>
                  <a:cubicBezTo>
                    <a:pt x="39" y="789"/>
                    <a:pt x="35" y="792"/>
                    <a:pt x="34" y="796"/>
                  </a:cubicBezTo>
                  <a:cubicBezTo>
                    <a:pt x="32" y="804"/>
                    <a:pt x="30" y="812"/>
                    <a:pt x="28" y="820"/>
                  </a:cubicBezTo>
                  <a:cubicBezTo>
                    <a:pt x="27" y="824"/>
                    <a:pt x="30" y="828"/>
                    <a:pt x="34" y="829"/>
                  </a:cubicBezTo>
                  <a:cubicBezTo>
                    <a:pt x="39" y="830"/>
                    <a:pt x="43" y="827"/>
                    <a:pt x="44" y="823"/>
                  </a:cubicBezTo>
                  <a:close/>
                  <a:moveTo>
                    <a:pt x="23" y="943"/>
                  </a:moveTo>
                  <a:cubicBezTo>
                    <a:pt x="24" y="935"/>
                    <a:pt x="25" y="928"/>
                    <a:pt x="26" y="920"/>
                  </a:cubicBezTo>
                  <a:cubicBezTo>
                    <a:pt x="27" y="915"/>
                    <a:pt x="23" y="911"/>
                    <a:pt x="19" y="911"/>
                  </a:cubicBezTo>
                  <a:cubicBezTo>
                    <a:pt x="15" y="910"/>
                    <a:pt x="11" y="913"/>
                    <a:pt x="10" y="918"/>
                  </a:cubicBezTo>
                  <a:cubicBezTo>
                    <a:pt x="9" y="926"/>
                    <a:pt x="8" y="933"/>
                    <a:pt x="7" y="941"/>
                  </a:cubicBezTo>
                  <a:cubicBezTo>
                    <a:pt x="7" y="946"/>
                    <a:pt x="10" y="950"/>
                    <a:pt x="14" y="950"/>
                  </a:cubicBezTo>
                  <a:cubicBezTo>
                    <a:pt x="19" y="951"/>
                    <a:pt x="22" y="948"/>
                    <a:pt x="23" y="943"/>
                  </a:cubicBezTo>
                  <a:close/>
                  <a:moveTo>
                    <a:pt x="16" y="1065"/>
                  </a:moveTo>
                  <a:cubicBezTo>
                    <a:pt x="16" y="1065"/>
                    <a:pt x="16" y="1064"/>
                    <a:pt x="16" y="1064"/>
                  </a:cubicBezTo>
                  <a:cubicBezTo>
                    <a:pt x="16" y="1056"/>
                    <a:pt x="16" y="1049"/>
                    <a:pt x="16" y="1041"/>
                  </a:cubicBezTo>
                  <a:cubicBezTo>
                    <a:pt x="16" y="1037"/>
                    <a:pt x="13" y="1033"/>
                    <a:pt x="9" y="1033"/>
                  </a:cubicBezTo>
                  <a:cubicBezTo>
                    <a:pt x="4" y="1033"/>
                    <a:pt x="0" y="1037"/>
                    <a:pt x="0" y="1041"/>
                  </a:cubicBezTo>
                  <a:cubicBezTo>
                    <a:pt x="0" y="1049"/>
                    <a:pt x="0" y="1056"/>
                    <a:pt x="0" y="1064"/>
                  </a:cubicBezTo>
                  <a:cubicBezTo>
                    <a:pt x="0" y="1064"/>
                    <a:pt x="0" y="1065"/>
                    <a:pt x="0" y="1065"/>
                  </a:cubicBezTo>
                  <a:cubicBezTo>
                    <a:pt x="0" y="1069"/>
                    <a:pt x="4" y="1073"/>
                    <a:pt x="8" y="1073"/>
                  </a:cubicBezTo>
                  <a:cubicBezTo>
                    <a:pt x="13" y="1073"/>
                    <a:pt x="16" y="1069"/>
                    <a:pt x="16" y="1065"/>
                  </a:cubicBezTo>
                  <a:close/>
                  <a:moveTo>
                    <a:pt x="23" y="1187"/>
                  </a:moveTo>
                  <a:cubicBezTo>
                    <a:pt x="22" y="1179"/>
                    <a:pt x="22" y="1171"/>
                    <a:pt x="21" y="1163"/>
                  </a:cubicBezTo>
                  <a:cubicBezTo>
                    <a:pt x="20" y="1159"/>
                    <a:pt x="16" y="1155"/>
                    <a:pt x="12" y="1156"/>
                  </a:cubicBezTo>
                  <a:cubicBezTo>
                    <a:pt x="8" y="1156"/>
                    <a:pt x="4" y="1160"/>
                    <a:pt x="5" y="1165"/>
                  </a:cubicBezTo>
                  <a:cubicBezTo>
                    <a:pt x="6" y="1173"/>
                    <a:pt x="6" y="1181"/>
                    <a:pt x="7" y="1188"/>
                  </a:cubicBezTo>
                  <a:cubicBezTo>
                    <a:pt x="8" y="1193"/>
                    <a:pt x="12" y="1196"/>
                    <a:pt x="16" y="1195"/>
                  </a:cubicBezTo>
                  <a:cubicBezTo>
                    <a:pt x="21" y="1195"/>
                    <a:pt x="24" y="1191"/>
                    <a:pt x="23" y="1187"/>
                  </a:cubicBezTo>
                  <a:close/>
                  <a:moveTo>
                    <a:pt x="44" y="1307"/>
                  </a:moveTo>
                  <a:cubicBezTo>
                    <a:pt x="43" y="1299"/>
                    <a:pt x="41" y="1291"/>
                    <a:pt x="39" y="1284"/>
                  </a:cubicBezTo>
                  <a:cubicBezTo>
                    <a:pt x="38" y="1279"/>
                    <a:pt x="34" y="1276"/>
                    <a:pt x="30" y="1277"/>
                  </a:cubicBezTo>
                  <a:cubicBezTo>
                    <a:pt x="25" y="1278"/>
                    <a:pt x="23" y="1283"/>
                    <a:pt x="24" y="1287"/>
                  </a:cubicBezTo>
                  <a:cubicBezTo>
                    <a:pt x="25" y="1295"/>
                    <a:pt x="27" y="1303"/>
                    <a:pt x="29" y="1310"/>
                  </a:cubicBezTo>
                  <a:cubicBezTo>
                    <a:pt x="30" y="1315"/>
                    <a:pt x="34" y="1317"/>
                    <a:pt x="38" y="1316"/>
                  </a:cubicBezTo>
                  <a:cubicBezTo>
                    <a:pt x="43" y="1315"/>
                    <a:pt x="45" y="1311"/>
                    <a:pt x="44" y="1307"/>
                  </a:cubicBezTo>
                  <a:close/>
                  <a:moveTo>
                    <a:pt x="79" y="1423"/>
                  </a:moveTo>
                  <a:cubicBezTo>
                    <a:pt x="77" y="1416"/>
                    <a:pt x="74" y="1408"/>
                    <a:pt x="72" y="1401"/>
                  </a:cubicBezTo>
                  <a:cubicBezTo>
                    <a:pt x="70" y="1397"/>
                    <a:pt x="66" y="1395"/>
                    <a:pt x="61" y="1396"/>
                  </a:cubicBezTo>
                  <a:cubicBezTo>
                    <a:pt x="57" y="1397"/>
                    <a:pt x="55" y="1402"/>
                    <a:pt x="56" y="1406"/>
                  </a:cubicBezTo>
                  <a:cubicBezTo>
                    <a:pt x="59" y="1414"/>
                    <a:pt x="62" y="1421"/>
                    <a:pt x="64" y="1429"/>
                  </a:cubicBezTo>
                  <a:cubicBezTo>
                    <a:pt x="66" y="1433"/>
                    <a:pt x="70" y="1435"/>
                    <a:pt x="75" y="1434"/>
                  </a:cubicBezTo>
                  <a:cubicBezTo>
                    <a:pt x="79" y="1432"/>
                    <a:pt x="81" y="1427"/>
                    <a:pt x="79" y="1423"/>
                  </a:cubicBezTo>
                  <a:close/>
                  <a:moveTo>
                    <a:pt x="128" y="1535"/>
                  </a:moveTo>
                  <a:cubicBezTo>
                    <a:pt x="124" y="1528"/>
                    <a:pt x="121" y="1521"/>
                    <a:pt x="117" y="1514"/>
                  </a:cubicBezTo>
                  <a:cubicBezTo>
                    <a:pt x="116" y="1510"/>
                    <a:pt x="111" y="1508"/>
                    <a:pt x="107" y="1510"/>
                  </a:cubicBezTo>
                  <a:cubicBezTo>
                    <a:pt x="103" y="1512"/>
                    <a:pt x="101" y="1517"/>
                    <a:pt x="103" y="1521"/>
                  </a:cubicBezTo>
                  <a:cubicBezTo>
                    <a:pt x="106" y="1528"/>
                    <a:pt x="110" y="1535"/>
                    <a:pt x="114" y="1542"/>
                  </a:cubicBezTo>
                  <a:cubicBezTo>
                    <a:pt x="116" y="1546"/>
                    <a:pt x="120" y="1548"/>
                    <a:pt x="124" y="1546"/>
                  </a:cubicBezTo>
                  <a:cubicBezTo>
                    <a:pt x="128" y="1544"/>
                    <a:pt x="130" y="1539"/>
                    <a:pt x="128" y="1535"/>
                  </a:cubicBezTo>
                  <a:close/>
                  <a:moveTo>
                    <a:pt x="189" y="1640"/>
                  </a:moveTo>
                  <a:cubicBezTo>
                    <a:pt x="185" y="1634"/>
                    <a:pt x="180" y="1627"/>
                    <a:pt x="176" y="1621"/>
                  </a:cubicBezTo>
                  <a:cubicBezTo>
                    <a:pt x="174" y="1617"/>
                    <a:pt x="169" y="1616"/>
                    <a:pt x="165" y="1618"/>
                  </a:cubicBezTo>
                  <a:cubicBezTo>
                    <a:pt x="161" y="1620"/>
                    <a:pt x="160" y="1625"/>
                    <a:pt x="163" y="1629"/>
                  </a:cubicBezTo>
                  <a:cubicBezTo>
                    <a:pt x="167" y="1636"/>
                    <a:pt x="171" y="1643"/>
                    <a:pt x="176" y="1649"/>
                  </a:cubicBezTo>
                  <a:cubicBezTo>
                    <a:pt x="178" y="1653"/>
                    <a:pt x="183" y="1654"/>
                    <a:pt x="187" y="1652"/>
                  </a:cubicBezTo>
                  <a:cubicBezTo>
                    <a:pt x="190" y="1649"/>
                    <a:pt x="191" y="1644"/>
                    <a:pt x="189" y="1640"/>
                  </a:cubicBezTo>
                  <a:close/>
                  <a:moveTo>
                    <a:pt x="262" y="1738"/>
                  </a:moveTo>
                  <a:cubicBezTo>
                    <a:pt x="257" y="1732"/>
                    <a:pt x="252" y="1726"/>
                    <a:pt x="247" y="1720"/>
                  </a:cubicBezTo>
                  <a:cubicBezTo>
                    <a:pt x="244" y="1716"/>
                    <a:pt x="239" y="1716"/>
                    <a:pt x="236" y="1719"/>
                  </a:cubicBezTo>
                  <a:cubicBezTo>
                    <a:pt x="232" y="1721"/>
                    <a:pt x="232" y="1726"/>
                    <a:pt x="234" y="1730"/>
                  </a:cubicBezTo>
                  <a:cubicBezTo>
                    <a:pt x="239" y="1736"/>
                    <a:pt x="244" y="1742"/>
                    <a:pt x="250" y="1748"/>
                  </a:cubicBezTo>
                  <a:cubicBezTo>
                    <a:pt x="252" y="1752"/>
                    <a:pt x="257" y="1752"/>
                    <a:pt x="261" y="1749"/>
                  </a:cubicBezTo>
                  <a:cubicBezTo>
                    <a:pt x="264" y="1747"/>
                    <a:pt x="265" y="1741"/>
                    <a:pt x="262" y="1738"/>
                  </a:cubicBezTo>
                  <a:close/>
                  <a:moveTo>
                    <a:pt x="346" y="1827"/>
                  </a:moveTo>
                  <a:cubicBezTo>
                    <a:pt x="340" y="1821"/>
                    <a:pt x="334" y="1816"/>
                    <a:pt x="329" y="1810"/>
                  </a:cubicBezTo>
                  <a:cubicBezTo>
                    <a:pt x="325" y="1807"/>
                    <a:pt x="320" y="1807"/>
                    <a:pt x="317" y="1810"/>
                  </a:cubicBezTo>
                  <a:cubicBezTo>
                    <a:pt x="314" y="1814"/>
                    <a:pt x="314" y="1819"/>
                    <a:pt x="317" y="1822"/>
                  </a:cubicBezTo>
                  <a:cubicBezTo>
                    <a:pt x="323" y="1827"/>
                    <a:pt x="329" y="1833"/>
                    <a:pt x="335" y="1838"/>
                  </a:cubicBezTo>
                  <a:cubicBezTo>
                    <a:pt x="338" y="1841"/>
                    <a:pt x="343" y="1841"/>
                    <a:pt x="346" y="1838"/>
                  </a:cubicBezTo>
                  <a:cubicBezTo>
                    <a:pt x="349" y="1835"/>
                    <a:pt x="349" y="1830"/>
                    <a:pt x="346" y="1827"/>
                  </a:cubicBezTo>
                  <a:close/>
                  <a:moveTo>
                    <a:pt x="439" y="1905"/>
                  </a:moveTo>
                  <a:cubicBezTo>
                    <a:pt x="433" y="1900"/>
                    <a:pt x="426" y="1896"/>
                    <a:pt x="420" y="1891"/>
                  </a:cubicBezTo>
                  <a:cubicBezTo>
                    <a:pt x="417" y="1888"/>
                    <a:pt x="412" y="1889"/>
                    <a:pt x="409" y="1892"/>
                  </a:cubicBezTo>
                  <a:cubicBezTo>
                    <a:pt x="406" y="1896"/>
                    <a:pt x="407" y="1901"/>
                    <a:pt x="410" y="1903"/>
                  </a:cubicBezTo>
                  <a:cubicBezTo>
                    <a:pt x="417" y="1908"/>
                    <a:pt x="423" y="1913"/>
                    <a:pt x="429" y="1918"/>
                  </a:cubicBezTo>
                  <a:cubicBezTo>
                    <a:pt x="433" y="1921"/>
                    <a:pt x="438" y="1920"/>
                    <a:pt x="441" y="1916"/>
                  </a:cubicBezTo>
                  <a:cubicBezTo>
                    <a:pt x="443" y="1913"/>
                    <a:pt x="442" y="1908"/>
                    <a:pt x="439" y="1905"/>
                  </a:cubicBezTo>
                  <a:close/>
                  <a:moveTo>
                    <a:pt x="541" y="1972"/>
                  </a:moveTo>
                  <a:cubicBezTo>
                    <a:pt x="534" y="1968"/>
                    <a:pt x="527" y="1964"/>
                    <a:pt x="520" y="1960"/>
                  </a:cubicBezTo>
                  <a:cubicBezTo>
                    <a:pt x="517" y="1958"/>
                    <a:pt x="512" y="1959"/>
                    <a:pt x="509" y="1963"/>
                  </a:cubicBezTo>
                  <a:cubicBezTo>
                    <a:pt x="507" y="1966"/>
                    <a:pt x="508" y="1971"/>
                    <a:pt x="512" y="1974"/>
                  </a:cubicBezTo>
                  <a:cubicBezTo>
                    <a:pt x="519" y="1978"/>
                    <a:pt x="526" y="1982"/>
                    <a:pt x="533" y="1986"/>
                  </a:cubicBezTo>
                  <a:cubicBezTo>
                    <a:pt x="537" y="1988"/>
                    <a:pt x="542" y="1987"/>
                    <a:pt x="544" y="1983"/>
                  </a:cubicBezTo>
                  <a:cubicBezTo>
                    <a:pt x="546" y="1979"/>
                    <a:pt x="545" y="1974"/>
                    <a:pt x="541" y="1972"/>
                  </a:cubicBezTo>
                  <a:close/>
                  <a:moveTo>
                    <a:pt x="650" y="2027"/>
                  </a:moveTo>
                  <a:cubicBezTo>
                    <a:pt x="643" y="2024"/>
                    <a:pt x="635" y="2020"/>
                    <a:pt x="628" y="2017"/>
                  </a:cubicBezTo>
                  <a:cubicBezTo>
                    <a:pt x="624" y="2015"/>
                    <a:pt x="619" y="2017"/>
                    <a:pt x="618" y="2021"/>
                  </a:cubicBezTo>
                  <a:cubicBezTo>
                    <a:pt x="616" y="2025"/>
                    <a:pt x="617" y="2030"/>
                    <a:pt x="621" y="2032"/>
                  </a:cubicBezTo>
                  <a:cubicBezTo>
                    <a:pt x="629" y="2035"/>
                    <a:pt x="636" y="2038"/>
                    <a:pt x="643" y="2042"/>
                  </a:cubicBezTo>
                  <a:cubicBezTo>
                    <a:pt x="647" y="2043"/>
                    <a:pt x="652" y="2041"/>
                    <a:pt x="654" y="2037"/>
                  </a:cubicBezTo>
                  <a:cubicBezTo>
                    <a:pt x="656" y="2033"/>
                    <a:pt x="654" y="2029"/>
                    <a:pt x="650" y="2027"/>
                  </a:cubicBezTo>
                  <a:close/>
                  <a:moveTo>
                    <a:pt x="764" y="2068"/>
                  </a:moveTo>
                  <a:cubicBezTo>
                    <a:pt x="757" y="2066"/>
                    <a:pt x="749" y="2064"/>
                    <a:pt x="742" y="2061"/>
                  </a:cubicBezTo>
                  <a:cubicBezTo>
                    <a:pt x="738" y="2060"/>
                    <a:pt x="733" y="2062"/>
                    <a:pt x="732" y="2067"/>
                  </a:cubicBezTo>
                  <a:cubicBezTo>
                    <a:pt x="730" y="2071"/>
                    <a:pt x="733" y="2075"/>
                    <a:pt x="737" y="2077"/>
                  </a:cubicBezTo>
                  <a:cubicBezTo>
                    <a:pt x="744" y="2079"/>
                    <a:pt x="752" y="2081"/>
                    <a:pt x="760" y="2084"/>
                  </a:cubicBezTo>
                  <a:cubicBezTo>
                    <a:pt x="764" y="2085"/>
                    <a:pt x="768" y="2083"/>
                    <a:pt x="770" y="2078"/>
                  </a:cubicBezTo>
                  <a:cubicBezTo>
                    <a:pt x="771" y="2074"/>
                    <a:pt x="769" y="2070"/>
                    <a:pt x="764" y="2068"/>
                  </a:cubicBezTo>
                  <a:close/>
                  <a:moveTo>
                    <a:pt x="883" y="2096"/>
                  </a:moveTo>
                  <a:cubicBezTo>
                    <a:pt x="875" y="2095"/>
                    <a:pt x="867" y="2094"/>
                    <a:pt x="860" y="2092"/>
                  </a:cubicBezTo>
                  <a:cubicBezTo>
                    <a:pt x="855" y="2091"/>
                    <a:pt x="851" y="2094"/>
                    <a:pt x="850" y="2098"/>
                  </a:cubicBezTo>
                  <a:cubicBezTo>
                    <a:pt x="850" y="2103"/>
                    <a:pt x="852" y="2107"/>
                    <a:pt x="857" y="2108"/>
                  </a:cubicBezTo>
                  <a:cubicBezTo>
                    <a:pt x="864" y="2109"/>
                    <a:pt x="872" y="2111"/>
                    <a:pt x="880" y="2112"/>
                  </a:cubicBezTo>
                  <a:cubicBezTo>
                    <a:pt x="885" y="2113"/>
                    <a:pt x="889" y="2110"/>
                    <a:pt x="889" y="2106"/>
                  </a:cubicBezTo>
                  <a:cubicBezTo>
                    <a:pt x="890" y="2101"/>
                    <a:pt x="887" y="2097"/>
                    <a:pt x="883" y="2096"/>
                  </a:cubicBezTo>
                  <a:close/>
                  <a:moveTo>
                    <a:pt x="1004" y="2110"/>
                  </a:moveTo>
                  <a:cubicBezTo>
                    <a:pt x="996" y="2110"/>
                    <a:pt x="988" y="2109"/>
                    <a:pt x="980" y="2109"/>
                  </a:cubicBezTo>
                  <a:cubicBezTo>
                    <a:pt x="976" y="2108"/>
                    <a:pt x="972" y="2112"/>
                    <a:pt x="972" y="2116"/>
                  </a:cubicBezTo>
                  <a:cubicBezTo>
                    <a:pt x="972" y="2120"/>
                    <a:pt x="975" y="2124"/>
                    <a:pt x="979" y="2125"/>
                  </a:cubicBezTo>
                  <a:cubicBezTo>
                    <a:pt x="987" y="2125"/>
                    <a:pt x="995" y="2126"/>
                    <a:pt x="1003" y="2126"/>
                  </a:cubicBezTo>
                  <a:cubicBezTo>
                    <a:pt x="1008" y="2127"/>
                    <a:pt x="1011" y="2123"/>
                    <a:pt x="1012" y="2119"/>
                  </a:cubicBezTo>
                  <a:cubicBezTo>
                    <a:pt x="1012" y="2114"/>
                    <a:pt x="1008" y="2111"/>
                    <a:pt x="1004" y="2110"/>
                  </a:cubicBezTo>
                  <a:close/>
                  <a:moveTo>
                    <a:pt x="1126" y="2110"/>
                  </a:moveTo>
                  <a:cubicBezTo>
                    <a:pt x="1118" y="2111"/>
                    <a:pt x="1110" y="2111"/>
                    <a:pt x="1102" y="2111"/>
                  </a:cubicBezTo>
                  <a:cubicBezTo>
                    <a:pt x="1098" y="2111"/>
                    <a:pt x="1094" y="2115"/>
                    <a:pt x="1095" y="2120"/>
                  </a:cubicBezTo>
                  <a:cubicBezTo>
                    <a:pt x="1095" y="2124"/>
                    <a:pt x="1098" y="2127"/>
                    <a:pt x="1103" y="2127"/>
                  </a:cubicBezTo>
                  <a:cubicBezTo>
                    <a:pt x="1111" y="2127"/>
                    <a:pt x="1119" y="2127"/>
                    <a:pt x="1127" y="2126"/>
                  </a:cubicBezTo>
                  <a:cubicBezTo>
                    <a:pt x="1131" y="2126"/>
                    <a:pt x="1135" y="2122"/>
                    <a:pt x="1134" y="2118"/>
                  </a:cubicBezTo>
                  <a:cubicBezTo>
                    <a:pt x="1134" y="2113"/>
                    <a:pt x="1130" y="2110"/>
                    <a:pt x="1126" y="2110"/>
                  </a:cubicBezTo>
                  <a:close/>
                  <a:moveTo>
                    <a:pt x="1247" y="2096"/>
                  </a:moveTo>
                  <a:cubicBezTo>
                    <a:pt x="1239" y="2098"/>
                    <a:pt x="1231" y="2099"/>
                    <a:pt x="1224" y="2100"/>
                  </a:cubicBezTo>
                  <a:cubicBezTo>
                    <a:pt x="1219" y="2101"/>
                    <a:pt x="1216" y="2105"/>
                    <a:pt x="1217" y="2109"/>
                  </a:cubicBezTo>
                  <a:cubicBezTo>
                    <a:pt x="1218" y="2113"/>
                    <a:pt x="1222" y="2116"/>
                    <a:pt x="1226" y="2116"/>
                  </a:cubicBezTo>
                  <a:cubicBezTo>
                    <a:pt x="1234" y="2115"/>
                    <a:pt x="1242" y="2113"/>
                    <a:pt x="1250" y="2112"/>
                  </a:cubicBezTo>
                  <a:cubicBezTo>
                    <a:pt x="1254" y="2111"/>
                    <a:pt x="1257" y="2107"/>
                    <a:pt x="1256" y="2103"/>
                  </a:cubicBezTo>
                  <a:cubicBezTo>
                    <a:pt x="1255" y="2098"/>
                    <a:pt x="1251" y="2095"/>
                    <a:pt x="1247" y="2096"/>
                  </a:cubicBezTo>
                  <a:close/>
                  <a:moveTo>
                    <a:pt x="1366" y="2068"/>
                  </a:moveTo>
                  <a:cubicBezTo>
                    <a:pt x="1358" y="2070"/>
                    <a:pt x="1350" y="2073"/>
                    <a:pt x="1343" y="2075"/>
                  </a:cubicBezTo>
                  <a:cubicBezTo>
                    <a:pt x="1339" y="2076"/>
                    <a:pt x="1336" y="2080"/>
                    <a:pt x="1337" y="2084"/>
                  </a:cubicBezTo>
                  <a:cubicBezTo>
                    <a:pt x="1338" y="2089"/>
                    <a:pt x="1343" y="2091"/>
                    <a:pt x="1347" y="2090"/>
                  </a:cubicBezTo>
                  <a:cubicBezTo>
                    <a:pt x="1355" y="2088"/>
                    <a:pt x="1363" y="2086"/>
                    <a:pt x="1370" y="2083"/>
                  </a:cubicBezTo>
                  <a:cubicBezTo>
                    <a:pt x="1374" y="2082"/>
                    <a:pt x="1377" y="2078"/>
                    <a:pt x="1376" y="2073"/>
                  </a:cubicBezTo>
                  <a:cubicBezTo>
                    <a:pt x="1374" y="2069"/>
                    <a:pt x="1370" y="2067"/>
                    <a:pt x="1366" y="2068"/>
                  </a:cubicBezTo>
                  <a:close/>
                  <a:moveTo>
                    <a:pt x="1480" y="2026"/>
                  </a:moveTo>
                  <a:cubicBezTo>
                    <a:pt x="1473" y="2030"/>
                    <a:pt x="1466" y="2033"/>
                    <a:pt x="1458" y="2035"/>
                  </a:cubicBezTo>
                  <a:cubicBezTo>
                    <a:pt x="1454" y="2037"/>
                    <a:pt x="1452" y="2042"/>
                    <a:pt x="1454" y="2046"/>
                  </a:cubicBezTo>
                  <a:cubicBezTo>
                    <a:pt x="1456" y="2050"/>
                    <a:pt x="1460" y="2052"/>
                    <a:pt x="1464" y="2050"/>
                  </a:cubicBezTo>
                  <a:cubicBezTo>
                    <a:pt x="1472" y="2047"/>
                    <a:pt x="1479" y="2044"/>
                    <a:pt x="1486" y="2041"/>
                  </a:cubicBezTo>
                  <a:cubicBezTo>
                    <a:pt x="1490" y="2039"/>
                    <a:pt x="1492" y="2035"/>
                    <a:pt x="1490" y="2031"/>
                  </a:cubicBezTo>
                  <a:cubicBezTo>
                    <a:pt x="1489" y="2027"/>
                    <a:pt x="1484" y="2025"/>
                    <a:pt x="1480" y="2026"/>
                  </a:cubicBezTo>
                  <a:close/>
                  <a:moveTo>
                    <a:pt x="1589" y="1972"/>
                  </a:moveTo>
                  <a:cubicBezTo>
                    <a:pt x="1582" y="1976"/>
                    <a:pt x="1575" y="1979"/>
                    <a:pt x="1568" y="1983"/>
                  </a:cubicBezTo>
                  <a:cubicBezTo>
                    <a:pt x="1564" y="1985"/>
                    <a:pt x="1563" y="1990"/>
                    <a:pt x="1565" y="1994"/>
                  </a:cubicBezTo>
                  <a:cubicBezTo>
                    <a:pt x="1567" y="1998"/>
                    <a:pt x="1572" y="1999"/>
                    <a:pt x="1576" y="1997"/>
                  </a:cubicBezTo>
                  <a:cubicBezTo>
                    <a:pt x="1583" y="1993"/>
                    <a:pt x="1590" y="1989"/>
                    <a:pt x="1597" y="1985"/>
                  </a:cubicBezTo>
                  <a:cubicBezTo>
                    <a:pt x="1601" y="1983"/>
                    <a:pt x="1602" y="1978"/>
                    <a:pt x="1600" y="1975"/>
                  </a:cubicBezTo>
                  <a:cubicBezTo>
                    <a:pt x="1597" y="1971"/>
                    <a:pt x="1593" y="1969"/>
                    <a:pt x="1589" y="1972"/>
                  </a:cubicBezTo>
                  <a:close/>
                  <a:moveTo>
                    <a:pt x="1691" y="1905"/>
                  </a:moveTo>
                  <a:cubicBezTo>
                    <a:pt x="1684" y="1909"/>
                    <a:pt x="1678" y="1914"/>
                    <a:pt x="1671" y="1918"/>
                  </a:cubicBezTo>
                  <a:cubicBezTo>
                    <a:pt x="1668" y="1921"/>
                    <a:pt x="1667" y="1926"/>
                    <a:pt x="1670" y="1930"/>
                  </a:cubicBezTo>
                  <a:cubicBezTo>
                    <a:pt x="1672" y="1933"/>
                    <a:pt x="1677" y="1934"/>
                    <a:pt x="1681" y="1931"/>
                  </a:cubicBezTo>
                  <a:cubicBezTo>
                    <a:pt x="1687" y="1927"/>
                    <a:pt x="1694" y="1922"/>
                    <a:pt x="1700" y="1917"/>
                  </a:cubicBezTo>
                  <a:cubicBezTo>
                    <a:pt x="1704" y="1915"/>
                    <a:pt x="1704" y="1910"/>
                    <a:pt x="1702" y="1906"/>
                  </a:cubicBezTo>
                  <a:cubicBezTo>
                    <a:pt x="1699" y="1903"/>
                    <a:pt x="1694" y="1902"/>
                    <a:pt x="1691" y="1905"/>
                  </a:cubicBezTo>
                  <a:close/>
                  <a:moveTo>
                    <a:pt x="1784" y="1826"/>
                  </a:moveTo>
                  <a:cubicBezTo>
                    <a:pt x="1778" y="1832"/>
                    <a:pt x="1772" y="1837"/>
                    <a:pt x="1766" y="1842"/>
                  </a:cubicBezTo>
                  <a:cubicBezTo>
                    <a:pt x="1763" y="1845"/>
                    <a:pt x="1763" y="1850"/>
                    <a:pt x="1766" y="1853"/>
                  </a:cubicBezTo>
                  <a:cubicBezTo>
                    <a:pt x="1769" y="1857"/>
                    <a:pt x="1774" y="1857"/>
                    <a:pt x="1777" y="1854"/>
                  </a:cubicBezTo>
                  <a:cubicBezTo>
                    <a:pt x="1783" y="1849"/>
                    <a:pt x="1789" y="1843"/>
                    <a:pt x="1795" y="1838"/>
                  </a:cubicBezTo>
                  <a:cubicBezTo>
                    <a:pt x="1798" y="1835"/>
                    <a:pt x="1798" y="1830"/>
                    <a:pt x="1795" y="1826"/>
                  </a:cubicBezTo>
                  <a:cubicBezTo>
                    <a:pt x="1792" y="1823"/>
                    <a:pt x="1787" y="1823"/>
                    <a:pt x="1784" y="1826"/>
                  </a:cubicBezTo>
                  <a:close/>
                  <a:moveTo>
                    <a:pt x="1867" y="1737"/>
                  </a:moveTo>
                  <a:cubicBezTo>
                    <a:pt x="1862" y="1744"/>
                    <a:pt x="1857" y="1749"/>
                    <a:pt x="1852" y="1755"/>
                  </a:cubicBezTo>
                  <a:cubicBezTo>
                    <a:pt x="1849" y="1759"/>
                    <a:pt x="1850" y="1764"/>
                    <a:pt x="1853" y="1767"/>
                  </a:cubicBezTo>
                  <a:cubicBezTo>
                    <a:pt x="1856" y="1770"/>
                    <a:pt x="1861" y="1769"/>
                    <a:pt x="1864" y="1766"/>
                  </a:cubicBezTo>
                  <a:cubicBezTo>
                    <a:pt x="1869" y="1760"/>
                    <a:pt x="1875" y="1754"/>
                    <a:pt x="1880" y="1748"/>
                  </a:cubicBezTo>
                  <a:cubicBezTo>
                    <a:pt x="1883" y="1744"/>
                    <a:pt x="1882" y="1739"/>
                    <a:pt x="1879" y="1737"/>
                  </a:cubicBezTo>
                  <a:cubicBezTo>
                    <a:pt x="1875" y="1734"/>
                    <a:pt x="1870" y="1734"/>
                    <a:pt x="1867" y="1737"/>
                  </a:cubicBezTo>
                  <a:close/>
                  <a:moveTo>
                    <a:pt x="1940" y="1640"/>
                  </a:moveTo>
                  <a:cubicBezTo>
                    <a:pt x="1936" y="1646"/>
                    <a:pt x="1932" y="1653"/>
                    <a:pt x="1927" y="1659"/>
                  </a:cubicBezTo>
                  <a:cubicBezTo>
                    <a:pt x="1925" y="1663"/>
                    <a:pt x="1926" y="1668"/>
                    <a:pt x="1929" y="1670"/>
                  </a:cubicBezTo>
                  <a:cubicBezTo>
                    <a:pt x="1933" y="1673"/>
                    <a:pt x="1938" y="1672"/>
                    <a:pt x="1940" y="1668"/>
                  </a:cubicBezTo>
                  <a:cubicBezTo>
                    <a:pt x="1945" y="1662"/>
                    <a:pt x="1949" y="1655"/>
                    <a:pt x="1954" y="1649"/>
                  </a:cubicBezTo>
                  <a:cubicBezTo>
                    <a:pt x="1956" y="1645"/>
                    <a:pt x="1955" y="1640"/>
                    <a:pt x="1951" y="1637"/>
                  </a:cubicBezTo>
                  <a:cubicBezTo>
                    <a:pt x="1948" y="1635"/>
                    <a:pt x="1943" y="1636"/>
                    <a:pt x="1940" y="1640"/>
                  </a:cubicBezTo>
                  <a:close/>
                  <a:moveTo>
                    <a:pt x="2001" y="1534"/>
                  </a:moveTo>
                  <a:cubicBezTo>
                    <a:pt x="1998" y="1541"/>
                    <a:pt x="1994" y="1548"/>
                    <a:pt x="1991" y="1555"/>
                  </a:cubicBezTo>
                  <a:cubicBezTo>
                    <a:pt x="1988" y="1559"/>
                    <a:pt x="1990" y="1564"/>
                    <a:pt x="1994" y="1566"/>
                  </a:cubicBezTo>
                  <a:cubicBezTo>
                    <a:pt x="1998" y="1568"/>
                    <a:pt x="2003" y="1567"/>
                    <a:pt x="2005" y="1563"/>
                  </a:cubicBezTo>
                  <a:cubicBezTo>
                    <a:pt x="2008" y="1556"/>
                    <a:pt x="2012" y="1549"/>
                    <a:pt x="2016" y="1541"/>
                  </a:cubicBezTo>
                  <a:cubicBezTo>
                    <a:pt x="2018" y="1537"/>
                    <a:pt x="2016" y="1533"/>
                    <a:pt x="2012" y="1531"/>
                  </a:cubicBezTo>
                  <a:cubicBezTo>
                    <a:pt x="2008" y="1529"/>
                    <a:pt x="2003" y="1530"/>
                    <a:pt x="2001" y="1534"/>
                  </a:cubicBezTo>
                  <a:close/>
                  <a:moveTo>
                    <a:pt x="2050" y="1422"/>
                  </a:moveTo>
                  <a:cubicBezTo>
                    <a:pt x="2047" y="1430"/>
                    <a:pt x="2044" y="1437"/>
                    <a:pt x="2041" y="1444"/>
                  </a:cubicBezTo>
                  <a:cubicBezTo>
                    <a:pt x="2040" y="1448"/>
                    <a:pt x="2042" y="1453"/>
                    <a:pt x="2046" y="1455"/>
                  </a:cubicBezTo>
                  <a:cubicBezTo>
                    <a:pt x="2050" y="1456"/>
                    <a:pt x="2055" y="1454"/>
                    <a:pt x="2056" y="1450"/>
                  </a:cubicBezTo>
                  <a:cubicBezTo>
                    <a:pt x="2059" y="1443"/>
                    <a:pt x="2062" y="1435"/>
                    <a:pt x="2065" y="1428"/>
                  </a:cubicBezTo>
                  <a:cubicBezTo>
                    <a:pt x="2066" y="1424"/>
                    <a:pt x="2064" y="1419"/>
                    <a:pt x="2060" y="1417"/>
                  </a:cubicBezTo>
                  <a:cubicBezTo>
                    <a:pt x="2056" y="1416"/>
                    <a:pt x="2051" y="1418"/>
                    <a:pt x="2050" y="1422"/>
                  </a:cubicBezTo>
                  <a:close/>
                  <a:moveTo>
                    <a:pt x="2085" y="1305"/>
                  </a:moveTo>
                  <a:cubicBezTo>
                    <a:pt x="2083" y="1313"/>
                    <a:pt x="2081" y="1321"/>
                    <a:pt x="2079" y="1328"/>
                  </a:cubicBezTo>
                  <a:cubicBezTo>
                    <a:pt x="2078" y="1333"/>
                    <a:pt x="2080" y="1337"/>
                    <a:pt x="2085" y="1338"/>
                  </a:cubicBezTo>
                  <a:cubicBezTo>
                    <a:pt x="2089" y="1339"/>
                    <a:pt x="2093" y="1337"/>
                    <a:pt x="2094" y="1332"/>
                  </a:cubicBezTo>
                  <a:cubicBezTo>
                    <a:pt x="2096" y="1325"/>
                    <a:pt x="2098" y="1317"/>
                    <a:pt x="2100" y="1309"/>
                  </a:cubicBezTo>
                  <a:cubicBezTo>
                    <a:pt x="2101" y="1305"/>
                    <a:pt x="2099" y="1301"/>
                    <a:pt x="2094" y="1299"/>
                  </a:cubicBezTo>
                  <a:cubicBezTo>
                    <a:pt x="2090" y="1298"/>
                    <a:pt x="2086" y="1301"/>
                    <a:pt x="2085" y="1305"/>
                  </a:cubicBezTo>
                  <a:close/>
                  <a:moveTo>
                    <a:pt x="2106" y="1185"/>
                  </a:moveTo>
                  <a:cubicBezTo>
                    <a:pt x="2105" y="1193"/>
                    <a:pt x="2104" y="1201"/>
                    <a:pt x="2103" y="1209"/>
                  </a:cubicBezTo>
                  <a:cubicBezTo>
                    <a:pt x="2102" y="1213"/>
                    <a:pt x="2105" y="1217"/>
                    <a:pt x="2110" y="1218"/>
                  </a:cubicBezTo>
                  <a:cubicBezTo>
                    <a:pt x="2114" y="1218"/>
                    <a:pt x="2118" y="1215"/>
                    <a:pt x="2119" y="1211"/>
                  </a:cubicBezTo>
                  <a:cubicBezTo>
                    <a:pt x="2120" y="1203"/>
                    <a:pt x="2121" y="1195"/>
                    <a:pt x="2122" y="1187"/>
                  </a:cubicBezTo>
                  <a:cubicBezTo>
                    <a:pt x="2122" y="1183"/>
                    <a:pt x="2119" y="1179"/>
                    <a:pt x="2115" y="1178"/>
                  </a:cubicBezTo>
                  <a:cubicBezTo>
                    <a:pt x="2110" y="1178"/>
                    <a:pt x="2106" y="1181"/>
                    <a:pt x="2106" y="1185"/>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 name="íslîḓè"/>
            <p:cNvSpPr/>
            <p:nvPr/>
          </p:nvSpPr>
          <p:spPr bwMode="auto">
            <a:xfrm>
              <a:off x="4285966" y="3735727"/>
              <a:ext cx="3644122" cy="3122273"/>
            </a:xfrm>
            <a:custGeom>
              <a:avLst/>
              <a:gdLst>
                <a:gd name="connsiteX0" fmla="*/ 1822061 w 3644122"/>
                <a:gd name="connsiteY0" fmla="*/ 0 h 3122273"/>
                <a:gd name="connsiteX1" fmla="*/ 3644122 w 3644122"/>
                <a:gd name="connsiteY1" fmla="*/ 1822061 h 3122273"/>
                <a:gd name="connsiteX2" fmla="*/ 3110453 w 3644122"/>
                <a:gd name="connsiteY2" fmla="*/ 3110453 h 3122273"/>
                <a:gd name="connsiteX3" fmla="*/ 3097448 w 3644122"/>
                <a:gd name="connsiteY3" fmla="*/ 3122273 h 3122273"/>
                <a:gd name="connsiteX4" fmla="*/ 546675 w 3644122"/>
                <a:gd name="connsiteY4" fmla="*/ 3122273 h 3122273"/>
                <a:gd name="connsiteX5" fmla="*/ 533669 w 3644122"/>
                <a:gd name="connsiteY5" fmla="*/ 3110453 h 3122273"/>
                <a:gd name="connsiteX6" fmla="*/ 0 w 3644122"/>
                <a:gd name="connsiteY6" fmla="*/ 1822061 h 3122273"/>
                <a:gd name="connsiteX7" fmla="*/ 1822061 w 3644122"/>
                <a:gd name="connsiteY7" fmla="*/ 0 h 31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122" h="3122273">
                  <a:moveTo>
                    <a:pt x="1822061" y="0"/>
                  </a:moveTo>
                  <a:cubicBezTo>
                    <a:pt x="2828358" y="0"/>
                    <a:pt x="3644122" y="815764"/>
                    <a:pt x="3644122" y="1822061"/>
                  </a:cubicBezTo>
                  <a:cubicBezTo>
                    <a:pt x="3644122" y="2325210"/>
                    <a:pt x="3440181" y="2780725"/>
                    <a:pt x="3110453" y="3110453"/>
                  </a:cubicBezTo>
                  <a:lnTo>
                    <a:pt x="3097448" y="3122273"/>
                  </a:lnTo>
                  <a:lnTo>
                    <a:pt x="546675" y="3122273"/>
                  </a:lnTo>
                  <a:lnTo>
                    <a:pt x="533669" y="3110453"/>
                  </a:lnTo>
                  <a:cubicBezTo>
                    <a:pt x="203941" y="2780725"/>
                    <a:pt x="0" y="2325210"/>
                    <a:pt x="0" y="1822061"/>
                  </a:cubicBezTo>
                  <a:cubicBezTo>
                    <a:pt x="0" y="815764"/>
                    <a:pt x="815764" y="0"/>
                    <a:pt x="1822061"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 name="is1îḓè"/>
            <p:cNvSpPr/>
            <p:nvPr/>
          </p:nvSpPr>
          <p:spPr bwMode="auto">
            <a:xfrm>
              <a:off x="4355413" y="6799420"/>
              <a:ext cx="3512538" cy="95032"/>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grpSp>
          <p:nvGrpSpPr>
            <p:cNvPr id="14" name="íS1iḍè"/>
            <p:cNvGrpSpPr/>
            <p:nvPr/>
          </p:nvGrpSpPr>
          <p:grpSpPr>
            <a:xfrm>
              <a:off x="5210703" y="4161179"/>
              <a:ext cx="2207672" cy="2638241"/>
              <a:chOff x="5210703" y="4161179"/>
              <a:chExt cx="2207672" cy="2638241"/>
            </a:xfrm>
          </p:grpSpPr>
          <p:sp>
            <p:nvSpPr>
              <p:cNvPr id="50" name="ïṧľiḑé"/>
              <p:cNvSpPr/>
              <p:nvPr/>
            </p:nvSpPr>
            <p:spPr bwMode="auto">
              <a:xfrm>
                <a:off x="5316701" y="6028197"/>
                <a:ext cx="1589963" cy="610400"/>
              </a:xfrm>
              <a:custGeom>
                <a:avLst/>
                <a:gdLst>
                  <a:gd name="T0" fmla="*/ 2028 w 2175"/>
                  <a:gd name="T1" fmla="*/ 835 h 835"/>
                  <a:gd name="T2" fmla="*/ 141 w 2175"/>
                  <a:gd name="T3" fmla="*/ 835 h 835"/>
                  <a:gd name="T4" fmla="*/ 0 w 2175"/>
                  <a:gd name="T5" fmla="*/ 0 h 835"/>
                  <a:gd name="T6" fmla="*/ 2175 w 2175"/>
                  <a:gd name="T7" fmla="*/ 0 h 835"/>
                  <a:gd name="T8" fmla="*/ 2028 w 2175"/>
                  <a:gd name="T9" fmla="*/ 835 h 835"/>
                </a:gdLst>
                <a:ahLst/>
                <a:cxnLst>
                  <a:cxn ang="0">
                    <a:pos x="T0" y="T1"/>
                  </a:cxn>
                  <a:cxn ang="0">
                    <a:pos x="T2" y="T3"/>
                  </a:cxn>
                  <a:cxn ang="0">
                    <a:pos x="T4" y="T5"/>
                  </a:cxn>
                  <a:cxn ang="0">
                    <a:pos x="T6" y="T7"/>
                  </a:cxn>
                  <a:cxn ang="0">
                    <a:pos x="T8" y="T9"/>
                  </a:cxn>
                </a:cxnLst>
                <a:rect l="0" t="0" r="r" b="b"/>
                <a:pathLst>
                  <a:path w="2175" h="835">
                    <a:moveTo>
                      <a:pt x="2028" y="835"/>
                    </a:moveTo>
                    <a:lnTo>
                      <a:pt x="141" y="835"/>
                    </a:lnTo>
                    <a:lnTo>
                      <a:pt x="0" y="0"/>
                    </a:lnTo>
                    <a:lnTo>
                      <a:pt x="2175" y="0"/>
                    </a:lnTo>
                    <a:lnTo>
                      <a:pt x="2028" y="83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1" name="iṩļîḓè"/>
              <p:cNvSpPr/>
              <p:nvPr/>
            </p:nvSpPr>
            <p:spPr bwMode="auto">
              <a:xfrm>
                <a:off x="5316701" y="6028197"/>
                <a:ext cx="1589963" cy="610400"/>
              </a:xfrm>
              <a:custGeom>
                <a:avLst/>
                <a:gdLst>
                  <a:gd name="T0" fmla="*/ 2028 w 2175"/>
                  <a:gd name="T1" fmla="*/ 835 h 835"/>
                  <a:gd name="T2" fmla="*/ 141 w 2175"/>
                  <a:gd name="T3" fmla="*/ 835 h 835"/>
                  <a:gd name="T4" fmla="*/ 0 w 2175"/>
                  <a:gd name="T5" fmla="*/ 0 h 835"/>
                  <a:gd name="T6" fmla="*/ 2175 w 2175"/>
                  <a:gd name="T7" fmla="*/ 0 h 835"/>
                  <a:gd name="T8" fmla="*/ 2028 w 2175"/>
                  <a:gd name="T9" fmla="*/ 835 h 835"/>
                </a:gdLst>
                <a:ahLst/>
                <a:cxnLst>
                  <a:cxn ang="0">
                    <a:pos x="T0" y="T1"/>
                  </a:cxn>
                  <a:cxn ang="0">
                    <a:pos x="T2" y="T3"/>
                  </a:cxn>
                  <a:cxn ang="0">
                    <a:pos x="T4" y="T5"/>
                  </a:cxn>
                  <a:cxn ang="0">
                    <a:pos x="T6" y="T7"/>
                  </a:cxn>
                  <a:cxn ang="0">
                    <a:pos x="T8" y="T9"/>
                  </a:cxn>
                </a:cxnLst>
                <a:rect l="0" t="0" r="r" b="b"/>
                <a:pathLst>
                  <a:path w="2175" h="835">
                    <a:moveTo>
                      <a:pt x="2028" y="835"/>
                    </a:moveTo>
                    <a:lnTo>
                      <a:pt x="141" y="835"/>
                    </a:lnTo>
                    <a:lnTo>
                      <a:pt x="0" y="0"/>
                    </a:lnTo>
                    <a:lnTo>
                      <a:pt x="2175" y="0"/>
                    </a:lnTo>
                    <a:lnTo>
                      <a:pt x="2028" y="8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2" name="îšḷîḋé"/>
              <p:cNvSpPr/>
              <p:nvPr/>
            </p:nvSpPr>
            <p:spPr bwMode="auto">
              <a:xfrm>
                <a:off x="5316701" y="5264284"/>
                <a:ext cx="1589963" cy="763913"/>
              </a:xfrm>
              <a:custGeom>
                <a:avLst/>
                <a:gdLst>
                  <a:gd name="T0" fmla="*/ 874 w 920"/>
                  <a:gd name="T1" fmla="*/ 115 h 442"/>
                  <a:gd name="T2" fmla="*/ 591 w 920"/>
                  <a:gd name="T3" fmla="*/ 0 h 442"/>
                  <a:gd name="T4" fmla="*/ 459 w 920"/>
                  <a:gd name="T5" fmla="*/ 0 h 442"/>
                  <a:gd name="T6" fmla="*/ 328 w 920"/>
                  <a:gd name="T7" fmla="*/ 0 h 442"/>
                  <a:gd name="T8" fmla="*/ 45 w 920"/>
                  <a:gd name="T9" fmla="*/ 115 h 442"/>
                  <a:gd name="T10" fmla="*/ 0 w 920"/>
                  <a:gd name="T11" fmla="*/ 319 h 442"/>
                  <a:gd name="T12" fmla="*/ 0 w 920"/>
                  <a:gd name="T13" fmla="*/ 442 h 442"/>
                  <a:gd name="T14" fmla="*/ 920 w 920"/>
                  <a:gd name="T15" fmla="*/ 442 h 442"/>
                  <a:gd name="T16" fmla="*/ 920 w 920"/>
                  <a:gd name="T17" fmla="*/ 319 h 442"/>
                  <a:gd name="T18" fmla="*/ 920 w 920"/>
                  <a:gd name="T19" fmla="*/ 319 h 442"/>
                  <a:gd name="T20" fmla="*/ 874 w 920"/>
                  <a:gd name="T21" fmla="*/ 1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0" h="442">
                    <a:moveTo>
                      <a:pt x="874" y="115"/>
                    </a:moveTo>
                    <a:cubicBezTo>
                      <a:pt x="849" y="99"/>
                      <a:pt x="787" y="68"/>
                      <a:pt x="591" y="0"/>
                    </a:cubicBezTo>
                    <a:cubicBezTo>
                      <a:pt x="459" y="0"/>
                      <a:pt x="459" y="0"/>
                      <a:pt x="459" y="0"/>
                    </a:cubicBezTo>
                    <a:cubicBezTo>
                      <a:pt x="328" y="0"/>
                      <a:pt x="328" y="0"/>
                      <a:pt x="328" y="0"/>
                    </a:cubicBezTo>
                    <a:cubicBezTo>
                      <a:pt x="131" y="68"/>
                      <a:pt x="70" y="99"/>
                      <a:pt x="45" y="115"/>
                    </a:cubicBezTo>
                    <a:cubicBezTo>
                      <a:pt x="5" y="141"/>
                      <a:pt x="0" y="176"/>
                      <a:pt x="0" y="319"/>
                    </a:cubicBezTo>
                    <a:cubicBezTo>
                      <a:pt x="0" y="442"/>
                      <a:pt x="0" y="442"/>
                      <a:pt x="0" y="442"/>
                    </a:cubicBezTo>
                    <a:cubicBezTo>
                      <a:pt x="920" y="442"/>
                      <a:pt x="920" y="442"/>
                      <a:pt x="920" y="442"/>
                    </a:cubicBezTo>
                    <a:cubicBezTo>
                      <a:pt x="920" y="319"/>
                      <a:pt x="920" y="319"/>
                      <a:pt x="920" y="319"/>
                    </a:cubicBezTo>
                    <a:cubicBezTo>
                      <a:pt x="920" y="319"/>
                      <a:pt x="920" y="319"/>
                      <a:pt x="920" y="319"/>
                    </a:cubicBezTo>
                    <a:cubicBezTo>
                      <a:pt x="920" y="175"/>
                      <a:pt x="915" y="141"/>
                      <a:pt x="874" y="115"/>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3" name="îṣḻîďé"/>
              <p:cNvSpPr/>
              <p:nvPr/>
            </p:nvSpPr>
            <p:spPr bwMode="auto">
              <a:xfrm>
                <a:off x="5918328" y="4681663"/>
                <a:ext cx="376474" cy="784382"/>
              </a:xfrm>
              <a:custGeom>
                <a:avLst/>
                <a:gdLst>
                  <a:gd name="T0" fmla="*/ 0 w 218"/>
                  <a:gd name="T1" fmla="*/ 135 h 454"/>
                  <a:gd name="T2" fmla="*/ 0 w 218"/>
                  <a:gd name="T3" fmla="*/ 299 h 454"/>
                  <a:gd name="T4" fmla="*/ 0 w 218"/>
                  <a:gd name="T5" fmla="*/ 381 h 454"/>
                  <a:gd name="T6" fmla="*/ 218 w 218"/>
                  <a:gd name="T7" fmla="*/ 381 h 454"/>
                  <a:gd name="T8" fmla="*/ 218 w 218"/>
                  <a:gd name="T9" fmla="*/ 299 h 454"/>
                  <a:gd name="T10" fmla="*/ 218 w 218"/>
                  <a:gd name="T11" fmla="*/ 135 h 454"/>
                  <a:gd name="T12" fmla="*/ 0 w 218"/>
                  <a:gd name="T13" fmla="*/ 135 h 454"/>
                </a:gdLst>
                <a:ahLst/>
                <a:cxnLst>
                  <a:cxn ang="0">
                    <a:pos x="T0" y="T1"/>
                  </a:cxn>
                  <a:cxn ang="0">
                    <a:pos x="T2" y="T3"/>
                  </a:cxn>
                  <a:cxn ang="0">
                    <a:pos x="T4" y="T5"/>
                  </a:cxn>
                  <a:cxn ang="0">
                    <a:pos x="T6" y="T7"/>
                  </a:cxn>
                  <a:cxn ang="0">
                    <a:pos x="T8" y="T9"/>
                  </a:cxn>
                  <a:cxn ang="0">
                    <a:pos x="T10" y="T11"/>
                  </a:cxn>
                  <a:cxn ang="0">
                    <a:pos x="T12" y="T13"/>
                  </a:cxn>
                </a:cxnLst>
                <a:rect l="0" t="0" r="r" b="b"/>
                <a:pathLst>
                  <a:path w="218" h="454">
                    <a:moveTo>
                      <a:pt x="0" y="135"/>
                    </a:moveTo>
                    <a:cubicBezTo>
                      <a:pt x="0" y="299"/>
                      <a:pt x="0" y="299"/>
                      <a:pt x="0" y="299"/>
                    </a:cubicBezTo>
                    <a:cubicBezTo>
                      <a:pt x="0" y="381"/>
                      <a:pt x="0" y="381"/>
                      <a:pt x="0" y="381"/>
                    </a:cubicBezTo>
                    <a:cubicBezTo>
                      <a:pt x="63" y="451"/>
                      <a:pt x="161" y="454"/>
                      <a:pt x="218" y="381"/>
                    </a:cubicBezTo>
                    <a:cubicBezTo>
                      <a:pt x="218" y="299"/>
                      <a:pt x="218" y="299"/>
                      <a:pt x="218" y="299"/>
                    </a:cubicBezTo>
                    <a:cubicBezTo>
                      <a:pt x="218" y="135"/>
                      <a:pt x="218" y="135"/>
                      <a:pt x="218" y="135"/>
                    </a:cubicBezTo>
                    <a:cubicBezTo>
                      <a:pt x="218" y="0"/>
                      <a:pt x="0" y="0"/>
                      <a:pt x="0" y="135"/>
                    </a:cubicBezTo>
                  </a:path>
                </a:pathLst>
              </a:custGeom>
              <a:solidFill>
                <a:srgbClr val="EAB9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4" name="i$ľïḑê"/>
              <p:cNvSpPr/>
              <p:nvPr/>
            </p:nvSpPr>
            <p:spPr bwMode="auto">
              <a:xfrm>
                <a:off x="5918328" y="5165597"/>
                <a:ext cx="376474" cy="126466"/>
              </a:xfrm>
              <a:custGeom>
                <a:avLst/>
                <a:gdLst>
                  <a:gd name="T0" fmla="*/ 218 w 218"/>
                  <a:gd name="T1" fmla="*/ 0 h 73"/>
                  <a:gd name="T2" fmla="*/ 0 w 218"/>
                  <a:gd name="T3" fmla="*/ 0 h 73"/>
                  <a:gd name="T4" fmla="*/ 0 w 218"/>
                  <a:gd name="T5" fmla="*/ 6 h 73"/>
                  <a:gd name="T6" fmla="*/ 98 w 218"/>
                  <a:gd name="T7" fmla="*/ 73 h 73"/>
                  <a:gd name="T8" fmla="*/ 126 w 218"/>
                  <a:gd name="T9" fmla="*/ 73 h 73"/>
                  <a:gd name="T10" fmla="*/ 213 w 218"/>
                  <a:gd name="T11" fmla="*/ 17 h 73"/>
                  <a:gd name="T12" fmla="*/ 218 w 218"/>
                  <a:gd name="T13" fmla="*/ 11 h 73"/>
                  <a:gd name="T14" fmla="*/ 218 w 218"/>
                  <a:gd name="T15" fmla="*/ 11 h 73"/>
                  <a:gd name="T16" fmla="*/ 218 w 218"/>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73">
                    <a:moveTo>
                      <a:pt x="218" y="0"/>
                    </a:moveTo>
                    <a:cubicBezTo>
                      <a:pt x="0" y="0"/>
                      <a:pt x="0" y="0"/>
                      <a:pt x="0" y="0"/>
                    </a:cubicBezTo>
                    <a:cubicBezTo>
                      <a:pt x="0" y="6"/>
                      <a:pt x="0" y="6"/>
                      <a:pt x="0" y="6"/>
                    </a:cubicBezTo>
                    <a:cubicBezTo>
                      <a:pt x="0" y="6"/>
                      <a:pt x="49" y="63"/>
                      <a:pt x="98" y="73"/>
                    </a:cubicBezTo>
                    <a:cubicBezTo>
                      <a:pt x="126" y="73"/>
                      <a:pt x="126" y="73"/>
                      <a:pt x="126" y="73"/>
                    </a:cubicBezTo>
                    <a:cubicBezTo>
                      <a:pt x="164" y="65"/>
                      <a:pt x="200" y="30"/>
                      <a:pt x="213" y="17"/>
                    </a:cubicBezTo>
                    <a:cubicBezTo>
                      <a:pt x="218" y="11"/>
                      <a:pt x="218" y="11"/>
                      <a:pt x="218" y="11"/>
                    </a:cubicBezTo>
                    <a:cubicBezTo>
                      <a:pt x="218" y="11"/>
                      <a:pt x="218" y="11"/>
                      <a:pt x="218" y="11"/>
                    </a:cubicBezTo>
                    <a:cubicBezTo>
                      <a:pt x="218" y="0"/>
                      <a:pt x="218" y="0"/>
                      <a:pt x="218" y="0"/>
                    </a:cubicBezTo>
                  </a:path>
                </a:pathLst>
              </a:custGeom>
              <a:solidFill>
                <a:srgbClr val="D7A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5" name="îš1iḑe"/>
              <p:cNvSpPr/>
              <p:nvPr/>
            </p:nvSpPr>
            <p:spPr bwMode="auto">
              <a:xfrm>
                <a:off x="5566709" y="4247439"/>
                <a:ext cx="1087754" cy="1004417"/>
              </a:xfrm>
              <a:custGeom>
                <a:avLst/>
                <a:gdLst>
                  <a:gd name="T0" fmla="*/ 314 w 629"/>
                  <a:gd name="T1" fmla="*/ 0 h 581"/>
                  <a:gd name="T2" fmla="*/ 141 w 629"/>
                  <a:gd name="T3" fmla="*/ 464 h 581"/>
                  <a:gd name="T4" fmla="*/ 314 w 629"/>
                  <a:gd name="T5" fmla="*/ 581 h 581"/>
                  <a:gd name="T6" fmla="*/ 488 w 629"/>
                  <a:gd name="T7" fmla="*/ 464 h 581"/>
                  <a:gd name="T8" fmla="*/ 314 w 629"/>
                  <a:gd name="T9" fmla="*/ 0 h 581"/>
                </a:gdLst>
                <a:ahLst/>
                <a:cxnLst>
                  <a:cxn ang="0">
                    <a:pos x="T0" y="T1"/>
                  </a:cxn>
                  <a:cxn ang="0">
                    <a:pos x="T2" y="T3"/>
                  </a:cxn>
                  <a:cxn ang="0">
                    <a:pos x="T4" y="T5"/>
                  </a:cxn>
                  <a:cxn ang="0">
                    <a:pos x="T6" y="T7"/>
                  </a:cxn>
                  <a:cxn ang="0">
                    <a:pos x="T8" y="T9"/>
                  </a:cxn>
                </a:cxnLst>
                <a:rect l="0" t="0" r="r" b="b"/>
                <a:pathLst>
                  <a:path w="629" h="581">
                    <a:moveTo>
                      <a:pt x="314" y="0"/>
                    </a:moveTo>
                    <a:cubicBezTo>
                      <a:pt x="0" y="0"/>
                      <a:pt x="120" y="431"/>
                      <a:pt x="141" y="464"/>
                    </a:cubicBezTo>
                    <a:cubicBezTo>
                      <a:pt x="163" y="501"/>
                      <a:pt x="263" y="581"/>
                      <a:pt x="314" y="581"/>
                    </a:cubicBezTo>
                    <a:cubicBezTo>
                      <a:pt x="365" y="581"/>
                      <a:pt x="465" y="501"/>
                      <a:pt x="488" y="464"/>
                    </a:cubicBezTo>
                    <a:cubicBezTo>
                      <a:pt x="508" y="431"/>
                      <a:pt x="629" y="0"/>
                      <a:pt x="314" y="0"/>
                    </a:cubicBezTo>
                  </a:path>
                </a:pathLst>
              </a:custGeom>
              <a:solidFill>
                <a:srgbClr val="EAB9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6" name="îşľïďe"/>
              <p:cNvSpPr/>
              <p:nvPr/>
            </p:nvSpPr>
            <p:spPr bwMode="auto">
              <a:xfrm>
                <a:off x="5847419" y="5422914"/>
                <a:ext cx="494167" cy="605283"/>
              </a:xfrm>
              <a:custGeom>
                <a:avLst/>
                <a:gdLst>
                  <a:gd name="T0" fmla="*/ 152 w 286"/>
                  <a:gd name="T1" fmla="*/ 0 h 350"/>
                  <a:gd name="T2" fmla="*/ 0 w 286"/>
                  <a:gd name="T3" fmla="*/ 44 h 350"/>
                  <a:gd name="T4" fmla="*/ 58 w 286"/>
                  <a:gd name="T5" fmla="*/ 350 h 350"/>
                  <a:gd name="T6" fmla="*/ 263 w 286"/>
                  <a:gd name="T7" fmla="*/ 350 h 350"/>
                  <a:gd name="T8" fmla="*/ 286 w 286"/>
                  <a:gd name="T9" fmla="*/ 45 h 350"/>
                  <a:gd name="T10" fmla="*/ 152 w 286"/>
                  <a:gd name="T11" fmla="*/ 0 h 350"/>
                </a:gdLst>
                <a:ahLst/>
                <a:cxnLst>
                  <a:cxn ang="0">
                    <a:pos x="T0" y="T1"/>
                  </a:cxn>
                  <a:cxn ang="0">
                    <a:pos x="T2" y="T3"/>
                  </a:cxn>
                  <a:cxn ang="0">
                    <a:pos x="T4" y="T5"/>
                  </a:cxn>
                  <a:cxn ang="0">
                    <a:pos x="T6" y="T7"/>
                  </a:cxn>
                  <a:cxn ang="0">
                    <a:pos x="T8" y="T9"/>
                  </a:cxn>
                  <a:cxn ang="0">
                    <a:pos x="T10" y="T11"/>
                  </a:cxn>
                </a:cxnLst>
                <a:rect l="0" t="0" r="r" b="b"/>
                <a:pathLst>
                  <a:path w="286" h="350">
                    <a:moveTo>
                      <a:pt x="152" y="0"/>
                    </a:moveTo>
                    <a:cubicBezTo>
                      <a:pt x="152" y="0"/>
                      <a:pt x="0" y="35"/>
                      <a:pt x="0" y="44"/>
                    </a:cubicBezTo>
                    <a:cubicBezTo>
                      <a:pt x="0" y="53"/>
                      <a:pt x="58" y="350"/>
                      <a:pt x="58" y="350"/>
                    </a:cubicBezTo>
                    <a:cubicBezTo>
                      <a:pt x="263" y="350"/>
                      <a:pt x="263" y="350"/>
                      <a:pt x="263" y="350"/>
                    </a:cubicBezTo>
                    <a:cubicBezTo>
                      <a:pt x="286" y="45"/>
                      <a:pt x="286" y="45"/>
                      <a:pt x="286" y="45"/>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7" name="išlidê"/>
              <p:cNvSpPr/>
              <p:nvPr/>
            </p:nvSpPr>
            <p:spPr bwMode="auto">
              <a:xfrm>
                <a:off x="6026519" y="5421453"/>
                <a:ext cx="160824" cy="157168"/>
              </a:xfrm>
              <a:custGeom>
                <a:avLst/>
                <a:gdLst>
                  <a:gd name="T0" fmla="*/ 0 w 220"/>
                  <a:gd name="T1" fmla="*/ 121 h 215"/>
                  <a:gd name="T2" fmla="*/ 64 w 220"/>
                  <a:gd name="T3" fmla="*/ 215 h 215"/>
                  <a:gd name="T4" fmla="*/ 159 w 220"/>
                  <a:gd name="T5" fmla="*/ 215 h 215"/>
                  <a:gd name="T6" fmla="*/ 220 w 220"/>
                  <a:gd name="T7" fmla="*/ 121 h 215"/>
                  <a:gd name="T8" fmla="*/ 114 w 220"/>
                  <a:gd name="T9" fmla="*/ 0 h 215"/>
                  <a:gd name="T10" fmla="*/ 0 w 220"/>
                  <a:gd name="T11" fmla="*/ 121 h 215"/>
                </a:gdLst>
                <a:ahLst/>
                <a:cxnLst>
                  <a:cxn ang="0">
                    <a:pos x="T0" y="T1"/>
                  </a:cxn>
                  <a:cxn ang="0">
                    <a:pos x="T2" y="T3"/>
                  </a:cxn>
                  <a:cxn ang="0">
                    <a:pos x="T4" y="T5"/>
                  </a:cxn>
                  <a:cxn ang="0">
                    <a:pos x="T6" y="T7"/>
                  </a:cxn>
                  <a:cxn ang="0">
                    <a:pos x="T8" y="T9"/>
                  </a:cxn>
                  <a:cxn ang="0">
                    <a:pos x="T10" y="T11"/>
                  </a:cxn>
                </a:cxnLst>
                <a:rect l="0" t="0" r="r" b="b"/>
                <a:pathLst>
                  <a:path w="220" h="215">
                    <a:moveTo>
                      <a:pt x="0" y="121"/>
                    </a:moveTo>
                    <a:lnTo>
                      <a:pt x="64" y="215"/>
                    </a:lnTo>
                    <a:lnTo>
                      <a:pt x="159" y="215"/>
                    </a:lnTo>
                    <a:lnTo>
                      <a:pt x="220" y="121"/>
                    </a:lnTo>
                    <a:lnTo>
                      <a:pt x="114" y="0"/>
                    </a:lnTo>
                    <a:lnTo>
                      <a:pt x="0" y="121"/>
                    </a:lnTo>
                    <a:close/>
                  </a:path>
                </a:pathLst>
              </a:custGeom>
              <a:solidFill>
                <a:srgbClr val="E74C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8" name="îṣḻíďe"/>
              <p:cNvSpPr/>
              <p:nvPr/>
            </p:nvSpPr>
            <p:spPr bwMode="auto">
              <a:xfrm>
                <a:off x="6026519" y="5421453"/>
                <a:ext cx="160824" cy="157168"/>
              </a:xfrm>
              <a:custGeom>
                <a:avLst/>
                <a:gdLst>
                  <a:gd name="T0" fmla="*/ 0 w 220"/>
                  <a:gd name="T1" fmla="*/ 121 h 215"/>
                  <a:gd name="T2" fmla="*/ 64 w 220"/>
                  <a:gd name="T3" fmla="*/ 215 h 215"/>
                  <a:gd name="T4" fmla="*/ 159 w 220"/>
                  <a:gd name="T5" fmla="*/ 215 h 215"/>
                  <a:gd name="T6" fmla="*/ 220 w 220"/>
                  <a:gd name="T7" fmla="*/ 121 h 215"/>
                  <a:gd name="T8" fmla="*/ 114 w 220"/>
                  <a:gd name="T9" fmla="*/ 0 h 215"/>
                  <a:gd name="T10" fmla="*/ 0 w 220"/>
                  <a:gd name="T11" fmla="*/ 121 h 215"/>
                </a:gdLst>
                <a:ahLst/>
                <a:cxnLst>
                  <a:cxn ang="0">
                    <a:pos x="T0" y="T1"/>
                  </a:cxn>
                  <a:cxn ang="0">
                    <a:pos x="T2" y="T3"/>
                  </a:cxn>
                  <a:cxn ang="0">
                    <a:pos x="T4" y="T5"/>
                  </a:cxn>
                  <a:cxn ang="0">
                    <a:pos x="T6" y="T7"/>
                  </a:cxn>
                  <a:cxn ang="0">
                    <a:pos x="T8" y="T9"/>
                  </a:cxn>
                  <a:cxn ang="0">
                    <a:pos x="T10" y="T11"/>
                  </a:cxn>
                </a:cxnLst>
                <a:rect l="0" t="0" r="r" b="b"/>
                <a:pathLst>
                  <a:path w="220" h="215">
                    <a:moveTo>
                      <a:pt x="0" y="121"/>
                    </a:moveTo>
                    <a:lnTo>
                      <a:pt x="64" y="215"/>
                    </a:lnTo>
                    <a:lnTo>
                      <a:pt x="159" y="215"/>
                    </a:lnTo>
                    <a:lnTo>
                      <a:pt x="220" y="121"/>
                    </a:lnTo>
                    <a:lnTo>
                      <a:pt x="114" y="0"/>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9" name="íṡḻïdè"/>
              <p:cNvSpPr/>
              <p:nvPr/>
            </p:nvSpPr>
            <p:spPr bwMode="auto">
              <a:xfrm>
                <a:off x="6007512" y="5578621"/>
                <a:ext cx="201030" cy="449576"/>
              </a:xfrm>
              <a:custGeom>
                <a:avLst/>
                <a:gdLst>
                  <a:gd name="T0" fmla="*/ 90 w 275"/>
                  <a:gd name="T1" fmla="*/ 0 h 615"/>
                  <a:gd name="T2" fmla="*/ 0 w 275"/>
                  <a:gd name="T3" fmla="*/ 615 h 615"/>
                  <a:gd name="T4" fmla="*/ 275 w 275"/>
                  <a:gd name="T5" fmla="*/ 615 h 615"/>
                  <a:gd name="T6" fmla="*/ 185 w 275"/>
                  <a:gd name="T7" fmla="*/ 0 h 615"/>
                  <a:gd name="T8" fmla="*/ 90 w 275"/>
                  <a:gd name="T9" fmla="*/ 0 h 615"/>
                </a:gdLst>
                <a:ahLst/>
                <a:cxnLst>
                  <a:cxn ang="0">
                    <a:pos x="T0" y="T1"/>
                  </a:cxn>
                  <a:cxn ang="0">
                    <a:pos x="T2" y="T3"/>
                  </a:cxn>
                  <a:cxn ang="0">
                    <a:pos x="T4" y="T5"/>
                  </a:cxn>
                  <a:cxn ang="0">
                    <a:pos x="T6" y="T7"/>
                  </a:cxn>
                  <a:cxn ang="0">
                    <a:pos x="T8" y="T9"/>
                  </a:cxn>
                </a:cxnLst>
                <a:rect l="0" t="0" r="r" b="b"/>
                <a:pathLst>
                  <a:path w="275" h="615">
                    <a:moveTo>
                      <a:pt x="90" y="0"/>
                    </a:moveTo>
                    <a:lnTo>
                      <a:pt x="0" y="615"/>
                    </a:lnTo>
                    <a:lnTo>
                      <a:pt x="275" y="615"/>
                    </a:lnTo>
                    <a:lnTo>
                      <a:pt x="185" y="0"/>
                    </a:lnTo>
                    <a:lnTo>
                      <a:pt x="90" y="0"/>
                    </a:lnTo>
                    <a:close/>
                  </a:path>
                </a:pathLst>
              </a:custGeom>
              <a:solidFill>
                <a:srgbClr val="28A8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0" name="iṡḷîďê"/>
              <p:cNvSpPr/>
              <p:nvPr/>
            </p:nvSpPr>
            <p:spPr bwMode="auto">
              <a:xfrm>
                <a:off x="6007512" y="5578621"/>
                <a:ext cx="201030" cy="449576"/>
              </a:xfrm>
              <a:custGeom>
                <a:avLst/>
                <a:gdLst>
                  <a:gd name="T0" fmla="*/ 90 w 275"/>
                  <a:gd name="T1" fmla="*/ 0 h 615"/>
                  <a:gd name="T2" fmla="*/ 0 w 275"/>
                  <a:gd name="T3" fmla="*/ 615 h 615"/>
                  <a:gd name="T4" fmla="*/ 275 w 275"/>
                  <a:gd name="T5" fmla="*/ 615 h 615"/>
                  <a:gd name="T6" fmla="*/ 185 w 275"/>
                  <a:gd name="T7" fmla="*/ 0 h 615"/>
                  <a:gd name="T8" fmla="*/ 90 w 275"/>
                  <a:gd name="T9" fmla="*/ 0 h 615"/>
                </a:gdLst>
                <a:ahLst/>
                <a:cxnLst>
                  <a:cxn ang="0">
                    <a:pos x="T0" y="T1"/>
                  </a:cxn>
                  <a:cxn ang="0">
                    <a:pos x="T2" y="T3"/>
                  </a:cxn>
                  <a:cxn ang="0">
                    <a:pos x="T4" y="T5"/>
                  </a:cxn>
                  <a:cxn ang="0">
                    <a:pos x="T6" y="T7"/>
                  </a:cxn>
                  <a:cxn ang="0">
                    <a:pos x="T8" y="T9"/>
                  </a:cxn>
                </a:cxnLst>
                <a:rect l="0" t="0" r="r" b="b"/>
                <a:pathLst>
                  <a:path w="275" h="615">
                    <a:moveTo>
                      <a:pt x="90" y="0"/>
                    </a:moveTo>
                    <a:lnTo>
                      <a:pt x="0" y="615"/>
                    </a:lnTo>
                    <a:lnTo>
                      <a:pt x="275" y="615"/>
                    </a:lnTo>
                    <a:lnTo>
                      <a:pt x="185" y="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1" name="iṡlïďè"/>
              <p:cNvSpPr/>
              <p:nvPr/>
            </p:nvSpPr>
            <p:spPr bwMode="auto">
              <a:xfrm>
                <a:off x="5904439" y="5188258"/>
                <a:ext cx="205416" cy="395480"/>
              </a:xfrm>
              <a:custGeom>
                <a:avLst/>
                <a:gdLst>
                  <a:gd name="T0" fmla="*/ 23 w 281"/>
                  <a:gd name="T1" fmla="*/ 0 h 541"/>
                  <a:gd name="T2" fmla="*/ 0 w 281"/>
                  <a:gd name="T3" fmla="*/ 87 h 541"/>
                  <a:gd name="T4" fmla="*/ 63 w 281"/>
                  <a:gd name="T5" fmla="*/ 541 h 541"/>
                  <a:gd name="T6" fmla="*/ 281 w 281"/>
                  <a:gd name="T7" fmla="*/ 321 h 541"/>
                  <a:gd name="T8" fmla="*/ 23 w 281"/>
                  <a:gd name="T9" fmla="*/ 0 h 541"/>
                </a:gdLst>
                <a:ahLst/>
                <a:cxnLst>
                  <a:cxn ang="0">
                    <a:pos x="T0" y="T1"/>
                  </a:cxn>
                  <a:cxn ang="0">
                    <a:pos x="T2" y="T3"/>
                  </a:cxn>
                  <a:cxn ang="0">
                    <a:pos x="T4" y="T5"/>
                  </a:cxn>
                  <a:cxn ang="0">
                    <a:pos x="T6" y="T7"/>
                  </a:cxn>
                  <a:cxn ang="0">
                    <a:pos x="T8" y="T9"/>
                  </a:cxn>
                </a:cxnLst>
                <a:rect l="0" t="0" r="r" b="b"/>
                <a:pathLst>
                  <a:path w="281" h="541">
                    <a:moveTo>
                      <a:pt x="23" y="0"/>
                    </a:moveTo>
                    <a:lnTo>
                      <a:pt x="0" y="87"/>
                    </a:lnTo>
                    <a:lnTo>
                      <a:pt x="63" y="541"/>
                    </a:lnTo>
                    <a:lnTo>
                      <a:pt x="281" y="321"/>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2" name="íŝḷïḑê"/>
              <p:cNvSpPr/>
              <p:nvPr/>
            </p:nvSpPr>
            <p:spPr bwMode="auto">
              <a:xfrm>
                <a:off x="5904439" y="5188258"/>
                <a:ext cx="205416" cy="395480"/>
              </a:xfrm>
              <a:custGeom>
                <a:avLst/>
                <a:gdLst>
                  <a:gd name="T0" fmla="*/ 23 w 281"/>
                  <a:gd name="T1" fmla="*/ 0 h 541"/>
                  <a:gd name="T2" fmla="*/ 0 w 281"/>
                  <a:gd name="T3" fmla="*/ 87 h 541"/>
                  <a:gd name="T4" fmla="*/ 63 w 281"/>
                  <a:gd name="T5" fmla="*/ 541 h 541"/>
                  <a:gd name="T6" fmla="*/ 281 w 281"/>
                  <a:gd name="T7" fmla="*/ 321 h 541"/>
                  <a:gd name="T8" fmla="*/ 23 w 281"/>
                  <a:gd name="T9" fmla="*/ 0 h 541"/>
                </a:gdLst>
                <a:ahLst/>
                <a:cxnLst>
                  <a:cxn ang="0">
                    <a:pos x="T0" y="T1"/>
                  </a:cxn>
                  <a:cxn ang="0">
                    <a:pos x="T2" y="T3"/>
                  </a:cxn>
                  <a:cxn ang="0">
                    <a:pos x="T4" y="T5"/>
                  </a:cxn>
                  <a:cxn ang="0">
                    <a:pos x="T6" y="T7"/>
                  </a:cxn>
                  <a:cxn ang="0">
                    <a:pos x="T8" y="T9"/>
                  </a:cxn>
                </a:cxnLst>
                <a:rect l="0" t="0" r="r" b="b"/>
                <a:pathLst>
                  <a:path w="281" h="541">
                    <a:moveTo>
                      <a:pt x="23" y="0"/>
                    </a:moveTo>
                    <a:lnTo>
                      <a:pt x="0" y="87"/>
                    </a:lnTo>
                    <a:lnTo>
                      <a:pt x="63" y="541"/>
                    </a:lnTo>
                    <a:lnTo>
                      <a:pt x="281" y="321"/>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3" name="íSlîḋe"/>
              <p:cNvSpPr/>
              <p:nvPr/>
            </p:nvSpPr>
            <p:spPr bwMode="auto">
              <a:xfrm>
                <a:off x="6109854" y="5188258"/>
                <a:ext cx="198837" cy="399136"/>
              </a:xfrm>
              <a:custGeom>
                <a:avLst/>
                <a:gdLst>
                  <a:gd name="T0" fmla="*/ 253 w 272"/>
                  <a:gd name="T1" fmla="*/ 0 h 546"/>
                  <a:gd name="T2" fmla="*/ 272 w 272"/>
                  <a:gd name="T3" fmla="*/ 85 h 546"/>
                  <a:gd name="T4" fmla="*/ 213 w 272"/>
                  <a:gd name="T5" fmla="*/ 546 h 546"/>
                  <a:gd name="T6" fmla="*/ 0 w 272"/>
                  <a:gd name="T7" fmla="*/ 321 h 546"/>
                  <a:gd name="T8" fmla="*/ 253 w 272"/>
                  <a:gd name="T9" fmla="*/ 0 h 546"/>
                </a:gdLst>
                <a:ahLst/>
                <a:cxnLst>
                  <a:cxn ang="0">
                    <a:pos x="T0" y="T1"/>
                  </a:cxn>
                  <a:cxn ang="0">
                    <a:pos x="T2" y="T3"/>
                  </a:cxn>
                  <a:cxn ang="0">
                    <a:pos x="T4" y="T5"/>
                  </a:cxn>
                  <a:cxn ang="0">
                    <a:pos x="T6" y="T7"/>
                  </a:cxn>
                  <a:cxn ang="0">
                    <a:pos x="T8" y="T9"/>
                  </a:cxn>
                </a:cxnLst>
                <a:rect l="0" t="0" r="r" b="b"/>
                <a:pathLst>
                  <a:path w="272" h="546">
                    <a:moveTo>
                      <a:pt x="253" y="0"/>
                    </a:moveTo>
                    <a:lnTo>
                      <a:pt x="272" y="85"/>
                    </a:lnTo>
                    <a:lnTo>
                      <a:pt x="213" y="546"/>
                    </a:lnTo>
                    <a:lnTo>
                      <a:pt x="0" y="321"/>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4" name="ïsḻiďe"/>
              <p:cNvSpPr/>
              <p:nvPr/>
            </p:nvSpPr>
            <p:spPr bwMode="auto">
              <a:xfrm>
                <a:off x="5918328" y="5184603"/>
                <a:ext cx="187871" cy="235387"/>
              </a:xfrm>
              <a:custGeom>
                <a:avLst/>
                <a:gdLst>
                  <a:gd name="T0" fmla="*/ 2 w 257"/>
                  <a:gd name="T1" fmla="*/ 0 h 322"/>
                  <a:gd name="T2" fmla="*/ 0 w 257"/>
                  <a:gd name="T3" fmla="*/ 0 h 322"/>
                  <a:gd name="T4" fmla="*/ 0 w 257"/>
                  <a:gd name="T5" fmla="*/ 5 h 322"/>
                  <a:gd name="T6" fmla="*/ 2 w 257"/>
                  <a:gd name="T7" fmla="*/ 7 h 322"/>
                  <a:gd name="T8" fmla="*/ 4 w 257"/>
                  <a:gd name="T9" fmla="*/ 5 h 322"/>
                  <a:gd name="T10" fmla="*/ 257 w 257"/>
                  <a:gd name="T11" fmla="*/ 322 h 322"/>
                  <a:gd name="T12" fmla="*/ 257 w 257"/>
                  <a:gd name="T13" fmla="*/ 315 h 322"/>
                  <a:gd name="T14" fmla="*/ 2 w 257"/>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22">
                    <a:moveTo>
                      <a:pt x="2" y="0"/>
                    </a:moveTo>
                    <a:lnTo>
                      <a:pt x="0" y="0"/>
                    </a:lnTo>
                    <a:lnTo>
                      <a:pt x="0" y="5"/>
                    </a:lnTo>
                    <a:lnTo>
                      <a:pt x="2" y="7"/>
                    </a:lnTo>
                    <a:lnTo>
                      <a:pt x="4" y="5"/>
                    </a:lnTo>
                    <a:lnTo>
                      <a:pt x="257" y="322"/>
                    </a:lnTo>
                    <a:lnTo>
                      <a:pt x="257" y="315"/>
                    </a:lnTo>
                    <a:lnTo>
                      <a:pt x="2" y="0"/>
                    </a:lnTo>
                    <a:close/>
                  </a:path>
                </a:pathLst>
              </a:custGeom>
              <a:solidFill>
                <a:srgbClr val="DEB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5" name="iṧḷïďè"/>
              <p:cNvSpPr/>
              <p:nvPr/>
            </p:nvSpPr>
            <p:spPr bwMode="auto">
              <a:xfrm>
                <a:off x="5918328" y="5184603"/>
                <a:ext cx="187871" cy="235387"/>
              </a:xfrm>
              <a:custGeom>
                <a:avLst/>
                <a:gdLst>
                  <a:gd name="T0" fmla="*/ 2 w 257"/>
                  <a:gd name="T1" fmla="*/ 0 h 322"/>
                  <a:gd name="T2" fmla="*/ 0 w 257"/>
                  <a:gd name="T3" fmla="*/ 0 h 322"/>
                  <a:gd name="T4" fmla="*/ 0 w 257"/>
                  <a:gd name="T5" fmla="*/ 5 h 322"/>
                  <a:gd name="T6" fmla="*/ 2 w 257"/>
                  <a:gd name="T7" fmla="*/ 7 h 322"/>
                  <a:gd name="T8" fmla="*/ 4 w 257"/>
                  <a:gd name="T9" fmla="*/ 5 h 322"/>
                  <a:gd name="T10" fmla="*/ 257 w 257"/>
                  <a:gd name="T11" fmla="*/ 322 h 322"/>
                  <a:gd name="T12" fmla="*/ 257 w 257"/>
                  <a:gd name="T13" fmla="*/ 315 h 322"/>
                  <a:gd name="T14" fmla="*/ 2 w 257"/>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22">
                    <a:moveTo>
                      <a:pt x="2" y="0"/>
                    </a:moveTo>
                    <a:lnTo>
                      <a:pt x="0" y="0"/>
                    </a:lnTo>
                    <a:lnTo>
                      <a:pt x="0" y="5"/>
                    </a:lnTo>
                    <a:lnTo>
                      <a:pt x="2" y="7"/>
                    </a:lnTo>
                    <a:lnTo>
                      <a:pt x="4" y="5"/>
                    </a:lnTo>
                    <a:lnTo>
                      <a:pt x="257" y="322"/>
                    </a:lnTo>
                    <a:lnTo>
                      <a:pt x="257" y="31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6" name="íśḻíḓé"/>
              <p:cNvSpPr/>
              <p:nvPr/>
            </p:nvSpPr>
            <p:spPr bwMode="auto">
              <a:xfrm>
                <a:off x="5919790" y="5188258"/>
                <a:ext cx="186410" cy="233194"/>
              </a:xfrm>
              <a:custGeom>
                <a:avLst/>
                <a:gdLst>
                  <a:gd name="T0" fmla="*/ 2 w 255"/>
                  <a:gd name="T1" fmla="*/ 0 h 319"/>
                  <a:gd name="T2" fmla="*/ 0 w 255"/>
                  <a:gd name="T3" fmla="*/ 2 h 319"/>
                  <a:gd name="T4" fmla="*/ 255 w 255"/>
                  <a:gd name="T5" fmla="*/ 319 h 319"/>
                  <a:gd name="T6" fmla="*/ 255 w 255"/>
                  <a:gd name="T7" fmla="*/ 317 h 319"/>
                  <a:gd name="T8" fmla="*/ 2 w 255"/>
                  <a:gd name="T9" fmla="*/ 0 h 319"/>
                </a:gdLst>
                <a:ahLst/>
                <a:cxnLst>
                  <a:cxn ang="0">
                    <a:pos x="T0" y="T1"/>
                  </a:cxn>
                  <a:cxn ang="0">
                    <a:pos x="T2" y="T3"/>
                  </a:cxn>
                  <a:cxn ang="0">
                    <a:pos x="T4" y="T5"/>
                  </a:cxn>
                  <a:cxn ang="0">
                    <a:pos x="T6" y="T7"/>
                  </a:cxn>
                  <a:cxn ang="0">
                    <a:pos x="T8" y="T9"/>
                  </a:cxn>
                </a:cxnLst>
                <a:rect l="0" t="0" r="r" b="b"/>
                <a:pathLst>
                  <a:path w="255" h="319">
                    <a:moveTo>
                      <a:pt x="2" y="0"/>
                    </a:moveTo>
                    <a:lnTo>
                      <a:pt x="0" y="2"/>
                    </a:lnTo>
                    <a:lnTo>
                      <a:pt x="255" y="319"/>
                    </a:lnTo>
                    <a:lnTo>
                      <a:pt x="255" y="317"/>
                    </a:ln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7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7" name="îṧḷîde"/>
              <p:cNvSpPr/>
              <p:nvPr/>
            </p:nvSpPr>
            <p:spPr bwMode="auto">
              <a:xfrm>
                <a:off x="5919790" y="5188258"/>
                <a:ext cx="186410" cy="233194"/>
              </a:xfrm>
              <a:custGeom>
                <a:avLst/>
                <a:gdLst>
                  <a:gd name="T0" fmla="*/ 2 w 255"/>
                  <a:gd name="T1" fmla="*/ 0 h 319"/>
                  <a:gd name="T2" fmla="*/ 0 w 255"/>
                  <a:gd name="T3" fmla="*/ 2 h 319"/>
                  <a:gd name="T4" fmla="*/ 255 w 255"/>
                  <a:gd name="T5" fmla="*/ 319 h 319"/>
                  <a:gd name="T6" fmla="*/ 255 w 255"/>
                  <a:gd name="T7" fmla="*/ 317 h 319"/>
                  <a:gd name="T8" fmla="*/ 2 w 255"/>
                  <a:gd name="T9" fmla="*/ 0 h 319"/>
                </a:gdLst>
                <a:ahLst/>
                <a:cxnLst>
                  <a:cxn ang="0">
                    <a:pos x="T0" y="T1"/>
                  </a:cxn>
                  <a:cxn ang="0">
                    <a:pos x="T2" y="T3"/>
                  </a:cxn>
                  <a:cxn ang="0">
                    <a:pos x="T4" y="T5"/>
                  </a:cxn>
                  <a:cxn ang="0">
                    <a:pos x="T6" y="T7"/>
                  </a:cxn>
                  <a:cxn ang="0">
                    <a:pos x="T8" y="T9"/>
                  </a:cxn>
                </a:cxnLst>
                <a:rect l="0" t="0" r="r" b="b"/>
                <a:pathLst>
                  <a:path w="255" h="319">
                    <a:moveTo>
                      <a:pt x="2" y="0"/>
                    </a:moveTo>
                    <a:lnTo>
                      <a:pt x="0" y="2"/>
                    </a:lnTo>
                    <a:lnTo>
                      <a:pt x="255" y="319"/>
                    </a:lnTo>
                    <a:lnTo>
                      <a:pt x="255" y="31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7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8" name="íṣḻïḍe"/>
              <p:cNvSpPr/>
              <p:nvPr/>
            </p:nvSpPr>
            <p:spPr bwMode="auto">
              <a:xfrm>
                <a:off x="5952686" y="5426570"/>
                <a:ext cx="152052" cy="207609"/>
              </a:xfrm>
              <a:custGeom>
                <a:avLst/>
                <a:gdLst>
                  <a:gd name="T0" fmla="*/ 111 w 208"/>
                  <a:gd name="T1" fmla="*/ 123 h 284"/>
                  <a:gd name="T2" fmla="*/ 2 w 208"/>
                  <a:gd name="T3" fmla="*/ 255 h 284"/>
                  <a:gd name="T4" fmla="*/ 0 w 208"/>
                  <a:gd name="T5" fmla="*/ 232 h 284"/>
                  <a:gd name="T6" fmla="*/ 7 w 208"/>
                  <a:gd name="T7" fmla="*/ 284 h 284"/>
                  <a:gd name="T8" fmla="*/ 116 w 208"/>
                  <a:gd name="T9" fmla="*/ 132 h 284"/>
                  <a:gd name="T10" fmla="*/ 111 w 208"/>
                  <a:gd name="T11" fmla="*/ 123 h 284"/>
                  <a:gd name="T12" fmla="*/ 104 w 208"/>
                  <a:gd name="T13" fmla="*/ 114 h 284"/>
                  <a:gd name="T14" fmla="*/ 0 w 208"/>
                  <a:gd name="T15" fmla="*/ 225 h 284"/>
                  <a:gd name="T16" fmla="*/ 0 w 208"/>
                  <a:gd name="T17" fmla="*/ 227 h 284"/>
                  <a:gd name="T18" fmla="*/ 104 w 208"/>
                  <a:gd name="T19" fmla="*/ 114 h 284"/>
                  <a:gd name="T20" fmla="*/ 104 w 208"/>
                  <a:gd name="T21" fmla="*/ 114 h 284"/>
                  <a:gd name="T22" fmla="*/ 208 w 208"/>
                  <a:gd name="T23" fmla="*/ 0 h 284"/>
                  <a:gd name="T24" fmla="*/ 196 w 208"/>
                  <a:gd name="T25" fmla="*/ 12 h 284"/>
                  <a:gd name="T26" fmla="*/ 165 w 208"/>
                  <a:gd name="T27" fmla="*/ 45 h 284"/>
                  <a:gd name="T28" fmla="*/ 208 w 208"/>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84">
                    <a:moveTo>
                      <a:pt x="111" y="123"/>
                    </a:moveTo>
                    <a:lnTo>
                      <a:pt x="2" y="255"/>
                    </a:lnTo>
                    <a:lnTo>
                      <a:pt x="0" y="232"/>
                    </a:lnTo>
                    <a:lnTo>
                      <a:pt x="7" y="284"/>
                    </a:lnTo>
                    <a:lnTo>
                      <a:pt x="116" y="132"/>
                    </a:lnTo>
                    <a:lnTo>
                      <a:pt x="111" y="123"/>
                    </a:lnTo>
                    <a:close/>
                    <a:moveTo>
                      <a:pt x="104" y="114"/>
                    </a:moveTo>
                    <a:lnTo>
                      <a:pt x="0" y="225"/>
                    </a:lnTo>
                    <a:lnTo>
                      <a:pt x="0" y="227"/>
                    </a:lnTo>
                    <a:lnTo>
                      <a:pt x="104" y="114"/>
                    </a:lnTo>
                    <a:lnTo>
                      <a:pt x="104" y="114"/>
                    </a:lnTo>
                    <a:close/>
                    <a:moveTo>
                      <a:pt x="208" y="0"/>
                    </a:moveTo>
                    <a:lnTo>
                      <a:pt x="196" y="12"/>
                    </a:lnTo>
                    <a:lnTo>
                      <a:pt x="165" y="45"/>
                    </a:lnTo>
                    <a:lnTo>
                      <a:pt x="2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9" name="íṥlîḓê"/>
              <p:cNvSpPr/>
              <p:nvPr/>
            </p:nvSpPr>
            <p:spPr bwMode="auto">
              <a:xfrm>
                <a:off x="5952686" y="5426570"/>
                <a:ext cx="152052" cy="207609"/>
              </a:xfrm>
              <a:custGeom>
                <a:avLst/>
                <a:gdLst>
                  <a:gd name="T0" fmla="*/ 111 w 208"/>
                  <a:gd name="T1" fmla="*/ 123 h 284"/>
                  <a:gd name="T2" fmla="*/ 2 w 208"/>
                  <a:gd name="T3" fmla="*/ 255 h 284"/>
                  <a:gd name="T4" fmla="*/ 0 w 208"/>
                  <a:gd name="T5" fmla="*/ 232 h 284"/>
                  <a:gd name="T6" fmla="*/ 7 w 208"/>
                  <a:gd name="T7" fmla="*/ 284 h 284"/>
                  <a:gd name="T8" fmla="*/ 116 w 208"/>
                  <a:gd name="T9" fmla="*/ 132 h 284"/>
                  <a:gd name="T10" fmla="*/ 111 w 208"/>
                  <a:gd name="T11" fmla="*/ 123 h 284"/>
                  <a:gd name="T12" fmla="*/ 104 w 208"/>
                  <a:gd name="T13" fmla="*/ 114 h 284"/>
                  <a:gd name="T14" fmla="*/ 0 w 208"/>
                  <a:gd name="T15" fmla="*/ 225 h 284"/>
                  <a:gd name="T16" fmla="*/ 0 w 208"/>
                  <a:gd name="T17" fmla="*/ 227 h 284"/>
                  <a:gd name="T18" fmla="*/ 104 w 208"/>
                  <a:gd name="T19" fmla="*/ 114 h 284"/>
                  <a:gd name="T20" fmla="*/ 104 w 208"/>
                  <a:gd name="T21" fmla="*/ 114 h 284"/>
                  <a:gd name="T22" fmla="*/ 208 w 208"/>
                  <a:gd name="T23" fmla="*/ 0 h 284"/>
                  <a:gd name="T24" fmla="*/ 196 w 208"/>
                  <a:gd name="T25" fmla="*/ 12 h 284"/>
                  <a:gd name="T26" fmla="*/ 165 w 208"/>
                  <a:gd name="T27" fmla="*/ 45 h 284"/>
                  <a:gd name="T28" fmla="*/ 208 w 208"/>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84">
                    <a:moveTo>
                      <a:pt x="111" y="123"/>
                    </a:moveTo>
                    <a:lnTo>
                      <a:pt x="2" y="255"/>
                    </a:lnTo>
                    <a:lnTo>
                      <a:pt x="0" y="232"/>
                    </a:lnTo>
                    <a:lnTo>
                      <a:pt x="7" y="284"/>
                    </a:lnTo>
                    <a:lnTo>
                      <a:pt x="116" y="132"/>
                    </a:lnTo>
                    <a:lnTo>
                      <a:pt x="111" y="123"/>
                    </a:lnTo>
                    <a:moveTo>
                      <a:pt x="104" y="114"/>
                    </a:moveTo>
                    <a:lnTo>
                      <a:pt x="0" y="225"/>
                    </a:lnTo>
                    <a:lnTo>
                      <a:pt x="0" y="227"/>
                    </a:lnTo>
                    <a:lnTo>
                      <a:pt x="104" y="114"/>
                    </a:lnTo>
                    <a:lnTo>
                      <a:pt x="104" y="114"/>
                    </a:lnTo>
                    <a:moveTo>
                      <a:pt x="208" y="0"/>
                    </a:moveTo>
                    <a:lnTo>
                      <a:pt x="196" y="12"/>
                    </a:lnTo>
                    <a:lnTo>
                      <a:pt x="165" y="45"/>
                    </a:lnTo>
                    <a:lnTo>
                      <a:pt x="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0" name="ïsļiḓe"/>
              <p:cNvSpPr/>
              <p:nvPr/>
            </p:nvSpPr>
            <p:spPr bwMode="auto">
              <a:xfrm>
                <a:off x="6028712" y="5425107"/>
                <a:ext cx="77488" cy="97956"/>
              </a:xfrm>
              <a:custGeom>
                <a:avLst/>
                <a:gdLst>
                  <a:gd name="T0" fmla="*/ 92 w 106"/>
                  <a:gd name="T1" fmla="*/ 21 h 134"/>
                  <a:gd name="T2" fmla="*/ 7 w 106"/>
                  <a:gd name="T3" fmla="*/ 125 h 134"/>
                  <a:gd name="T4" fmla="*/ 12 w 106"/>
                  <a:gd name="T5" fmla="*/ 134 h 134"/>
                  <a:gd name="T6" fmla="*/ 92 w 106"/>
                  <a:gd name="T7" fmla="*/ 21 h 134"/>
                  <a:gd name="T8" fmla="*/ 106 w 106"/>
                  <a:gd name="T9" fmla="*/ 0 h 134"/>
                  <a:gd name="T10" fmla="*/ 104 w 106"/>
                  <a:gd name="T11" fmla="*/ 2 h 134"/>
                  <a:gd name="T12" fmla="*/ 61 w 106"/>
                  <a:gd name="T13" fmla="*/ 47 h 134"/>
                  <a:gd name="T14" fmla="*/ 0 w 106"/>
                  <a:gd name="T15" fmla="*/ 116 h 134"/>
                  <a:gd name="T16" fmla="*/ 0 w 106"/>
                  <a:gd name="T17" fmla="*/ 116 h 134"/>
                  <a:gd name="T18" fmla="*/ 102 w 106"/>
                  <a:gd name="T19" fmla="*/ 7 h 134"/>
                  <a:gd name="T20" fmla="*/ 106 w 106"/>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34">
                    <a:moveTo>
                      <a:pt x="92" y="21"/>
                    </a:moveTo>
                    <a:lnTo>
                      <a:pt x="7" y="125"/>
                    </a:lnTo>
                    <a:lnTo>
                      <a:pt x="12" y="134"/>
                    </a:lnTo>
                    <a:lnTo>
                      <a:pt x="92" y="21"/>
                    </a:lnTo>
                    <a:close/>
                    <a:moveTo>
                      <a:pt x="106" y="0"/>
                    </a:moveTo>
                    <a:lnTo>
                      <a:pt x="104" y="2"/>
                    </a:lnTo>
                    <a:lnTo>
                      <a:pt x="61" y="47"/>
                    </a:lnTo>
                    <a:lnTo>
                      <a:pt x="0" y="116"/>
                    </a:lnTo>
                    <a:lnTo>
                      <a:pt x="0" y="116"/>
                    </a:lnTo>
                    <a:lnTo>
                      <a:pt x="102" y="7"/>
                    </a:lnTo>
                    <a:lnTo>
                      <a:pt x="106"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1" name="íṡḻiḋe"/>
              <p:cNvSpPr/>
              <p:nvPr/>
            </p:nvSpPr>
            <p:spPr bwMode="auto">
              <a:xfrm>
                <a:off x="6028712" y="5425107"/>
                <a:ext cx="77488" cy="97956"/>
              </a:xfrm>
              <a:custGeom>
                <a:avLst/>
                <a:gdLst>
                  <a:gd name="T0" fmla="*/ 92 w 106"/>
                  <a:gd name="T1" fmla="*/ 21 h 134"/>
                  <a:gd name="T2" fmla="*/ 7 w 106"/>
                  <a:gd name="T3" fmla="*/ 125 h 134"/>
                  <a:gd name="T4" fmla="*/ 12 w 106"/>
                  <a:gd name="T5" fmla="*/ 134 h 134"/>
                  <a:gd name="T6" fmla="*/ 92 w 106"/>
                  <a:gd name="T7" fmla="*/ 21 h 134"/>
                  <a:gd name="T8" fmla="*/ 106 w 106"/>
                  <a:gd name="T9" fmla="*/ 0 h 134"/>
                  <a:gd name="T10" fmla="*/ 104 w 106"/>
                  <a:gd name="T11" fmla="*/ 2 h 134"/>
                  <a:gd name="T12" fmla="*/ 61 w 106"/>
                  <a:gd name="T13" fmla="*/ 47 h 134"/>
                  <a:gd name="T14" fmla="*/ 0 w 106"/>
                  <a:gd name="T15" fmla="*/ 116 h 134"/>
                  <a:gd name="T16" fmla="*/ 0 w 106"/>
                  <a:gd name="T17" fmla="*/ 116 h 134"/>
                  <a:gd name="T18" fmla="*/ 102 w 106"/>
                  <a:gd name="T19" fmla="*/ 7 h 134"/>
                  <a:gd name="T20" fmla="*/ 106 w 106"/>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34">
                    <a:moveTo>
                      <a:pt x="92" y="21"/>
                    </a:moveTo>
                    <a:lnTo>
                      <a:pt x="7" y="125"/>
                    </a:lnTo>
                    <a:lnTo>
                      <a:pt x="12" y="134"/>
                    </a:lnTo>
                    <a:lnTo>
                      <a:pt x="92" y="21"/>
                    </a:lnTo>
                    <a:moveTo>
                      <a:pt x="106" y="0"/>
                    </a:moveTo>
                    <a:lnTo>
                      <a:pt x="104" y="2"/>
                    </a:lnTo>
                    <a:lnTo>
                      <a:pt x="61" y="47"/>
                    </a:lnTo>
                    <a:lnTo>
                      <a:pt x="0" y="116"/>
                    </a:lnTo>
                    <a:lnTo>
                      <a:pt x="0" y="116"/>
                    </a:lnTo>
                    <a:lnTo>
                      <a:pt x="102" y="7"/>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2" name="išlîďè"/>
              <p:cNvSpPr/>
              <p:nvPr/>
            </p:nvSpPr>
            <p:spPr bwMode="auto">
              <a:xfrm>
                <a:off x="6095965" y="5422914"/>
                <a:ext cx="10235" cy="12428"/>
              </a:xfrm>
              <a:custGeom>
                <a:avLst/>
                <a:gdLst>
                  <a:gd name="T0" fmla="*/ 14 w 14"/>
                  <a:gd name="T1" fmla="*/ 0 h 17"/>
                  <a:gd name="T2" fmla="*/ 0 w 14"/>
                  <a:gd name="T3" fmla="*/ 17 h 17"/>
                  <a:gd name="T4" fmla="*/ 12 w 14"/>
                  <a:gd name="T5" fmla="*/ 5 h 17"/>
                  <a:gd name="T6" fmla="*/ 14 w 14"/>
                  <a:gd name="T7" fmla="*/ 3 h 17"/>
                  <a:gd name="T8" fmla="*/ 14 w 14"/>
                  <a:gd name="T9" fmla="*/ 0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0" y="17"/>
                    </a:lnTo>
                    <a:lnTo>
                      <a:pt x="12" y="5"/>
                    </a:lnTo>
                    <a:lnTo>
                      <a:pt x="14" y="3"/>
                    </a:lnTo>
                    <a:lnTo>
                      <a:pt x="14" y="0"/>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3" name="íṡ1ïḓè"/>
              <p:cNvSpPr/>
              <p:nvPr/>
            </p:nvSpPr>
            <p:spPr bwMode="auto">
              <a:xfrm>
                <a:off x="6095965" y="5422914"/>
                <a:ext cx="10235" cy="12428"/>
              </a:xfrm>
              <a:custGeom>
                <a:avLst/>
                <a:gdLst>
                  <a:gd name="T0" fmla="*/ 14 w 14"/>
                  <a:gd name="T1" fmla="*/ 0 h 17"/>
                  <a:gd name="T2" fmla="*/ 0 w 14"/>
                  <a:gd name="T3" fmla="*/ 17 h 17"/>
                  <a:gd name="T4" fmla="*/ 12 w 14"/>
                  <a:gd name="T5" fmla="*/ 5 h 17"/>
                  <a:gd name="T6" fmla="*/ 14 w 14"/>
                  <a:gd name="T7" fmla="*/ 3 h 17"/>
                  <a:gd name="T8" fmla="*/ 14 w 14"/>
                  <a:gd name="T9" fmla="*/ 0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0" y="17"/>
                    </a:lnTo>
                    <a:lnTo>
                      <a:pt x="12" y="5"/>
                    </a:lnTo>
                    <a:lnTo>
                      <a:pt x="14" y="3"/>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4" name="ísľîḓè"/>
              <p:cNvSpPr/>
              <p:nvPr/>
            </p:nvSpPr>
            <p:spPr bwMode="auto">
              <a:xfrm>
                <a:off x="5675630" y="5251857"/>
                <a:ext cx="326764" cy="776340"/>
              </a:xfrm>
              <a:custGeom>
                <a:avLst/>
                <a:gdLst>
                  <a:gd name="T0" fmla="*/ 313 w 447"/>
                  <a:gd name="T1" fmla="*/ 0 h 1062"/>
                  <a:gd name="T2" fmla="*/ 336 w 447"/>
                  <a:gd name="T3" fmla="*/ 102 h 1062"/>
                  <a:gd name="T4" fmla="*/ 447 w 447"/>
                  <a:gd name="T5" fmla="*/ 1062 h 1062"/>
                  <a:gd name="T6" fmla="*/ 256 w 447"/>
                  <a:gd name="T7" fmla="*/ 1062 h 1062"/>
                  <a:gd name="T8" fmla="*/ 45 w 447"/>
                  <a:gd name="T9" fmla="*/ 634 h 1062"/>
                  <a:gd name="T10" fmla="*/ 246 w 447"/>
                  <a:gd name="T11" fmla="*/ 499 h 1062"/>
                  <a:gd name="T12" fmla="*/ 0 w 447"/>
                  <a:gd name="T13" fmla="*/ 383 h 1062"/>
                  <a:gd name="T14" fmla="*/ 213 w 447"/>
                  <a:gd name="T15" fmla="*/ 45 h 1062"/>
                  <a:gd name="T16" fmla="*/ 313 w 447"/>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62">
                    <a:moveTo>
                      <a:pt x="313" y="0"/>
                    </a:moveTo>
                    <a:lnTo>
                      <a:pt x="336" y="102"/>
                    </a:lnTo>
                    <a:lnTo>
                      <a:pt x="447" y="1062"/>
                    </a:lnTo>
                    <a:lnTo>
                      <a:pt x="256" y="1062"/>
                    </a:lnTo>
                    <a:lnTo>
                      <a:pt x="45" y="634"/>
                    </a:lnTo>
                    <a:lnTo>
                      <a:pt x="246" y="499"/>
                    </a:lnTo>
                    <a:lnTo>
                      <a:pt x="0" y="383"/>
                    </a:lnTo>
                    <a:lnTo>
                      <a:pt x="213" y="45"/>
                    </a:lnTo>
                    <a:lnTo>
                      <a:pt x="313"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5" name="íŝļiḍé"/>
              <p:cNvSpPr/>
              <p:nvPr/>
            </p:nvSpPr>
            <p:spPr bwMode="auto">
              <a:xfrm>
                <a:off x="5675630" y="5251857"/>
                <a:ext cx="326764" cy="776340"/>
              </a:xfrm>
              <a:custGeom>
                <a:avLst/>
                <a:gdLst>
                  <a:gd name="T0" fmla="*/ 313 w 447"/>
                  <a:gd name="T1" fmla="*/ 0 h 1062"/>
                  <a:gd name="T2" fmla="*/ 336 w 447"/>
                  <a:gd name="T3" fmla="*/ 102 h 1062"/>
                  <a:gd name="T4" fmla="*/ 447 w 447"/>
                  <a:gd name="T5" fmla="*/ 1062 h 1062"/>
                  <a:gd name="T6" fmla="*/ 256 w 447"/>
                  <a:gd name="T7" fmla="*/ 1062 h 1062"/>
                  <a:gd name="T8" fmla="*/ 45 w 447"/>
                  <a:gd name="T9" fmla="*/ 634 h 1062"/>
                  <a:gd name="T10" fmla="*/ 246 w 447"/>
                  <a:gd name="T11" fmla="*/ 499 h 1062"/>
                  <a:gd name="T12" fmla="*/ 0 w 447"/>
                  <a:gd name="T13" fmla="*/ 383 h 1062"/>
                  <a:gd name="T14" fmla="*/ 213 w 447"/>
                  <a:gd name="T15" fmla="*/ 45 h 1062"/>
                  <a:gd name="T16" fmla="*/ 313 w 447"/>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62">
                    <a:moveTo>
                      <a:pt x="313" y="0"/>
                    </a:moveTo>
                    <a:lnTo>
                      <a:pt x="336" y="102"/>
                    </a:lnTo>
                    <a:lnTo>
                      <a:pt x="447" y="1062"/>
                    </a:lnTo>
                    <a:lnTo>
                      <a:pt x="256" y="1062"/>
                    </a:lnTo>
                    <a:lnTo>
                      <a:pt x="45" y="634"/>
                    </a:lnTo>
                    <a:lnTo>
                      <a:pt x="246" y="499"/>
                    </a:lnTo>
                    <a:lnTo>
                      <a:pt x="0" y="383"/>
                    </a:lnTo>
                    <a:lnTo>
                      <a:pt x="213" y="45"/>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6" name="iṥ1îdé"/>
              <p:cNvSpPr/>
              <p:nvPr/>
            </p:nvSpPr>
            <p:spPr bwMode="auto">
              <a:xfrm>
                <a:off x="6213659" y="5240160"/>
                <a:ext cx="326764" cy="788037"/>
              </a:xfrm>
              <a:custGeom>
                <a:avLst/>
                <a:gdLst>
                  <a:gd name="T0" fmla="*/ 111 w 447"/>
                  <a:gd name="T1" fmla="*/ 0 h 1078"/>
                  <a:gd name="T2" fmla="*/ 111 w 447"/>
                  <a:gd name="T3" fmla="*/ 116 h 1078"/>
                  <a:gd name="T4" fmla="*/ 0 w 447"/>
                  <a:gd name="T5" fmla="*/ 1078 h 1078"/>
                  <a:gd name="T6" fmla="*/ 191 w 447"/>
                  <a:gd name="T7" fmla="*/ 1078 h 1078"/>
                  <a:gd name="T8" fmla="*/ 402 w 447"/>
                  <a:gd name="T9" fmla="*/ 650 h 1078"/>
                  <a:gd name="T10" fmla="*/ 201 w 447"/>
                  <a:gd name="T11" fmla="*/ 515 h 1078"/>
                  <a:gd name="T12" fmla="*/ 447 w 447"/>
                  <a:gd name="T13" fmla="*/ 399 h 1078"/>
                  <a:gd name="T14" fmla="*/ 246 w 447"/>
                  <a:gd name="T15" fmla="*/ 61 h 1078"/>
                  <a:gd name="T16" fmla="*/ 111 w 447"/>
                  <a:gd name="T17"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78">
                    <a:moveTo>
                      <a:pt x="111" y="0"/>
                    </a:moveTo>
                    <a:lnTo>
                      <a:pt x="111" y="116"/>
                    </a:lnTo>
                    <a:lnTo>
                      <a:pt x="0" y="1078"/>
                    </a:lnTo>
                    <a:lnTo>
                      <a:pt x="191" y="1078"/>
                    </a:lnTo>
                    <a:lnTo>
                      <a:pt x="402" y="650"/>
                    </a:lnTo>
                    <a:lnTo>
                      <a:pt x="201" y="515"/>
                    </a:lnTo>
                    <a:lnTo>
                      <a:pt x="447" y="399"/>
                    </a:lnTo>
                    <a:lnTo>
                      <a:pt x="246" y="61"/>
                    </a:lnTo>
                    <a:lnTo>
                      <a:pt x="111"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7" name="í$lîďé"/>
              <p:cNvSpPr/>
              <p:nvPr/>
            </p:nvSpPr>
            <p:spPr bwMode="auto">
              <a:xfrm>
                <a:off x="5878122" y="5422914"/>
                <a:ext cx="494167" cy="605283"/>
              </a:xfrm>
              <a:custGeom>
                <a:avLst/>
                <a:gdLst>
                  <a:gd name="T0" fmla="*/ 135 w 286"/>
                  <a:gd name="T1" fmla="*/ 0 h 350"/>
                  <a:gd name="T2" fmla="*/ 286 w 286"/>
                  <a:gd name="T3" fmla="*/ 44 h 350"/>
                  <a:gd name="T4" fmla="*/ 228 w 286"/>
                  <a:gd name="T5" fmla="*/ 350 h 350"/>
                  <a:gd name="T6" fmla="*/ 23 w 286"/>
                  <a:gd name="T7" fmla="*/ 350 h 350"/>
                  <a:gd name="T8" fmla="*/ 0 w 286"/>
                  <a:gd name="T9" fmla="*/ 45 h 350"/>
                  <a:gd name="T10" fmla="*/ 135 w 286"/>
                  <a:gd name="T11" fmla="*/ 0 h 350"/>
                </a:gdLst>
                <a:ahLst/>
                <a:cxnLst>
                  <a:cxn ang="0">
                    <a:pos x="T0" y="T1"/>
                  </a:cxn>
                  <a:cxn ang="0">
                    <a:pos x="T2" y="T3"/>
                  </a:cxn>
                  <a:cxn ang="0">
                    <a:pos x="T4" y="T5"/>
                  </a:cxn>
                  <a:cxn ang="0">
                    <a:pos x="T6" y="T7"/>
                  </a:cxn>
                  <a:cxn ang="0">
                    <a:pos x="T8" y="T9"/>
                  </a:cxn>
                  <a:cxn ang="0">
                    <a:pos x="T10" y="T11"/>
                  </a:cxn>
                </a:cxnLst>
                <a:rect l="0" t="0" r="r" b="b"/>
                <a:pathLst>
                  <a:path w="286" h="350">
                    <a:moveTo>
                      <a:pt x="135" y="0"/>
                    </a:moveTo>
                    <a:cubicBezTo>
                      <a:pt x="135" y="0"/>
                      <a:pt x="286" y="35"/>
                      <a:pt x="286" y="44"/>
                    </a:cubicBezTo>
                    <a:cubicBezTo>
                      <a:pt x="286" y="53"/>
                      <a:pt x="228" y="350"/>
                      <a:pt x="228" y="350"/>
                    </a:cubicBezTo>
                    <a:cubicBezTo>
                      <a:pt x="23" y="350"/>
                      <a:pt x="23" y="350"/>
                      <a:pt x="23" y="350"/>
                    </a:cubicBezTo>
                    <a:cubicBezTo>
                      <a:pt x="0" y="45"/>
                      <a:pt x="0" y="45"/>
                      <a:pt x="0" y="45"/>
                    </a:cubicBezTo>
                    <a:cubicBezTo>
                      <a:pt x="135" y="0"/>
                      <a:pt x="135" y="0"/>
                      <a:pt x="13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8" name="ïŝļïḍè"/>
              <p:cNvSpPr/>
              <p:nvPr/>
            </p:nvSpPr>
            <p:spPr bwMode="auto">
              <a:xfrm>
                <a:off x="6032366" y="5421453"/>
                <a:ext cx="160093" cy="157168"/>
              </a:xfrm>
              <a:custGeom>
                <a:avLst/>
                <a:gdLst>
                  <a:gd name="T0" fmla="*/ 219 w 219"/>
                  <a:gd name="T1" fmla="*/ 121 h 215"/>
                  <a:gd name="T2" fmla="*/ 158 w 219"/>
                  <a:gd name="T3" fmla="*/ 215 h 215"/>
                  <a:gd name="T4" fmla="*/ 61 w 219"/>
                  <a:gd name="T5" fmla="*/ 215 h 215"/>
                  <a:gd name="T6" fmla="*/ 0 w 219"/>
                  <a:gd name="T7" fmla="*/ 121 h 215"/>
                  <a:gd name="T8" fmla="*/ 108 w 219"/>
                  <a:gd name="T9" fmla="*/ 0 h 215"/>
                  <a:gd name="T10" fmla="*/ 219 w 219"/>
                  <a:gd name="T11" fmla="*/ 121 h 215"/>
                </a:gdLst>
                <a:ahLst/>
                <a:cxnLst>
                  <a:cxn ang="0">
                    <a:pos x="T0" y="T1"/>
                  </a:cxn>
                  <a:cxn ang="0">
                    <a:pos x="T2" y="T3"/>
                  </a:cxn>
                  <a:cxn ang="0">
                    <a:pos x="T4" y="T5"/>
                  </a:cxn>
                  <a:cxn ang="0">
                    <a:pos x="T6" y="T7"/>
                  </a:cxn>
                  <a:cxn ang="0">
                    <a:pos x="T8" y="T9"/>
                  </a:cxn>
                  <a:cxn ang="0">
                    <a:pos x="T10" y="T11"/>
                  </a:cxn>
                </a:cxnLst>
                <a:rect l="0" t="0" r="r" b="b"/>
                <a:pathLst>
                  <a:path w="219" h="215">
                    <a:moveTo>
                      <a:pt x="219" y="121"/>
                    </a:moveTo>
                    <a:lnTo>
                      <a:pt x="158" y="215"/>
                    </a:lnTo>
                    <a:lnTo>
                      <a:pt x="61" y="215"/>
                    </a:lnTo>
                    <a:lnTo>
                      <a:pt x="0" y="121"/>
                    </a:lnTo>
                    <a:lnTo>
                      <a:pt x="108" y="0"/>
                    </a:lnTo>
                    <a:lnTo>
                      <a:pt x="219" y="121"/>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9" name="ï$ľiḓé"/>
              <p:cNvSpPr/>
              <p:nvPr/>
            </p:nvSpPr>
            <p:spPr bwMode="auto">
              <a:xfrm>
                <a:off x="6032366" y="5421453"/>
                <a:ext cx="160093" cy="157168"/>
              </a:xfrm>
              <a:custGeom>
                <a:avLst/>
                <a:gdLst>
                  <a:gd name="T0" fmla="*/ 219 w 219"/>
                  <a:gd name="T1" fmla="*/ 121 h 215"/>
                  <a:gd name="T2" fmla="*/ 158 w 219"/>
                  <a:gd name="T3" fmla="*/ 215 h 215"/>
                  <a:gd name="T4" fmla="*/ 61 w 219"/>
                  <a:gd name="T5" fmla="*/ 215 h 215"/>
                  <a:gd name="T6" fmla="*/ 0 w 219"/>
                  <a:gd name="T7" fmla="*/ 121 h 215"/>
                  <a:gd name="T8" fmla="*/ 108 w 219"/>
                  <a:gd name="T9" fmla="*/ 0 h 215"/>
                  <a:gd name="T10" fmla="*/ 219 w 219"/>
                  <a:gd name="T11" fmla="*/ 121 h 215"/>
                </a:gdLst>
                <a:ahLst/>
                <a:cxnLst>
                  <a:cxn ang="0">
                    <a:pos x="T0" y="T1"/>
                  </a:cxn>
                  <a:cxn ang="0">
                    <a:pos x="T2" y="T3"/>
                  </a:cxn>
                  <a:cxn ang="0">
                    <a:pos x="T4" y="T5"/>
                  </a:cxn>
                  <a:cxn ang="0">
                    <a:pos x="T6" y="T7"/>
                  </a:cxn>
                  <a:cxn ang="0">
                    <a:pos x="T8" y="T9"/>
                  </a:cxn>
                  <a:cxn ang="0">
                    <a:pos x="T10" y="T11"/>
                  </a:cxn>
                </a:cxnLst>
                <a:rect l="0" t="0" r="r" b="b"/>
                <a:pathLst>
                  <a:path w="219" h="215">
                    <a:moveTo>
                      <a:pt x="219" y="121"/>
                    </a:moveTo>
                    <a:lnTo>
                      <a:pt x="158" y="215"/>
                    </a:lnTo>
                    <a:lnTo>
                      <a:pt x="61" y="215"/>
                    </a:lnTo>
                    <a:lnTo>
                      <a:pt x="0" y="121"/>
                    </a:lnTo>
                    <a:lnTo>
                      <a:pt x="108" y="0"/>
                    </a:lnTo>
                    <a:lnTo>
                      <a:pt x="219"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0" name="îŝḷíďé"/>
              <p:cNvSpPr/>
              <p:nvPr/>
            </p:nvSpPr>
            <p:spPr bwMode="auto">
              <a:xfrm>
                <a:off x="6013360" y="5578621"/>
                <a:ext cx="198106" cy="449576"/>
              </a:xfrm>
              <a:custGeom>
                <a:avLst/>
                <a:gdLst>
                  <a:gd name="T0" fmla="*/ 184 w 271"/>
                  <a:gd name="T1" fmla="*/ 0 h 615"/>
                  <a:gd name="T2" fmla="*/ 271 w 271"/>
                  <a:gd name="T3" fmla="*/ 615 h 615"/>
                  <a:gd name="T4" fmla="*/ 0 w 271"/>
                  <a:gd name="T5" fmla="*/ 615 h 615"/>
                  <a:gd name="T6" fmla="*/ 87 w 271"/>
                  <a:gd name="T7" fmla="*/ 0 h 615"/>
                  <a:gd name="T8" fmla="*/ 184 w 271"/>
                  <a:gd name="T9" fmla="*/ 0 h 615"/>
                </a:gdLst>
                <a:ahLst/>
                <a:cxnLst>
                  <a:cxn ang="0">
                    <a:pos x="T0" y="T1"/>
                  </a:cxn>
                  <a:cxn ang="0">
                    <a:pos x="T2" y="T3"/>
                  </a:cxn>
                  <a:cxn ang="0">
                    <a:pos x="T4" y="T5"/>
                  </a:cxn>
                  <a:cxn ang="0">
                    <a:pos x="T6" y="T7"/>
                  </a:cxn>
                  <a:cxn ang="0">
                    <a:pos x="T8" y="T9"/>
                  </a:cxn>
                </a:cxnLst>
                <a:rect l="0" t="0" r="r" b="b"/>
                <a:pathLst>
                  <a:path w="271" h="615">
                    <a:moveTo>
                      <a:pt x="184" y="0"/>
                    </a:moveTo>
                    <a:lnTo>
                      <a:pt x="271" y="615"/>
                    </a:lnTo>
                    <a:lnTo>
                      <a:pt x="0" y="615"/>
                    </a:lnTo>
                    <a:lnTo>
                      <a:pt x="87" y="0"/>
                    </a:lnTo>
                    <a:lnTo>
                      <a:pt x="184" y="0"/>
                    </a:lnTo>
                    <a:close/>
                  </a:path>
                </a:pathLst>
              </a:custGeom>
              <a:solidFill>
                <a:srgbClr val="28A8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1" name="îSľîḍè"/>
              <p:cNvSpPr/>
              <p:nvPr/>
            </p:nvSpPr>
            <p:spPr bwMode="auto">
              <a:xfrm>
                <a:off x="6013360" y="5578621"/>
                <a:ext cx="198106" cy="449576"/>
              </a:xfrm>
              <a:custGeom>
                <a:avLst/>
                <a:gdLst>
                  <a:gd name="T0" fmla="*/ 184 w 271"/>
                  <a:gd name="T1" fmla="*/ 0 h 615"/>
                  <a:gd name="T2" fmla="*/ 271 w 271"/>
                  <a:gd name="T3" fmla="*/ 615 h 615"/>
                  <a:gd name="T4" fmla="*/ 0 w 271"/>
                  <a:gd name="T5" fmla="*/ 615 h 615"/>
                  <a:gd name="T6" fmla="*/ 87 w 271"/>
                  <a:gd name="T7" fmla="*/ 0 h 615"/>
                  <a:gd name="T8" fmla="*/ 184 w 271"/>
                  <a:gd name="T9" fmla="*/ 0 h 615"/>
                </a:gdLst>
                <a:ahLst/>
                <a:cxnLst>
                  <a:cxn ang="0">
                    <a:pos x="T0" y="T1"/>
                  </a:cxn>
                  <a:cxn ang="0">
                    <a:pos x="T2" y="T3"/>
                  </a:cxn>
                  <a:cxn ang="0">
                    <a:pos x="T4" y="T5"/>
                  </a:cxn>
                  <a:cxn ang="0">
                    <a:pos x="T6" y="T7"/>
                  </a:cxn>
                  <a:cxn ang="0">
                    <a:pos x="T8" y="T9"/>
                  </a:cxn>
                </a:cxnLst>
                <a:rect l="0" t="0" r="r" b="b"/>
                <a:pathLst>
                  <a:path w="271" h="615">
                    <a:moveTo>
                      <a:pt x="184" y="0"/>
                    </a:moveTo>
                    <a:lnTo>
                      <a:pt x="271" y="615"/>
                    </a:lnTo>
                    <a:lnTo>
                      <a:pt x="0" y="615"/>
                    </a:lnTo>
                    <a:lnTo>
                      <a:pt x="87" y="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2" name="íṣlíḍé"/>
              <p:cNvSpPr/>
              <p:nvPr/>
            </p:nvSpPr>
            <p:spPr bwMode="auto">
              <a:xfrm>
                <a:off x="6111317" y="5188258"/>
                <a:ext cx="203954" cy="395480"/>
              </a:xfrm>
              <a:custGeom>
                <a:avLst/>
                <a:gdLst>
                  <a:gd name="T0" fmla="*/ 256 w 279"/>
                  <a:gd name="T1" fmla="*/ 0 h 541"/>
                  <a:gd name="T2" fmla="*/ 279 w 279"/>
                  <a:gd name="T3" fmla="*/ 87 h 541"/>
                  <a:gd name="T4" fmla="*/ 216 w 279"/>
                  <a:gd name="T5" fmla="*/ 541 h 541"/>
                  <a:gd name="T6" fmla="*/ 0 w 279"/>
                  <a:gd name="T7" fmla="*/ 321 h 541"/>
                  <a:gd name="T8" fmla="*/ 256 w 279"/>
                  <a:gd name="T9" fmla="*/ 0 h 541"/>
                </a:gdLst>
                <a:ahLst/>
                <a:cxnLst>
                  <a:cxn ang="0">
                    <a:pos x="T0" y="T1"/>
                  </a:cxn>
                  <a:cxn ang="0">
                    <a:pos x="T2" y="T3"/>
                  </a:cxn>
                  <a:cxn ang="0">
                    <a:pos x="T4" y="T5"/>
                  </a:cxn>
                  <a:cxn ang="0">
                    <a:pos x="T6" y="T7"/>
                  </a:cxn>
                  <a:cxn ang="0">
                    <a:pos x="T8" y="T9"/>
                  </a:cxn>
                </a:cxnLst>
                <a:rect l="0" t="0" r="r" b="b"/>
                <a:pathLst>
                  <a:path w="279" h="541">
                    <a:moveTo>
                      <a:pt x="256" y="0"/>
                    </a:moveTo>
                    <a:lnTo>
                      <a:pt x="279" y="87"/>
                    </a:lnTo>
                    <a:lnTo>
                      <a:pt x="216" y="541"/>
                    </a:lnTo>
                    <a:lnTo>
                      <a:pt x="0" y="321"/>
                    </a:lnTo>
                    <a:lnTo>
                      <a:pt x="25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3" name="ïŝlïďê"/>
              <p:cNvSpPr/>
              <p:nvPr/>
            </p:nvSpPr>
            <p:spPr bwMode="auto">
              <a:xfrm>
                <a:off x="6111317" y="5188258"/>
                <a:ext cx="203954" cy="395480"/>
              </a:xfrm>
              <a:custGeom>
                <a:avLst/>
                <a:gdLst>
                  <a:gd name="T0" fmla="*/ 256 w 279"/>
                  <a:gd name="T1" fmla="*/ 0 h 541"/>
                  <a:gd name="T2" fmla="*/ 279 w 279"/>
                  <a:gd name="T3" fmla="*/ 87 h 541"/>
                  <a:gd name="T4" fmla="*/ 216 w 279"/>
                  <a:gd name="T5" fmla="*/ 541 h 541"/>
                  <a:gd name="T6" fmla="*/ 0 w 279"/>
                  <a:gd name="T7" fmla="*/ 321 h 541"/>
                  <a:gd name="T8" fmla="*/ 256 w 279"/>
                  <a:gd name="T9" fmla="*/ 0 h 541"/>
                </a:gdLst>
                <a:ahLst/>
                <a:cxnLst>
                  <a:cxn ang="0">
                    <a:pos x="T0" y="T1"/>
                  </a:cxn>
                  <a:cxn ang="0">
                    <a:pos x="T2" y="T3"/>
                  </a:cxn>
                  <a:cxn ang="0">
                    <a:pos x="T4" y="T5"/>
                  </a:cxn>
                  <a:cxn ang="0">
                    <a:pos x="T6" y="T7"/>
                  </a:cxn>
                  <a:cxn ang="0">
                    <a:pos x="T8" y="T9"/>
                  </a:cxn>
                </a:cxnLst>
                <a:rect l="0" t="0" r="r" b="b"/>
                <a:pathLst>
                  <a:path w="279" h="541">
                    <a:moveTo>
                      <a:pt x="256" y="0"/>
                    </a:moveTo>
                    <a:lnTo>
                      <a:pt x="279" y="87"/>
                    </a:lnTo>
                    <a:lnTo>
                      <a:pt x="216" y="541"/>
                    </a:lnTo>
                    <a:lnTo>
                      <a:pt x="0" y="32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4" name="îṩlíḋè"/>
              <p:cNvSpPr/>
              <p:nvPr/>
            </p:nvSpPr>
            <p:spPr bwMode="auto">
              <a:xfrm>
                <a:off x="5912480" y="5188258"/>
                <a:ext cx="198837" cy="399136"/>
              </a:xfrm>
              <a:custGeom>
                <a:avLst/>
                <a:gdLst>
                  <a:gd name="T0" fmla="*/ 17 w 272"/>
                  <a:gd name="T1" fmla="*/ 0 h 546"/>
                  <a:gd name="T2" fmla="*/ 0 w 272"/>
                  <a:gd name="T3" fmla="*/ 85 h 546"/>
                  <a:gd name="T4" fmla="*/ 57 w 272"/>
                  <a:gd name="T5" fmla="*/ 546 h 546"/>
                  <a:gd name="T6" fmla="*/ 272 w 272"/>
                  <a:gd name="T7" fmla="*/ 321 h 546"/>
                  <a:gd name="T8" fmla="*/ 17 w 272"/>
                  <a:gd name="T9" fmla="*/ 0 h 546"/>
                </a:gdLst>
                <a:ahLst/>
                <a:cxnLst>
                  <a:cxn ang="0">
                    <a:pos x="T0" y="T1"/>
                  </a:cxn>
                  <a:cxn ang="0">
                    <a:pos x="T2" y="T3"/>
                  </a:cxn>
                  <a:cxn ang="0">
                    <a:pos x="T4" y="T5"/>
                  </a:cxn>
                  <a:cxn ang="0">
                    <a:pos x="T6" y="T7"/>
                  </a:cxn>
                  <a:cxn ang="0">
                    <a:pos x="T8" y="T9"/>
                  </a:cxn>
                </a:cxnLst>
                <a:rect l="0" t="0" r="r" b="b"/>
                <a:pathLst>
                  <a:path w="272" h="546">
                    <a:moveTo>
                      <a:pt x="17" y="0"/>
                    </a:moveTo>
                    <a:lnTo>
                      <a:pt x="0" y="85"/>
                    </a:lnTo>
                    <a:lnTo>
                      <a:pt x="57" y="546"/>
                    </a:lnTo>
                    <a:lnTo>
                      <a:pt x="272" y="321"/>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5" name="íšḷîďè"/>
              <p:cNvSpPr/>
              <p:nvPr/>
            </p:nvSpPr>
            <p:spPr bwMode="auto">
              <a:xfrm>
                <a:off x="5912480" y="5188258"/>
                <a:ext cx="198837" cy="399136"/>
              </a:xfrm>
              <a:custGeom>
                <a:avLst/>
                <a:gdLst>
                  <a:gd name="T0" fmla="*/ 17 w 272"/>
                  <a:gd name="T1" fmla="*/ 0 h 546"/>
                  <a:gd name="T2" fmla="*/ 0 w 272"/>
                  <a:gd name="T3" fmla="*/ 85 h 546"/>
                  <a:gd name="T4" fmla="*/ 57 w 272"/>
                  <a:gd name="T5" fmla="*/ 546 h 546"/>
                  <a:gd name="T6" fmla="*/ 272 w 272"/>
                  <a:gd name="T7" fmla="*/ 321 h 546"/>
                  <a:gd name="T8" fmla="*/ 17 w 272"/>
                  <a:gd name="T9" fmla="*/ 0 h 546"/>
                </a:gdLst>
                <a:ahLst/>
                <a:cxnLst>
                  <a:cxn ang="0">
                    <a:pos x="T0" y="T1"/>
                  </a:cxn>
                  <a:cxn ang="0">
                    <a:pos x="T2" y="T3"/>
                  </a:cxn>
                  <a:cxn ang="0">
                    <a:pos x="T4" y="T5"/>
                  </a:cxn>
                  <a:cxn ang="0">
                    <a:pos x="T6" y="T7"/>
                  </a:cxn>
                  <a:cxn ang="0">
                    <a:pos x="T8" y="T9"/>
                  </a:cxn>
                </a:cxnLst>
                <a:rect l="0" t="0" r="r" b="b"/>
                <a:pathLst>
                  <a:path w="272" h="546">
                    <a:moveTo>
                      <a:pt x="17" y="0"/>
                    </a:moveTo>
                    <a:lnTo>
                      <a:pt x="0" y="85"/>
                    </a:lnTo>
                    <a:lnTo>
                      <a:pt x="57" y="546"/>
                    </a:lnTo>
                    <a:lnTo>
                      <a:pt x="272" y="32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6" name="ïšlîdê"/>
              <p:cNvSpPr/>
              <p:nvPr/>
            </p:nvSpPr>
            <p:spPr bwMode="auto">
              <a:xfrm>
                <a:off x="6106199" y="5184603"/>
                <a:ext cx="188603" cy="236850"/>
              </a:xfrm>
              <a:custGeom>
                <a:avLst/>
                <a:gdLst>
                  <a:gd name="T0" fmla="*/ 109 w 109"/>
                  <a:gd name="T1" fmla="*/ 0 h 137"/>
                  <a:gd name="T2" fmla="*/ 104 w 109"/>
                  <a:gd name="T3" fmla="*/ 6 h 137"/>
                  <a:gd name="T4" fmla="*/ 2 w 109"/>
                  <a:gd name="T5" fmla="*/ 134 h 137"/>
                  <a:gd name="T6" fmla="*/ 0 w 109"/>
                  <a:gd name="T7" fmla="*/ 131 h 137"/>
                  <a:gd name="T8" fmla="*/ 0 w 109"/>
                  <a:gd name="T9" fmla="*/ 135 h 137"/>
                  <a:gd name="T10" fmla="*/ 3 w 109"/>
                  <a:gd name="T11" fmla="*/ 137 h 137"/>
                  <a:gd name="T12" fmla="*/ 109 w 109"/>
                  <a:gd name="T13" fmla="*/ 2 h 137"/>
                  <a:gd name="T14" fmla="*/ 109 w 109"/>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109" y="0"/>
                    </a:moveTo>
                    <a:cubicBezTo>
                      <a:pt x="109" y="0"/>
                      <a:pt x="108" y="2"/>
                      <a:pt x="104" y="6"/>
                    </a:cubicBezTo>
                    <a:cubicBezTo>
                      <a:pt x="2" y="134"/>
                      <a:pt x="2" y="134"/>
                      <a:pt x="2" y="134"/>
                    </a:cubicBezTo>
                    <a:cubicBezTo>
                      <a:pt x="0" y="131"/>
                      <a:pt x="0" y="131"/>
                      <a:pt x="0" y="131"/>
                    </a:cubicBezTo>
                    <a:cubicBezTo>
                      <a:pt x="0" y="135"/>
                      <a:pt x="0" y="135"/>
                      <a:pt x="0" y="135"/>
                    </a:cubicBezTo>
                    <a:cubicBezTo>
                      <a:pt x="3" y="137"/>
                      <a:pt x="3" y="137"/>
                      <a:pt x="3" y="137"/>
                    </a:cubicBezTo>
                    <a:cubicBezTo>
                      <a:pt x="109" y="2"/>
                      <a:pt x="109" y="2"/>
                      <a:pt x="109" y="2"/>
                    </a:cubicBezTo>
                    <a:cubicBezTo>
                      <a:pt x="109" y="0"/>
                      <a:pt x="109" y="0"/>
                      <a:pt x="109" y="0"/>
                    </a:cubicBezTo>
                  </a:path>
                </a:pathLst>
              </a:custGeom>
              <a:solidFill>
                <a:srgbClr val="DEB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7" name="iśliḑê"/>
              <p:cNvSpPr/>
              <p:nvPr/>
            </p:nvSpPr>
            <p:spPr bwMode="auto">
              <a:xfrm>
                <a:off x="6286029" y="5184603"/>
                <a:ext cx="8772" cy="10235"/>
              </a:xfrm>
              <a:custGeom>
                <a:avLst/>
                <a:gdLst>
                  <a:gd name="T0" fmla="*/ 5 w 5"/>
                  <a:gd name="T1" fmla="*/ 0 h 6"/>
                  <a:gd name="T2" fmla="*/ 5 w 5"/>
                  <a:gd name="T3" fmla="*/ 0 h 6"/>
                  <a:gd name="T4" fmla="*/ 0 w 5"/>
                  <a:gd name="T5" fmla="*/ 6 h 6"/>
                  <a:gd name="T6" fmla="*/ 5 w 5"/>
                  <a:gd name="T7" fmla="*/ 0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0"/>
                      <a:pt x="5" y="0"/>
                      <a:pt x="5" y="0"/>
                    </a:cubicBezTo>
                    <a:cubicBezTo>
                      <a:pt x="0" y="6"/>
                      <a:pt x="0" y="6"/>
                      <a:pt x="0" y="6"/>
                    </a:cubicBezTo>
                    <a:cubicBezTo>
                      <a:pt x="4" y="2"/>
                      <a:pt x="5" y="0"/>
                      <a:pt x="5" y="0"/>
                    </a:cubicBezTo>
                    <a:cubicBezTo>
                      <a:pt x="5" y="0"/>
                      <a:pt x="5" y="0"/>
                      <a:pt x="5" y="0"/>
                    </a:cubicBezTo>
                  </a:path>
                </a:pathLst>
              </a:custGeom>
              <a:solidFill>
                <a:srgbClr val="CCA1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8" name="iṩḷïḋe"/>
              <p:cNvSpPr/>
              <p:nvPr/>
            </p:nvSpPr>
            <p:spPr bwMode="auto">
              <a:xfrm>
                <a:off x="6106199" y="5417798"/>
                <a:ext cx="5117" cy="5117"/>
              </a:xfrm>
              <a:custGeom>
                <a:avLst/>
                <a:gdLst>
                  <a:gd name="T0" fmla="*/ 0 w 7"/>
                  <a:gd name="T1" fmla="*/ 0 h 7"/>
                  <a:gd name="T2" fmla="*/ 0 w 7"/>
                  <a:gd name="T3" fmla="*/ 0 h 7"/>
                  <a:gd name="T4" fmla="*/ 5 w 7"/>
                  <a:gd name="T5" fmla="*/ 7 h 7"/>
                  <a:gd name="T6" fmla="*/ 7 w 7"/>
                  <a:gd name="T7" fmla="*/ 5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5" y="7"/>
                    </a:lnTo>
                    <a:lnTo>
                      <a:pt x="7" y="5"/>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9" name="íşḻïḓè"/>
              <p:cNvSpPr/>
              <p:nvPr/>
            </p:nvSpPr>
            <p:spPr bwMode="auto">
              <a:xfrm>
                <a:off x="6106199" y="5417798"/>
                <a:ext cx="5117" cy="5117"/>
              </a:xfrm>
              <a:custGeom>
                <a:avLst/>
                <a:gdLst>
                  <a:gd name="T0" fmla="*/ 0 w 7"/>
                  <a:gd name="T1" fmla="*/ 0 h 7"/>
                  <a:gd name="T2" fmla="*/ 0 w 7"/>
                  <a:gd name="T3" fmla="*/ 0 h 7"/>
                  <a:gd name="T4" fmla="*/ 5 w 7"/>
                  <a:gd name="T5" fmla="*/ 7 h 7"/>
                  <a:gd name="T6" fmla="*/ 7 w 7"/>
                  <a:gd name="T7" fmla="*/ 5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5" y="7"/>
                    </a:lnTo>
                    <a:lnTo>
                      <a:pt x="7"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0" name="íśḷiḋé"/>
              <p:cNvSpPr/>
              <p:nvPr/>
            </p:nvSpPr>
            <p:spPr bwMode="auto">
              <a:xfrm>
                <a:off x="6114971" y="5426570"/>
                <a:ext cx="154245" cy="207609"/>
              </a:xfrm>
              <a:custGeom>
                <a:avLst/>
                <a:gdLst>
                  <a:gd name="T0" fmla="*/ 99 w 211"/>
                  <a:gd name="T1" fmla="*/ 123 h 284"/>
                  <a:gd name="T2" fmla="*/ 92 w 211"/>
                  <a:gd name="T3" fmla="*/ 132 h 284"/>
                  <a:gd name="T4" fmla="*/ 201 w 211"/>
                  <a:gd name="T5" fmla="*/ 284 h 284"/>
                  <a:gd name="T6" fmla="*/ 211 w 211"/>
                  <a:gd name="T7" fmla="*/ 222 h 284"/>
                  <a:gd name="T8" fmla="*/ 206 w 211"/>
                  <a:gd name="T9" fmla="*/ 255 h 284"/>
                  <a:gd name="T10" fmla="*/ 99 w 211"/>
                  <a:gd name="T11" fmla="*/ 123 h 284"/>
                  <a:gd name="T12" fmla="*/ 0 w 211"/>
                  <a:gd name="T13" fmla="*/ 0 h 284"/>
                  <a:gd name="T14" fmla="*/ 106 w 211"/>
                  <a:gd name="T15" fmla="*/ 114 h 284"/>
                  <a:gd name="T16" fmla="*/ 106 w 211"/>
                  <a:gd name="T17" fmla="*/ 114 h 284"/>
                  <a:gd name="T18" fmla="*/ 211 w 211"/>
                  <a:gd name="T19" fmla="*/ 222 h 284"/>
                  <a:gd name="T20" fmla="*/ 17 w 211"/>
                  <a:gd name="T21" fmla="*/ 17 h 284"/>
                  <a:gd name="T22" fmla="*/ 0 w 211"/>
                  <a:gd name="T2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84">
                    <a:moveTo>
                      <a:pt x="99" y="123"/>
                    </a:moveTo>
                    <a:lnTo>
                      <a:pt x="92" y="132"/>
                    </a:lnTo>
                    <a:lnTo>
                      <a:pt x="201" y="284"/>
                    </a:lnTo>
                    <a:lnTo>
                      <a:pt x="211" y="222"/>
                    </a:lnTo>
                    <a:lnTo>
                      <a:pt x="206" y="255"/>
                    </a:lnTo>
                    <a:lnTo>
                      <a:pt x="99" y="123"/>
                    </a:lnTo>
                    <a:moveTo>
                      <a:pt x="0" y="0"/>
                    </a:moveTo>
                    <a:lnTo>
                      <a:pt x="106" y="114"/>
                    </a:lnTo>
                    <a:lnTo>
                      <a:pt x="106" y="114"/>
                    </a:lnTo>
                    <a:lnTo>
                      <a:pt x="211" y="222"/>
                    </a:lnTo>
                    <a:lnTo>
                      <a:pt x="17"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1" name="îṧḷïḍè"/>
              <p:cNvSpPr/>
              <p:nvPr/>
            </p:nvSpPr>
            <p:spPr bwMode="auto">
              <a:xfrm>
                <a:off x="6113510" y="5425107"/>
                <a:ext cx="78950" cy="97956"/>
              </a:xfrm>
              <a:custGeom>
                <a:avLst/>
                <a:gdLst>
                  <a:gd name="T0" fmla="*/ 16 w 108"/>
                  <a:gd name="T1" fmla="*/ 21 h 134"/>
                  <a:gd name="T2" fmla="*/ 94 w 108"/>
                  <a:gd name="T3" fmla="*/ 134 h 134"/>
                  <a:gd name="T4" fmla="*/ 101 w 108"/>
                  <a:gd name="T5" fmla="*/ 125 h 134"/>
                  <a:gd name="T6" fmla="*/ 16 w 108"/>
                  <a:gd name="T7" fmla="*/ 21 h 134"/>
                  <a:gd name="T8" fmla="*/ 0 w 108"/>
                  <a:gd name="T9" fmla="*/ 0 h 134"/>
                  <a:gd name="T10" fmla="*/ 4 w 108"/>
                  <a:gd name="T11" fmla="*/ 7 h 134"/>
                  <a:gd name="T12" fmla="*/ 108 w 108"/>
                  <a:gd name="T13" fmla="*/ 116 h 134"/>
                  <a:gd name="T14" fmla="*/ 108 w 108"/>
                  <a:gd name="T15" fmla="*/ 116 h 134"/>
                  <a:gd name="T16" fmla="*/ 2 w 108"/>
                  <a:gd name="T17" fmla="*/ 2 h 134"/>
                  <a:gd name="T18" fmla="*/ 0 w 108"/>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34">
                    <a:moveTo>
                      <a:pt x="16" y="21"/>
                    </a:moveTo>
                    <a:lnTo>
                      <a:pt x="94" y="134"/>
                    </a:lnTo>
                    <a:lnTo>
                      <a:pt x="101" y="125"/>
                    </a:lnTo>
                    <a:lnTo>
                      <a:pt x="16" y="21"/>
                    </a:lnTo>
                    <a:moveTo>
                      <a:pt x="0" y="0"/>
                    </a:moveTo>
                    <a:lnTo>
                      <a:pt x="4" y="7"/>
                    </a:lnTo>
                    <a:lnTo>
                      <a:pt x="108" y="116"/>
                    </a:lnTo>
                    <a:lnTo>
                      <a:pt x="108" y="116"/>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2" name="íśḷíḑé"/>
              <p:cNvSpPr/>
              <p:nvPr/>
            </p:nvSpPr>
            <p:spPr bwMode="auto">
              <a:xfrm>
                <a:off x="6111317" y="5422914"/>
                <a:ext cx="16082" cy="16082"/>
              </a:xfrm>
              <a:custGeom>
                <a:avLst/>
                <a:gdLst>
                  <a:gd name="T0" fmla="*/ 0 w 22"/>
                  <a:gd name="T1" fmla="*/ 0 h 22"/>
                  <a:gd name="T2" fmla="*/ 3 w 22"/>
                  <a:gd name="T3" fmla="*/ 3 h 22"/>
                  <a:gd name="T4" fmla="*/ 5 w 22"/>
                  <a:gd name="T5" fmla="*/ 5 h 22"/>
                  <a:gd name="T6" fmla="*/ 22 w 22"/>
                  <a:gd name="T7" fmla="*/ 22 h 22"/>
                  <a:gd name="T8" fmla="*/ 0 w 22"/>
                  <a:gd name="T9" fmla="*/ 0 h 22"/>
                </a:gdLst>
                <a:ahLst/>
                <a:cxnLst>
                  <a:cxn ang="0">
                    <a:pos x="T0" y="T1"/>
                  </a:cxn>
                  <a:cxn ang="0">
                    <a:pos x="T2" y="T3"/>
                  </a:cxn>
                  <a:cxn ang="0">
                    <a:pos x="T4" y="T5"/>
                  </a:cxn>
                  <a:cxn ang="0">
                    <a:pos x="T6" y="T7"/>
                  </a:cxn>
                  <a:cxn ang="0">
                    <a:pos x="T8" y="T9"/>
                  </a:cxn>
                </a:cxnLst>
                <a:rect l="0" t="0" r="r" b="b"/>
                <a:pathLst>
                  <a:path w="22" h="22">
                    <a:moveTo>
                      <a:pt x="0" y="0"/>
                    </a:moveTo>
                    <a:lnTo>
                      <a:pt x="3" y="3"/>
                    </a:lnTo>
                    <a:lnTo>
                      <a:pt x="5" y="5"/>
                    </a:lnTo>
                    <a:lnTo>
                      <a:pt x="22" y="22"/>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3" name="îṥḻîdê"/>
              <p:cNvSpPr/>
              <p:nvPr/>
            </p:nvSpPr>
            <p:spPr bwMode="auto">
              <a:xfrm>
                <a:off x="6111317" y="5422914"/>
                <a:ext cx="16082" cy="16082"/>
              </a:xfrm>
              <a:custGeom>
                <a:avLst/>
                <a:gdLst>
                  <a:gd name="T0" fmla="*/ 0 w 22"/>
                  <a:gd name="T1" fmla="*/ 0 h 22"/>
                  <a:gd name="T2" fmla="*/ 3 w 22"/>
                  <a:gd name="T3" fmla="*/ 3 h 22"/>
                  <a:gd name="T4" fmla="*/ 5 w 22"/>
                  <a:gd name="T5" fmla="*/ 5 h 22"/>
                  <a:gd name="T6" fmla="*/ 22 w 22"/>
                  <a:gd name="T7" fmla="*/ 22 h 22"/>
                  <a:gd name="T8" fmla="*/ 0 w 22"/>
                  <a:gd name="T9" fmla="*/ 0 h 22"/>
                </a:gdLst>
                <a:ahLst/>
                <a:cxnLst>
                  <a:cxn ang="0">
                    <a:pos x="T0" y="T1"/>
                  </a:cxn>
                  <a:cxn ang="0">
                    <a:pos x="T2" y="T3"/>
                  </a:cxn>
                  <a:cxn ang="0">
                    <a:pos x="T4" y="T5"/>
                  </a:cxn>
                  <a:cxn ang="0">
                    <a:pos x="T6" y="T7"/>
                  </a:cxn>
                  <a:cxn ang="0">
                    <a:pos x="T8" y="T9"/>
                  </a:cxn>
                </a:cxnLst>
                <a:rect l="0" t="0" r="r" b="b"/>
                <a:pathLst>
                  <a:path w="22" h="22">
                    <a:moveTo>
                      <a:pt x="0" y="0"/>
                    </a:moveTo>
                    <a:lnTo>
                      <a:pt x="3" y="3"/>
                    </a:lnTo>
                    <a:lnTo>
                      <a:pt x="5" y="5"/>
                    </a:lnTo>
                    <a:lnTo>
                      <a:pt x="22"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4" name="íśļîḋê"/>
              <p:cNvSpPr/>
              <p:nvPr/>
            </p:nvSpPr>
            <p:spPr bwMode="auto">
              <a:xfrm>
                <a:off x="6106199" y="5422914"/>
                <a:ext cx="5117" cy="3655"/>
              </a:xfrm>
              <a:custGeom>
                <a:avLst/>
                <a:gdLst>
                  <a:gd name="T0" fmla="*/ 5 w 7"/>
                  <a:gd name="T1" fmla="*/ 0 h 5"/>
                  <a:gd name="T2" fmla="*/ 0 w 7"/>
                  <a:gd name="T3" fmla="*/ 5 h 5"/>
                  <a:gd name="T4" fmla="*/ 0 w 7"/>
                  <a:gd name="T5" fmla="*/ 5 h 5"/>
                  <a:gd name="T6" fmla="*/ 0 w 7"/>
                  <a:gd name="T7" fmla="*/ 5 h 5"/>
                  <a:gd name="T8" fmla="*/ 5 w 7"/>
                  <a:gd name="T9" fmla="*/ 0 h 5"/>
                  <a:gd name="T10" fmla="*/ 5 w 7"/>
                  <a:gd name="T11" fmla="*/ 0 h 5"/>
                  <a:gd name="T12" fmla="*/ 7 w 7"/>
                  <a:gd name="T13" fmla="*/ 0 h 5"/>
                  <a:gd name="T14" fmla="*/ 5 w 7"/>
                  <a:gd name="T15" fmla="*/ 0 h 5"/>
                  <a:gd name="T16" fmla="*/ 5 w 7"/>
                  <a:gd name="T17" fmla="*/ 0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5" y="0"/>
                    </a:moveTo>
                    <a:lnTo>
                      <a:pt x="0" y="5"/>
                    </a:lnTo>
                    <a:lnTo>
                      <a:pt x="0" y="5"/>
                    </a:lnTo>
                    <a:lnTo>
                      <a:pt x="0" y="5"/>
                    </a:lnTo>
                    <a:lnTo>
                      <a:pt x="5" y="0"/>
                    </a:lnTo>
                    <a:lnTo>
                      <a:pt x="5" y="0"/>
                    </a:lnTo>
                    <a:close/>
                    <a:moveTo>
                      <a:pt x="7" y="0"/>
                    </a:moveTo>
                    <a:lnTo>
                      <a:pt x="5" y="0"/>
                    </a:lnTo>
                    <a:lnTo>
                      <a:pt x="5" y="0"/>
                    </a:lnTo>
                    <a:lnTo>
                      <a:pt x="7"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5" name="î$lïḍé"/>
              <p:cNvSpPr/>
              <p:nvPr/>
            </p:nvSpPr>
            <p:spPr bwMode="auto">
              <a:xfrm>
                <a:off x="6106199" y="5422914"/>
                <a:ext cx="5117" cy="3655"/>
              </a:xfrm>
              <a:custGeom>
                <a:avLst/>
                <a:gdLst>
                  <a:gd name="T0" fmla="*/ 5 w 7"/>
                  <a:gd name="T1" fmla="*/ 0 h 5"/>
                  <a:gd name="T2" fmla="*/ 0 w 7"/>
                  <a:gd name="T3" fmla="*/ 5 h 5"/>
                  <a:gd name="T4" fmla="*/ 0 w 7"/>
                  <a:gd name="T5" fmla="*/ 5 h 5"/>
                  <a:gd name="T6" fmla="*/ 0 w 7"/>
                  <a:gd name="T7" fmla="*/ 5 h 5"/>
                  <a:gd name="T8" fmla="*/ 5 w 7"/>
                  <a:gd name="T9" fmla="*/ 0 h 5"/>
                  <a:gd name="T10" fmla="*/ 5 w 7"/>
                  <a:gd name="T11" fmla="*/ 0 h 5"/>
                  <a:gd name="T12" fmla="*/ 7 w 7"/>
                  <a:gd name="T13" fmla="*/ 0 h 5"/>
                  <a:gd name="T14" fmla="*/ 5 w 7"/>
                  <a:gd name="T15" fmla="*/ 0 h 5"/>
                  <a:gd name="T16" fmla="*/ 5 w 7"/>
                  <a:gd name="T17" fmla="*/ 0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5" y="0"/>
                    </a:moveTo>
                    <a:lnTo>
                      <a:pt x="0" y="5"/>
                    </a:lnTo>
                    <a:lnTo>
                      <a:pt x="0" y="5"/>
                    </a:lnTo>
                    <a:lnTo>
                      <a:pt x="0" y="5"/>
                    </a:lnTo>
                    <a:lnTo>
                      <a:pt x="5" y="0"/>
                    </a:lnTo>
                    <a:lnTo>
                      <a:pt x="5" y="0"/>
                    </a:lnTo>
                    <a:moveTo>
                      <a:pt x="7" y="0"/>
                    </a:moveTo>
                    <a:lnTo>
                      <a:pt x="5" y="0"/>
                    </a:lnTo>
                    <a:lnTo>
                      <a:pt x="5"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6" name="iS1îḑê"/>
              <p:cNvSpPr/>
              <p:nvPr/>
            </p:nvSpPr>
            <p:spPr bwMode="auto">
              <a:xfrm>
                <a:off x="6106199" y="5422914"/>
                <a:ext cx="5117" cy="3655"/>
              </a:xfrm>
              <a:custGeom>
                <a:avLst/>
                <a:gdLst>
                  <a:gd name="T0" fmla="*/ 5 w 7"/>
                  <a:gd name="T1" fmla="*/ 0 h 5"/>
                  <a:gd name="T2" fmla="*/ 3 w 7"/>
                  <a:gd name="T3" fmla="*/ 3 h 5"/>
                  <a:gd name="T4" fmla="*/ 0 w 7"/>
                  <a:gd name="T5" fmla="*/ 5 h 5"/>
                  <a:gd name="T6" fmla="*/ 5 w 7"/>
                  <a:gd name="T7" fmla="*/ 0 h 5"/>
                  <a:gd name="T8" fmla="*/ 5 w 7"/>
                  <a:gd name="T9" fmla="*/ 0 h 5"/>
                  <a:gd name="T10" fmla="*/ 7 w 7"/>
                  <a:gd name="T11" fmla="*/ 0 h 5"/>
                  <a:gd name="T12" fmla="*/ 5 w 7"/>
                  <a:gd name="T13" fmla="*/ 0 h 5"/>
                  <a:gd name="T14" fmla="*/ 5 w 7"/>
                  <a:gd name="T15" fmla="*/ 0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5" y="0"/>
                    </a:moveTo>
                    <a:lnTo>
                      <a:pt x="3" y="3"/>
                    </a:lnTo>
                    <a:lnTo>
                      <a:pt x="0" y="5"/>
                    </a:lnTo>
                    <a:lnTo>
                      <a:pt x="5" y="0"/>
                    </a:lnTo>
                    <a:lnTo>
                      <a:pt x="5" y="0"/>
                    </a:lnTo>
                    <a:close/>
                    <a:moveTo>
                      <a:pt x="7" y="0"/>
                    </a:moveTo>
                    <a:lnTo>
                      <a:pt x="5" y="0"/>
                    </a:lnTo>
                    <a:lnTo>
                      <a:pt x="5" y="0"/>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7" name="iṡ1íḓê"/>
              <p:cNvSpPr/>
              <p:nvPr/>
            </p:nvSpPr>
            <p:spPr bwMode="auto">
              <a:xfrm>
                <a:off x="6106199" y="5422914"/>
                <a:ext cx="5117" cy="3655"/>
              </a:xfrm>
              <a:custGeom>
                <a:avLst/>
                <a:gdLst>
                  <a:gd name="T0" fmla="*/ 5 w 7"/>
                  <a:gd name="T1" fmla="*/ 0 h 5"/>
                  <a:gd name="T2" fmla="*/ 3 w 7"/>
                  <a:gd name="T3" fmla="*/ 3 h 5"/>
                  <a:gd name="T4" fmla="*/ 0 w 7"/>
                  <a:gd name="T5" fmla="*/ 5 h 5"/>
                  <a:gd name="T6" fmla="*/ 5 w 7"/>
                  <a:gd name="T7" fmla="*/ 0 h 5"/>
                  <a:gd name="T8" fmla="*/ 5 w 7"/>
                  <a:gd name="T9" fmla="*/ 0 h 5"/>
                  <a:gd name="T10" fmla="*/ 7 w 7"/>
                  <a:gd name="T11" fmla="*/ 0 h 5"/>
                  <a:gd name="T12" fmla="*/ 5 w 7"/>
                  <a:gd name="T13" fmla="*/ 0 h 5"/>
                  <a:gd name="T14" fmla="*/ 5 w 7"/>
                  <a:gd name="T15" fmla="*/ 0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5" y="0"/>
                    </a:moveTo>
                    <a:lnTo>
                      <a:pt x="3" y="3"/>
                    </a:lnTo>
                    <a:lnTo>
                      <a:pt x="0" y="5"/>
                    </a:lnTo>
                    <a:lnTo>
                      <a:pt x="5" y="0"/>
                    </a:lnTo>
                    <a:lnTo>
                      <a:pt x="5" y="0"/>
                    </a:lnTo>
                    <a:moveTo>
                      <a:pt x="7" y="0"/>
                    </a:moveTo>
                    <a:lnTo>
                      <a:pt x="5" y="0"/>
                    </a:lnTo>
                    <a:lnTo>
                      <a:pt x="5"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8" name="íšľíde"/>
              <p:cNvSpPr/>
              <p:nvPr/>
            </p:nvSpPr>
            <p:spPr bwMode="auto">
              <a:xfrm>
                <a:off x="6106199" y="5422914"/>
                <a:ext cx="3655" cy="2193"/>
              </a:xfrm>
              <a:custGeom>
                <a:avLst/>
                <a:gdLst>
                  <a:gd name="T0" fmla="*/ 5 w 5"/>
                  <a:gd name="T1" fmla="*/ 0 h 3"/>
                  <a:gd name="T2" fmla="*/ 0 w 5"/>
                  <a:gd name="T3" fmla="*/ 3 h 3"/>
                  <a:gd name="T4" fmla="*/ 0 w 5"/>
                  <a:gd name="T5" fmla="*/ 3 h 3"/>
                  <a:gd name="T6" fmla="*/ 5 w 5"/>
                  <a:gd name="T7" fmla="*/ 0 h 3"/>
                  <a:gd name="T8" fmla="*/ 5 w 5"/>
                  <a:gd name="T9" fmla="*/ 0 h 3"/>
                  <a:gd name="T10" fmla="*/ 5 w 5"/>
                  <a:gd name="T11" fmla="*/ 0 h 3"/>
                  <a:gd name="T12" fmla="*/ 3 w 5"/>
                  <a:gd name="T13" fmla="*/ 3 h 3"/>
                  <a:gd name="T14" fmla="*/ 3 w 5"/>
                  <a:gd name="T15" fmla="*/ 3 h 3"/>
                  <a:gd name="T16" fmla="*/ 5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0"/>
                    </a:moveTo>
                    <a:lnTo>
                      <a:pt x="0" y="3"/>
                    </a:lnTo>
                    <a:lnTo>
                      <a:pt x="0" y="3"/>
                    </a:lnTo>
                    <a:lnTo>
                      <a:pt x="5" y="0"/>
                    </a:lnTo>
                    <a:close/>
                    <a:moveTo>
                      <a:pt x="5" y="0"/>
                    </a:moveTo>
                    <a:lnTo>
                      <a:pt x="5" y="0"/>
                    </a:lnTo>
                    <a:lnTo>
                      <a:pt x="3" y="3"/>
                    </a:lnTo>
                    <a:lnTo>
                      <a:pt x="3" y="3"/>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9" name="îŝ1ïḑê"/>
              <p:cNvSpPr/>
              <p:nvPr/>
            </p:nvSpPr>
            <p:spPr bwMode="auto">
              <a:xfrm>
                <a:off x="6106199" y="5422914"/>
                <a:ext cx="3655" cy="2193"/>
              </a:xfrm>
              <a:custGeom>
                <a:avLst/>
                <a:gdLst>
                  <a:gd name="T0" fmla="*/ 5 w 5"/>
                  <a:gd name="T1" fmla="*/ 0 h 3"/>
                  <a:gd name="T2" fmla="*/ 0 w 5"/>
                  <a:gd name="T3" fmla="*/ 3 h 3"/>
                  <a:gd name="T4" fmla="*/ 0 w 5"/>
                  <a:gd name="T5" fmla="*/ 3 h 3"/>
                  <a:gd name="T6" fmla="*/ 5 w 5"/>
                  <a:gd name="T7" fmla="*/ 0 h 3"/>
                  <a:gd name="T8" fmla="*/ 5 w 5"/>
                  <a:gd name="T9" fmla="*/ 0 h 3"/>
                  <a:gd name="T10" fmla="*/ 5 w 5"/>
                  <a:gd name="T11" fmla="*/ 0 h 3"/>
                  <a:gd name="T12" fmla="*/ 3 w 5"/>
                  <a:gd name="T13" fmla="*/ 3 h 3"/>
                  <a:gd name="T14" fmla="*/ 3 w 5"/>
                  <a:gd name="T15" fmla="*/ 3 h 3"/>
                  <a:gd name="T16" fmla="*/ 5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0"/>
                    </a:moveTo>
                    <a:lnTo>
                      <a:pt x="0" y="3"/>
                    </a:lnTo>
                    <a:lnTo>
                      <a:pt x="0" y="3"/>
                    </a:lnTo>
                    <a:lnTo>
                      <a:pt x="5" y="0"/>
                    </a:lnTo>
                    <a:moveTo>
                      <a:pt x="5" y="0"/>
                    </a:moveTo>
                    <a:lnTo>
                      <a:pt x="5" y="0"/>
                    </a:lnTo>
                    <a:lnTo>
                      <a:pt x="3"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0" name="ïşļïḋe"/>
              <p:cNvSpPr/>
              <p:nvPr/>
            </p:nvSpPr>
            <p:spPr bwMode="auto">
              <a:xfrm>
                <a:off x="6106199" y="5426570"/>
                <a:ext cx="731" cy="731"/>
              </a:xfrm>
              <a:prstGeom prst="rect">
                <a:avLst/>
              </a:prstGeom>
              <a:solidFill>
                <a:srgbClr val="BC3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1" name="íṩḷïḋé"/>
              <p:cNvSpPr/>
              <p:nvPr/>
            </p:nvSpPr>
            <p:spPr bwMode="auto">
              <a:xfrm>
                <a:off x="6106199" y="542657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2" name="îşḻiḑê"/>
              <p:cNvSpPr/>
              <p:nvPr/>
            </p:nvSpPr>
            <p:spPr bwMode="auto">
              <a:xfrm>
                <a:off x="6106199" y="5425107"/>
                <a:ext cx="2193" cy="1462"/>
              </a:xfrm>
              <a:custGeom>
                <a:avLst/>
                <a:gdLst>
                  <a:gd name="T0" fmla="*/ 3 w 3"/>
                  <a:gd name="T1" fmla="*/ 0 h 2"/>
                  <a:gd name="T2" fmla="*/ 3 w 3"/>
                  <a:gd name="T3" fmla="*/ 0 h 2"/>
                  <a:gd name="T4" fmla="*/ 0 w 3"/>
                  <a:gd name="T5" fmla="*/ 2 h 2"/>
                  <a:gd name="T6" fmla="*/ 0 w 3"/>
                  <a:gd name="T7" fmla="*/ 2 h 2"/>
                  <a:gd name="T8" fmla="*/ 0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lnTo>
                      <a:pt x="3" y="0"/>
                    </a:lnTo>
                    <a:lnTo>
                      <a:pt x="0" y="2"/>
                    </a:lnTo>
                    <a:lnTo>
                      <a:pt x="0" y="2"/>
                    </a:lnTo>
                    <a:lnTo>
                      <a:pt x="0" y="2"/>
                    </a:lnTo>
                    <a:lnTo>
                      <a:pt x="3" y="0"/>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3" name="î$ļîḍè"/>
              <p:cNvSpPr/>
              <p:nvPr/>
            </p:nvSpPr>
            <p:spPr bwMode="auto">
              <a:xfrm>
                <a:off x="6106199" y="5425107"/>
                <a:ext cx="2193" cy="1462"/>
              </a:xfrm>
              <a:custGeom>
                <a:avLst/>
                <a:gdLst>
                  <a:gd name="T0" fmla="*/ 3 w 3"/>
                  <a:gd name="T1" fmla="*/ 0 h 2"/>
                  <a:gd name="T2" fmla="*/ 3 w 3"/>
                  <a:gd name="T3" fmla="*/ 0 h 2"/>
                  <a:gd name="T4" fmla="*/ 0 w 3"/>
                  <a:gd name="T5" fmla="*/ 2 h 2"/>
                  <a:gd name="T6" fmla="*/ 0 w 3"/>
                  <a:gd name="T7" fmla="*/ 2 h 2"/>
                  <a:gd name="T8" fmla="*/ 0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lnTo>
                      <a:pt x="3" y="0"/>
                    </a:lnTo>
                    <a:lnTo>
                      <a:pt x="0" y="2"/>
                    </a:lnTo>
                    <a:lnTo>
                      <a:pt x="0" y="2"/>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4" name="îś1ïḋé"/>
              <p:cNvSpPr/>
              <p:nvPr/>
            </p:nvSpPr>
            <p:spPr bwMode="auto">
              <a:xfrm>
                <a:off x="6217314" y="5251857"/>
                <a:ext cx="326034" cy="776340"/>
              </a:xfrm>
              <a:custGeom>
                <a:avLst/>
                <a:gdLst>
                  <a:gd name="T0" fmla="*/ 134 w 446"/>
                  <a:gd name="T1" fmla="*/ 0 h 1062"/>
                  <a:gd name="T2" fmla="*/ 111 w 446"/>
                  <a:gd name="T3" fmla="*/ 102 h 1062"/>
                  <a:gd name="T4" fmla="*/ 0 w 446"/>
                  <a:gd name="T5" fmla="*/ 1062 h 1062"/>
                  <a:gd name="T6" fmla="*/ 191 w 446"/>
                  <a:gd name="T7" fmla="*/ 1062 h 1062"/>
                  <a:gd name="T8" fmla="*/ 402 w 446"/>
                  <a:gd name="T9" fmla="*/ 634 h 1062"/>
                  <a:gd name="T10" fmla="*/ 201 w 446"/>
                  <a:gd name="T11" fmla="*/ 499 h 1062"/>
                  <a:gd name="T12" fmla="*/ 446 w 446"/>
                  <a:gd name="T13" fmla="*/ 383 h 1062"/>
                  <a:gd name="T14" fmla="*/ 227 w 446"/>
                  <a:gd name="T15" fmla="*/ 43 h 1062"/>
                  <a:gd name="T16" fmla="*/ 134 w 446"/>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1062">
                    <a:moveTo>
                      <a:pt x="134" y="0"/>
                    </a:moveTo>
                    <a:lnTo>
                      <a:pt x="111" y="102"/>
                    </a:lnTo>
                    <a:lnTo>
                      <a:pt x="0" y="1062"/>
                    </a:lnTo>
                    <a:lnTo>
                      <a:pt x="191" y="1062"/>
                    </a:lnTo>
                    <a:lnTo>
                      <a:pt x="402" y="634"/>
                    </a:lnTo>
                    <a:lnTo>
                      <a:pt x="201" y="499"/>
                    </a:lnTo>
                    <a:lnTo>
                      <a:pt x="446" y="383"/>
                    </a:lnTo>
                    <a:lnTo>
                      <a:pt x="227" y="43"/>
                    </a:lnTo>
                    <a:lnTo>
                      <a:pt x="1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5" name="î$ľiḓé"/>
              <p:cNvSpPr/>
              <p:nvPr/>
            </p:nvSpPr>
            <p:spPr bwMode="auto">
              <a:xfrm>
                <a:off x="6217314" y="5251857"/>
                <a:ext cx="326034" cy="776340"/>
              </a:xfrm>
              <a:custGeom>
                <a:avLst/>
                <a:gdLst>
                  <a:gd name="T0" fmla="*/ 134 w 446"/>
                  <a:gd name="T1" fmla="*/ 0 h 1062"/>
                  <a:gd name="T2" fmla="*/ 111 w 446"/>
                  <a:gd name="T3" fmla="*/ 102 h 1062"/>
                  <a:gd name="T4" fmla="*/ 0 w 446"/>
                  <a:gd name="T5" fmla="*/ 1062 h 1062"/>
                  <a:gd name="T6" fmla="*/ 191 w 446"/>
                  <a:gd name="T7" fmla="*/ 1062 h 1062"/>
                  <a:gd name="T8" fmla="*/ 402 w 446"/>
                  <a:gd name="T9" fmla="*/ 634 h 1062"/>
                  <a:gd name="T10" fmla="*/ 201 w 446"/>
                  <a:gd name="T11" fmla="*/ 499 h 1062"/>
                  <a:gd name="T12" fmla="*/ 446 w 446"/>
                  <a:gd name="T13" fmla="*/ 383 h 1062"/>
                  <a:gd name="T14" fmla="*/ 227 w 446"/>
                  <a:gd name="T15" fmla="*/ 43 h 1062"/>
                  <a:gd name="T16" fmla="*/ 134 w 446"/>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1062">
                    <a:moveTo>
                      <a:pt x="134" y="0"/>
                    </a:moveTo>
                    <a:lnTo>
                      <a:pt x="111" y="102"/>
                    </a:lnTo>
                    <a:lnTo>
                      <a:pt x="0" y="1062"/>
                    </a:lnTo>
                    <a:lnTo>
                      <a:pt x="191" y="1062"/>
                    </a:lnTo>
                    <a:lnTo>
                      <a:pt x="402" y="634"/>
                    </a:lnTo>
                    <a:lnTo>
                      <a:pt x="201" y="499"/>
                    </a:lnTo>
                    <a:lnTo>
                      <a:pt x="446" y="383"/>
                    </a:lnTo>
                    <a:lnTo>
                      <a:pt x="227" y="43"/>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6" name="is1ïde"/>
              <p:cNvSpPr/>
              <p:nvPr/>
            </p:nvSpPr>
            <p:spPr bwMode="auto">
              <a:xfrm>
                <a:off x="5681478" y="5240160"/>
                <a:ext cx="324571" cy="788037"/>
              </a:xfrm>
              <a:custGeom>
                <a:avLst/>
                <a:gdLst>
                  <a:gd name="T0" fmla="*/ 338 w 444"/>
                  <a:gd name="T1" fmla="*/ 0 h 1078"/>
                  <a:gd name="T2" fmla="*/ 338 w 444"/>
                  <a:gd name="T3" fmla="*/ 116 h 1078"/>
                  <a:gd name="T4" fmla="*/ 444 w 444"/>
                  <a:gd name="T5" fmla="*/ 1078 h 1078"/>
                  <a:gd name="T6" fmla="*/ 253 w 444"/>
                  <a:gd name="T7" fmla="*/ 1078 h 1078"/>
                  <a:gd name="T8" fmla="*/ 42 w 444"/>
                  <a:gd name="T9" fmla="*/ 650 h 1078"/>
                  <a:gd name="T10" fmla="*/ 243 w 444"/>
                  <a:gd name="T11" fmla="*/ 515 h 1078"/>
                  <a:gd name="T12" fmla="*/ 0 w 444"/>
                  <a:gd name="T13" fmla="*/ 399 h 1078"/>
                  <a:gd name="T14" fmla="*/ 201 w 444"/>
                  <a:gd name="T15" fmla="*/ 61 h 1078"/>
                  <a:gd name="T16" fmla="*/ 338 w 444"/>
                  <a:gd name="T17"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078">
                    <a:moveTo>
                      <a:pt x="338" y="0"/>
                    </a:moveTo>
                    <a:lnTo>
                      <a:pt x="338" y="116"/>
                    </a:lnTo>
                    <a:lnTo>
                      <a:pt x="444" y="1078"/>
                    </a:lnTo>
                    <a:lnTo>
                      <a:pt x="253" y="1078"/>
                    </a:lnTo>
                    <a:lnTo>
                      <a:pt x="42" y="650"/>
                    </a:lnTo>
                    <a:lnTo>
                      <a:pt x="243" y="515"/>
                    </a:lnTo>
                    <a:lnTo>
                      <a:pt x="0" y="399"/>
                    </a:lnTo>
                    <a:lnTo>
                      <a:pt x="201" y="61"/>
                    </a:lnTo>
                    <a:lnTo>
                      <a:pt x="338"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7" name="iṡļïḓe"/>
              <p:cNvSpPr/>
              <p:nvPr/>
            </p:nvSpPr>
            <p:spPr bwMode="auto">
              <a:xfrm>
                <a:off x="6007512" y="5578621"/>
                <a:ext cx="203954" cy="449576"/>
              </a:xfrm>
              <a:custGeom>
                <a:avLst/>
                <a:gdLst>
                  <a:gd name="T0" fmla="*/ 192 w 279"/>
                  <a:gd name="T1" fmla="*/ 0 h 615"/>
                  <a:gd name="T2" fmla="*/ 279 w 279"/>
                  <a:gd name="T3" fmla="*/ 615 h 615"/>
                  <a:gd name="T4" fmla="*/ 0 w 279"/>
                  <a:gd name="T5" fmla="*/ 615 h 615"/>
                  <a:gd name="T6" fmla="*/ 88 w 279"/>
                  <a:gd name="T7" fmla="*/ 0 h 615"/>
                  <a:gd name="T8" fmla="*/ 192 w 279"/>
                  <a:gd name="T9" fmla="*/ 0 h 615"/>
                </a:gdLst>
                <a:ahLst/>
                <a:cxnLst>
                  <a:cxn ang="0">
                    <a:pos x="T0" y="T1"/>
                  </a:cxn>
                  <a:cxn ang="0">
                    <a:pos x="T2" y="T3"/>
                  </a:cxn>
                  <a:cxn ang="0">
                    <a:pos x="T4" y="T5"/>
                  </a:cxn>
                  <a:cxn ang="0">
                    <a:pos x="T6" y="T7"/>
                  </a:cxn>
                  <a:cxn ang="0">
                    <a:pos x="T8" y="T9"/>
                  </a:cxn>
                </a:cxnLst>
                <a:rect l="0" t="0" r="r" b="b"/>
                <a:pathLst>
                  <a:path w="279" h="615">
                    <a:moveTo>
                      <a:pt x="192" y="0"/>
                    </a:moveTo>
                    <a:lnTo>
                      <a:pt x="279" y="615"/>
                    </a:lnTo>
                    <a:lnTo>
                      <a:pt x="0" y="615"/>
                    </a:lnTo>
                    <a:lnTo>
                      <a:pt x="88" y="0"/>
                    </a:lnTo>
                    <a:lnTo>
                      <a:pt x="192"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8" name="íślíḋè"/>
              <p:cNvSpPr/>
              <p:nvPr/>
            </p:nvSpPr>
            <p:spPr bwMode="auto">
              <a:xfrm>
                <a:off x="6007512" y="5578621"/>
                <a:ext cx="203954" cy="449576"/>
              </a:xfrm>
              <a:custGeom>
                <a:avLst/>
                <a:gdLst>
                  <a:gd name="T0" fmla="*/ 192 w 279"/>
                  <a:gd name="T1" fmla="*/ 0 h 615"/>
                  <a:gd name="T2" fmla="*/ 279 w 279"/>
                  <a:gd name="T3" fmla="*/ 615 h 615"/>
                  <a:gd name="T4" fmla="*/ 0 w 279"/>
                  <a:gd name="T5" fmla="*/ 615 h 615"/>
                  <a:gd name="T6" fmla="*/ 88 w 279"/>
                  <a:gd name="T7" fmla="*/ 0 h 615"/>
                  <a:gd name="T8" fmla="*/ 192 w 279"/>
                  <a:gd name="T9" fmla="*/ 0 h 615"/>
                </a:gdLst>
                <a:ahLst/>
                <a:cxnLst>
                  <a:cxn ang="0">
                    <a:pos x="T0" y="T1"/>
                  </a:cxn>
                  <a:cxn ang="0">
                    <a:pos x="T2" y="T3"/>
                  </a:cxn>
                  <a:cxn ang="0">
                    <a:pos x="T4" y="T5"/>
                  </a:cxn>
                  <a:cxn ang="0">
                    <a:pos x="T6" y="T7"/>
                  </a:cxn>
                  <a:cxn ang="0">
                    <a:pos x="T8" y="T9"/>
                  </a:cxn>
                </a:cxnLst>
                <a:rect l="0" t="0" r="r" b="b"/>
                <a:pathLst>
                  <a:path w="279" h="615">
                    <a:moveTo>
                      <a:pt x="192" y="0"/>
                    </a:moveTo>
                    <a:lnTo>
                      <a:pt x="279" y="615"/>
                    </a:lnTo>
                    <a:lnTo>
                      <a:pt x="0" y="615"/>
                    </a:lnTo>
                    <a:lnTo>
                      <a:pt x="88" y="0"/>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9" name="íśļiḋê"/>
              <p:cNvSpPr/>
              <p:nvPr/>
            </p:nvSpPr>
            <p:spPr bwMode="auto">
              <a:xfrm>
                <a:off x="5952686" y="5592510"/>
                <a:ext cx="0" cy="3655"/>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0" name="iśliḍe"/>
              <p:cNvSpPr/>
              <p:nvPr/>
            </p:nvSpPr>
            <p:spPr bwMode="auto">
              <a:xfrm>
                <a:off x="5952686" y="5592510"/>
                <a:ext cx="0" cy="3655"/>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1" name="iṥlíďè"/>
              <p:cNvSpPr/>
              <p:nvPr/>
            </p:nvSpPr>
            <p:spPr bwMode="auto">
              <a:xfrm>
                <a:off x="6095965" y="5425107"/>
                <a:ext cx="10235" cy="15351"/>
              </a:xfrm>
              <a:custGeom>
                <a:avLst/>
                <a:gdLst>
                  <a:gd name="T0" fmla="*/ 14 w 14"/>
                  <a:gd name="T1" fmla="*/ 0 h 21"/>
                  <a:gd name="T2" fmla="*/ 10 w 14"/>
                  <a:gd name="T3" fmla="*/ 7 h 21"/>
                  <a:gd name="T4" fmla="*/ 0 w 14"/>
                  <a:gd name="T5" fmla="*/ 21 h 21"/>
                  <a:gd name="T6" fmla="*/ 14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0" y="7"/>
                    </a:lnTo>
                    <a:lnTo>
                      <a:pt x="0" y="21"/>
                    </a:lnTo>
                    <a:lnTo>
                      <a:pt x="14" y="2"/>
                    </a:lnTo>
                    <a:lnTo>
                      <a:pt x="14"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2" name="îŝ1íḍê"/>
              <p:cNvSpPr/>
              <p:nvPr/>
            </p:nvSpPr>
            <p:spPr bwMode="auto">
              <a:xfrm>
                <a:off x="6095965" y="5425107"/>
                <a:ext cx="10235" cy="15351"/>
              </a:xfrm>
              <a:custGeom>
                <a:avLst/>
                <a:gdLst>
                  <a:gd name="T0" fmla="*/ 14 w 14"/>
                  <a:gd name="T1" fmla="*/ 0 h 21"/>
                  <a:gd name="T2" fmla="*/ 10 w 14"/>
                  <a:gd name="T3" fmla="*/ 7 h 21"/>
                  <a:gd name="T4" fmla="*/ 0 w 14"/>
                  <a:gd name="T5" fmla="*/ 21 h 21"/>
                  <a:gd name="T6" fmla="*/ 14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0" y="7"/>
                    </a:lnTo>
                    <a:lnTo>
                      <a:pt x="0" y="21"/>
                    </a:lnTo>
                    <a:lnTo>
                      <a:pt x="14" y="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3" name="ïŝļiḓê"/>
              <p:cNvSpPr/>
              <p:nvPr/>
            </p:nvSpPr>
            <p:spPr bwMode="auto">
              <a:xfrm>
                <a:off x="5952686" y="5509905"/>
                <a:ext cx="81143" cy="103073"/>
              </a:xfrm>
              <a:custGeom>
                <a:avLst/>
                <a:gdLst>
                  <a:gd name="T0" fmla="*/ 104 w 111"/>
                  <a:gd name="T1" fmla="*/ 0 h 141"/>
                  <a:gd name="T2" fmla="*/ 0 w 111"/>
                  <a:gd name="T3" fmla="*/ 113 h 141"/>
                  <a:gd name="T4" fmla="*/ 0 w 111"/>
                  <a:gd name="T5" fmla="*/ 118 h 141"/>
                  <a:gd name="T6" fmla="*/ 2 w 111"/>
                  <a:gd name="T7" fmla="*/ 141 h 141"/>
                  <a:gd name="T8" fmla="*/ 111 w 111"/>
                  <a:gd name="T9" fmla="*/ 9 h 141"/>
                  <a:gd name="T10" fmla="*/ 104 w 111"/>
                  <a:gd name="T11" fmla="*/ 0 h 141"/>
                </a:gdLst>
                <a:ahLst/>
                <a:cxnLst>
                  <a:cxn ang="0">
                    <a:pos x="T0" y="T1"/>
                  </a:cxn>
                  <a:cxn ang="0">
                    <a:pos x="T2" y="T3"/>
                  </a:cxn>
                  <a:cxn ang="0">
                    <a:pos x="T4" y="T5"/>
                  </a:cxn>
                  <a:cxn ang="0">
                    <a:pos x="T6" y="T7"/>
                  </a:cxn>
                  <a:cxn ang="0">
                    <a:pos x="T8" y="T9"/>
                  </a:cxn>
                  <a:cxn ang="0">
                    <a:pos x="T10" y="T11"/>
                  </a:cxn>
                </a:cxnLst>
                <a:rect l="0" t="0" r="r" b="b"/>
                <a:pathLst>
                  <a:path w="111" h="141">
                    <a:moveTo>
                      <a:pt x="104" y="0"/>
                    </a:moveTo>
                    <a:lnTo>
                      <a:pt x="0" y="113"/>
                    </a:lnTo>
                    <a:lnTo>
                      <a:pt x="0" y="118"/>
                    </a:lnTo>
                    <a:lnTo>
                      <a:pt x="2" y="141"/>
                    </a:lnTo>
                    <a:lnTo>
                      <a:pt x="111" y="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4" name="í$ḻïḓè"/>
              <p:cNvSpPr/>
              <p:nvPr/>
            </p:nvSpPr>
            <p:spPr bwMode="auto">
              <a:xfrm>
                <a:off x="6028712" y="5430225"/>
                <a:ext cx="74563" cy="86260"/>
              </a:xfrm>
              <a:custGeom>
                <a:avLst/>
                <a:gdLst>
                  <a:gd name="T0" fmla="*/ 102 w 102"/>
                  <a:gd name="T1" fmla="*/ 0 h 118"/>
                  <a:gd name="T2" fmla="*/ 0 w 102"/>
                  <a:gd name="T3" fmla="*/ 109 h 118"/>
                  <a:gd name="T4" fmla="*/ 7 w 102"/>
                  <a:gd name="T5" fmla="*/ 118 h 118"/>
                  <a:gd name="T6" fmla="*/ 92 w 102"/>
                  <a:gd name="T7" fmla="*/ 14 h 118"/>
                  <a:gd name="T8" fmla="*/ 102 w 102"/>
                  <a:gd name="T9" fmla="*/ 0 h 118"/>
                </a:gdLst>
                <a:ahLst/>
                <a:cxnLst>
                  <a:cxn ang="0">
                    <a:pos x="T0" y="T1"/>
                  </a:cxn>
                  <a:cxn ang="0">
                    <a:pos x="T2" y="T3"/>
                  </a:cxn>
                  <a:cxn ang="0">
                    <a:pos x="T4" y="T5"/>
                  </a:cxn>
                  <a:cxn ang="0">
                    <a:pos x="T6" y="T7"/>
                  </a:cxn>
                  <a:cxn ang="0">
                    <a:pos x="T8" y="T9"/>
                  </a:cxn>
                </a:cxnLst>
                <a:rect l="0" t="0" r="r" b="b"/>
                <a:pathLst>
                  <a:path w="102" h="118">
                    <a:moveTo>
                      <a:pt x="102" y="0"/>
                    </a:moveTo>
                    <a:lnTo>
                      <a:pt x="0" y="109"/>
                    </a:lnTo>
                    <a:lnTo>
                      <a:pt x="7" y="118"/>
                    </a:lnTo>
                    <a:lnTo>
                      <a:pt x="92" y="14"/>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5" name="isḻiďé"/>
              <p:cNvSpPr/>
              <p:nvPr/>
            </p:nvSpPr>
            <p:spPr bwMode="auto">
              <a:xfrm>
                <a:off x="6109854" y="5422914"/>
                <a:ext cx="731" cy="7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6" name="ïs1îḓe"/>
              <p:cNvSpPr/>
              <p:nvPr/>
            </p:nvSpPr>
            <p:spPr bwMode="auto">
              <a:xfrm>
                <a:off x="6109854" y="54229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7" name="ïşľïḓè"/>
              <p:cNvSpPr/>
              <p:nvPr/>
            </p:nvSpPr>
            <p:spPr bwMode="auto">
              <a:xfrm>
                <a:off x="6106199" y="5422914"/>
                <a:ext cx="3655" cy="2193"/>
              </a:xfrm>
              <a:custGeom>
                <a:avLst/>
                <a:gdLst>
                  <a:gd name="T0" fmla="*/ 5 w 5"/>
                  <a:gd name="T1" fmla="*/ 0 h 3"/>
                  <a:gd name="T2" fmla="*/ 5 w 5"/>
                  <a:gd name="T3" fmla="*/ 0 h 3"/>
                  <a:gd name="T4" fmla="*/ 0 w 5"/>
                  <a:gd name="T5" fmla="*/ 3 h 3"/>
                  <a:gd name="T6" fmla="*/ 0 w 5"/>
                  <a:gd name="T7" fmla="*/ 3 h 3"/>
                  <a:gd name="T8" fmla="*/ 3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lnTo>
                      <a:pt x="5" y="0"/>
                    </a:lnTo>
                    <a:lnTo>
                      <a:pt x="0" y="3"/>
                    </a:lnTo>
                    <a:lnTo>
                      <a:pt x="0" y="3"/>
                    </a:lnTo>
                    <a:lnTo>
                      <a:pt x="3" y="3"/>
                    </a:lnTo>
                    <a:lnTo>
                      <a:pt x="5" y="0"/>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8" name="íşḻîḍé"/>
              <p:cNvSpPr/>
              <p:nvPr/>
            </p:nvSpPr>
            <p:spPr bwMode="auto">
              <a:xfrm>
                <a:off x="6106199" y="5422914"/>
                <a:ext cx="3655" cy="2193"/>
              </a:xfrm>
              <a:custGeom>
                <a:avLst/>
                <a:gdLst>
                  <a:gd name="T0" fmla="*/ 5 w 5"/>
                  <a:gd name="T1" fmla="*/ 0 h 3"/>
                  <a:gd name="T2" fmla="*/ 5 w 5"/>
                  <a:gd name="T3" fmla="*/ 0 h 3"/>
                  <a:gd name="T4" fmla="*/ 0 w 5"/>
                  <a:gd name="T5" fmla="*/ 3 h 3"/>
                  <a:gd name="T6" fmla="*/ 0 w 5"/>
                  <a:gd name="T7" fmla="*/ 3 h 3"/>
                  <a:gd name="T8" fmla="*/ 3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lnTo>
                      <a:pt x="5" y="0"/>
                    </a:lnTo>
                    <a:lnTo>
                      <a:pt x="0" y="3"/>
                    </a:ln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9" name="íSļíḑe"/>
              <p:cNvSpPr/>
              <p:nvPr/>
            </p:nvSpPr>
            <p:spPr bwMode="auto">
              <a:xfrm>
                <a:off x="6106199" y="5425107"/>
                <a:ext cx="2193" cy="146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close/>
                  </a:path>
                </a:pathLst>
              </a:custGeom>
              <a:solidFill>
                <a:srgbClr val="BBBB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0" name="i$ḷïḋê"/>
              <p:cNvSpPr/>
              <p:nvPr/>
            </p:nvSpPr>
            <p:spPr bwMode="auto">
              <a:xfrm>
                <a:off x="6106199" y="5425107"/>
                <a:ext cx="2193" cy="146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1" name="îṡḻíḍè"/>
              <p:cNvSpPr/>
              <p:nvPr/>
            </p:nvSpPr>
            <p:spPr bwMode="auto">
              <a:xfrm>
                <a:off x="6109854" y="5422914"/>
                <a:ext cx="15351" cy="17544"/>
              </a:xfrm>
              <a:custGeom>
                <a:avLst/>
                <a:gdLst>
                  <a:gd name="T0" fmla="*/ 0 w 21"/>
                  <a:gd name="T1" fmla="*/ 0 h 24"/>
                  <a:gd name="T2" fmla="*/ 0 w 21"/>
                  <a:gd name="T3" fmla="*/ 0 h 24"/>
                  <a:gd name="T4" fmla="*/ 21 w 21"/>
                  <a:gd name="T5" fmla="*/ 24 h 24"/>
                  <a:gd name="T6" fmla="*/ 9 w 21"/>
                  <a:gd name="T7" fmla="*/ 10 h 24"/>
                  <a:gd name="T8" fmla="*/ 0 w 21"/>
                  <a:gd name="T9" fmla="*/ 0 h 24"/>
                </a:gdLst>
                <a:ahLst/>
                <a:cxnLst>
                  <a:cxn ang="0">
                    <a:pos x="T0" y="T1"/>
                  </a:cxn>
                  <a:cxn ang="0">
                    <a:pos x="T2" y="T3"/>
                  </a:cxn>
                  <a:cxn ang="0">
                    <a:pos x="T4" y="T5"/>
                  </a:cxn>
                  <a:cxn ang="0">
                    <a:pos x="T6" y="T7"/>
                  </a:cxn>
                  <a:cxn ang="0">
                    <a:pos x="T8" y="T9"/>
                  </a:cxn>
                </a:cxnLst>
                <a:rect l="0" t="0" r="r" b="b"/>
                <a:pathLst>
                  <a:path w="21" h="24">
                    <a:moveTo>
                      <a:pt x="0" y="0"/>
                    </a:moveTo>
                    <a:lnTo>
                      <a:pt x="0" y="0"/>
                    </a:lnTo>
                    <a:lnTo>
                      <a:pt x="21" y="24"/>
                    </a:lnTo>
                    <a:lnTo>
                      <a:pt x="9" y="10"/>
                    </a:lnTo>
                    <a:lnTo>
                      <a:pt x="0"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2" name="ï$ḻídê"/>
              <p:cNvSpPr/>
              <p:nvPr/>
            </p:nvSpPr>
            <p:spPr bwMode="auto">
              <a:xfrm>
                <a:off x="6109854" y="5422914"/>
                <a:ext cx="15351" cy="17544"/>
              </a:xfrm>
              <a:custGeom>
                <a:avLst/>
                <a:gdLst>
                  <a:gd name="T0" fmla="*/ 0 w 21"/>
                  <a:gd name="T1" fmla="*/ 0 h 24"/>
                  <a:gd name="T2" fmla="*/ 0 w 21"/>
                  <a:gd name="T3" fmla="*/ 0 h 24"/>
                  <a:gd name="T4" fmla="*/ 21 w 21"/>
                  <a:gd name="T5" fmla="*/ 24 h 24"/>
                  <a:gd name="T6" fmla="*/ 9 w 21"/>
                  <a:gd name="T7" fmla="*/ 10 h 24"/>
                  <a:gd name="T8" fmla="*/ 0 w 21"/>
                  <a:gd name="T9" fmla="*/ 0 h 24"/>
                </a:gdLst>
                <a:ahLst/>
                <a:cxnLst>
                  <a:cxn ang="0">
                    <a:pos x="T0" y="T1"/>
                  </a:cxn>
                  <a:cxn ang="0">
                    <a:pos x="T2" y="T3"/>
                  </a:cxn>
                  <a:cxn ang="0">
                    <a:pos x="T4" y="T5"/>
                  </a:cxn>
                  <a:cxn ang="0">
                    <a:pos x="T6" y="T7"/>
                  </a:cxn>
                  <a:cxn ang="0">
                    <a:pos x="T8" y="T9"/>
                  </a:cxn>
                </a:cxnLst>
                <a:rect l="0" t="0" r="r" b="b"/>
                <a:pathLst>
                  <a:path w="21" h="24">
                    <a:moveTo>
                      <a:pt x="0" y="0"/>
                    </a:moveTo>
                    <a:lnTo>
                      <a:pt x="0" y="0"/>
                    </a:lnTo>
                    <a:lnTo>
                      <a:pt x="21" y="24"/>
                    </a:lnTo>
                    <a:lnTo>
                      <a:pt x="9"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3" name="îṣľíḑê"/>
              <p:cNvSpPr/>
              <p:nvPr/>
            </p:nvSpPr>
            <p:spPr bwMode="auto">
              <a:xfrm>
                <a:off x="6109854" y="5422914"/>
                <a:ext cx="731" cy="7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4" name="îṥḷiďê"/>
              <p:cNvSpPr/>
              <p:nvPr/>
            </p:nvSpPr>
            <p:spPr bwMode="auto">
              <a:xfrm>
                <a:off x="6109854" y="54229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5" name="iŝļïḑè"/>
              <p:cNvSpPr/>
              <p:nvPr/>
            </p:nvSpPr>
            <p:spPr bwMode="auto">
              <a:xfrm>
                <a:off x="6187342" y="5509905"/>
                <a:ext cx="81874" cy="103073"/>
              </a:xfrm>
              <a:custGeom>
                <a:avLst/>
                <a:gdLst>
                  <a:gd name="T0" fmla="*/ 7 w 112"/>
                  <a:gd name="T1" fmla="*/ 0 h 141"/>
                  <a:gd name="T2" fmla="*/ 0 w 112"/>
                  <a:gd name="T3" fmla="*/ 9 h 141"/>
                  <a:gd name="T4" fmla="*/ 107 w 112"/>
                  <a:gd name="T5" fmla="*/ 141 h 141"/>
                  <a:gd name="T6" fmla="*/ 112 w 112"/>
                  <a:gd name="T7" fmla="*/ 108 h 141"/>
                  <a:gd name="T8" fmla="*/ 7 w 112"/>
                  <a:gd name="T9" fmla="*/ 0 h 141"/>
                </a:gdLst>
                <a:ahLst/>
                <a:cxnLst>
                  <a:cxn ang="0">
                    <a:pos x="T0" y="T1"/>
                  </a:cxn>
                  <a:cxn ang="0">
                    <a:pos x="T2" y="T3"/>
                  </a:cxn>
                  <a:cxn ang="0">
                    <a:pos x="T4" y="T5"/>
                  </a:cxn>
                  <a:cxn ang="0">
                    <a:pos x="T6" y="T7"/>
                  </a:cxn>
                  <a:cxn ang="0">
                    <a:pos x="T8" y="T9"/>
                  </a:cxn>
                </a:cxnLst>
                <a:rect l="0" t="0" r="r" b="b"/>
                <a:pathLst>
                  <a:path w="112" h="141">
                    <a:moveTo>
                      <a:pt x="7" y="0"/>
                    </a:moveTo>
                    <a:lnTo>
                      <a:pt x="0" y="9"/>
                    </a:lnTo>
                    <a:lnTo>
                      <a:pt x="107" y="141"/>
                    </a:lnTo>
                    <a:lnTo>
                      <a:pt x="112" y="10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6" name="íSḷîḍè"/>
              <p:cNvSpPr/>
              <p:nvPr/>
            </p:nvSpPr>
            <p:spPr bwMode="auto">
              <a:xfrm>
                <a:off x="6116433" y="5430225"/>
                <a:ext cx="76026" cy="86260"/>
              </a:xfrm>
              <a:custGeom>
                <a:avLst/>
                <a:gdLst>
                  <a:gd name="T0" fmla="*/ 0 w 104"/>
                  <a:gd name="T1" fmla="*/ 0 h 118"/>
                  <a:gd name="T2" fmla="*/ 12 w 104"/>
                  <a:gd name="T3" fmla="*/ 14 h 118"/>
                  <a:gd name="T4" fmla="*/ 97 w 104"/>
                  <a:gd name="T5" fmla="*/ 118 h 118"/>
                  <a:gd name="T6" fmla="*/ 104 w 104"/>
                  <a:gd name="T7" fmla="*/ 109 h 118"/>
                  <a:gd name="T8" fmla="*/ 0 w 104"/>
                  <a:gd name="T9" fmla="*/ 0 h 118"/>
                </a:gdLst>
                <a:ahLst/>
                <a:cxnLst>
                  <a:cxn ang="0">
                    <a:pos x="T0" y="T1"/>
                  </a:cxn>
                  <a:cxn ang="0">
                    <a:pos x="T2" y="T3"/>
                  </a:cxn>
                  <a:cxn ang="0">
                    <a:pos x="T4" y="T5"/>
                  </a:cxn>
                  <a:cxn ang="0">
                    <a:pos x="T6" y="T7"/>
                  </a:cxn>
                  <a:cxn ang="0">
                    <a:pos x="T8" y="T9"/>
                  </a:cxn>
                </a:cxnLst>
                <a:rect l="0" t="0" r="r" b="b"/>
                <a:pathLst>
                  <a:path w="104" h="118">
                    <a:moveTo>
                      <a:pt x="0" y="0"/>
                    </a:moveTo>
                    <a:lnTo>
                      <a:pt x="12" y="14"/>
                    </a:lnTo>
                    <a:lnTo>
                      <a:pt x="97" y="118"/>
                    </a:lnTo>
                    <a:lnTo>
                      <a:pt x="104"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7" name="îšľîḑe"/>
              <p:cNvSpPr/>
              <p:nvPr/>
            </p:nvSpPr>
            <p:spPr bwMode="auto">
              <a:xfrm>
                <a:off x="6109854" y="5422914"/>
                <a:ext cx="731" cy="731"/>
              </a:xfrm>
              <a:prstGeom prst="rect">
                <a:avLst/>
              </a:prstGeom>
              <a:solidFill>
                <a:srgbClr val="BC3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8" name="îşḻïḓê"/>
              <p:cNvSpPr/>
              <p:nvPr/>
            </p:nvSpPr>
            <p:spPr bwMode="auto">
              <a:xfrm>
                <a:off x="6109854" y="5422914"/>
                <a:ext cx="7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9" name="îṥļiḋé"/>
              <p:cNvSpPr/>
              <p:nvPr/>
            </p:nvSpPr>
            <p:spPr bwMode="auto">
              <a:xfrm>
                <a:off x="6109854" y="5422914"/>
                <a:ext cx="731" cy="731"/>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0" name="iṡľïḋê"/>
              <p:cNvSpPr/>
              <p:nvPr/>
            </p:nvSpPr>
            <p:spPr bwMode="auto">
              <a:xfrm>
                <a:off x="6109854" y="5422914"/>
                <a:ext cx="7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1" name="îsḷîde"/>
              <p:cNvSpPr/>
              <p:nvPr/>
            </p:nvSpPr>
            <p:spPr bwMode="auto">
              <a:xfrm>
                <a:off x="6070380" y="5578621"/>
                <a:ext cx="78950" cy="17544"/>
              </a:xfrm>
              <a:custGeom>
                <a:avLst/>
                <a:gdLst>
                  <a:gd name="T0" fmla="*/ 106 w 108"/>
                  <a:gd name="T1" fmla="*/ 0 h 24"/>
                  <a:gd name="T2" fmla="*/ 106 w 108"/>
                  <a:gd name="T3" fmla="*/ 0 h 24"/>
                  <a:gd name="T4" fmla="*/ 49 w 108"/>
                  <a:gd name="T5" fmla="*/ 0 h 24"/>
                  <a:gd name="T6" fmla="*/ 4 w 108"/>
                  <a:gd name="T7" fmla="*/ 0 h 24"/>
                  <a:gd name="T8" fmla="*/ 2 w 108"/>
                  <a:gd name="T9" fmla="*/ 0 h 24"/>
                  <a:gd name="T10" fmla="*/ 0 w 108"/>
                  <a:gd name="T11" fmla="*/ 24 h 24"/>
                  <a:gd name="T12" fmla="*/ 108 w 108"/>
                  <a:gd name="T13" fmla="*/ 24 h 24"/>
                  <a:gd name="T14" fmla="*/ 106 w 10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24">
                    <a:moveTo>
                      <a:pt x="106" y="0"/>
                    </a:moveTo>
                    <a:lnTo>
                      <a:pt x="106" y="0"/>
                    </a:lnTo>
                    <a:lnTo>
                      <a:pt x="49" y="0"/>
                    </a:lnTo>
                    <a:lnTo>
                      <a:pt x="4" y="0"/>
                    </a:lnTo>
                    <a:lnTo>
                      <a:pt x="2" y="0"/>
                    </a:lnTo>
                    <a:lnTo>
                      <a:pt x="0" y="24"/>
                    </a:lnTo>
                    <a:lnTo>
                      <a:pt x="108" y="24"/>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2" name="ïSliďé"/>
              <p:cNvSpPr/>
              <p:nvPr/>
            </p:nvSpPr>
            <p:spPr bwMode="auto">
              <a:xfrm>
                <a:off x="6547002" y="5705087"/>
                <a:ext cx="206147" cy="6213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3" name="íSḻîḑê"/>
              <p:cNvSpPr/>
              <p:nvPr/>
            </p:nvSpPr>
            <p:spPr bwMode="auto">
              <a:xfrm>
                <a:off x="6547002" y="5705087"/>
                <a:ext cx="206147" cy="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4" name="ïśḻîdê"/>
              <p:cNvSpPr/>
              <p:nvPr/>
            </p:nvSpPr>
            <p:spPr bwMode="auto">
              <a:xfrm>
                <a:off x="6560892" y="5578621"/>
                <a:ext cx="181292" cy="126466"/>
              </a:xfrm>
              <a:custGeom>
                <a:avLst/>
                <a:gdLst>
                  <a:gd name="T0" fmla="*/ 0 w 248"/>
                  <a:gd name="T1" fmla="*/ 173 h 173"/>
                  <a:gd name="T2" fmla="*/ 107 w 248"/>
                  <a:gd name="T3" fmla="*/ 0 h 173"/>
                  <a:gd name="T4" fmla="*/ 248 w 248"/>
                  <a:gd name="T5" fmla="*/ 173 h 173"/>
                  <a:gd name="T6" fmla="*/ 0 w 248"/>
                  <a:gd name="T7" fmla="*/ 173 h 173"/>
                </a:gdLst>
                <a:ahLst/>
                <a:cxnLst>
                  <a:cxn ang="0">
                    <a:pos x="T0" y="T1"/>
                  </a:cxn>
                  <a:cxn ang="0">
                    <a:pos x="T2" y="T3"/>
                  </a:cxn>
                  <a:cxn ang="0">
                    <a:pos x="T4" y="T5"/>
                  </a:cxn>
                  <a:cxn ang="0">
                    <a:pos x="T6" y="T7"/>
                  </a:cxn>
                </a:cxnLst>
                <a:rect l="0" t="0" r="r" b="b"/>
                <a:pathLst>
                  <a:path w="248" h="173">
                    <a:moveTo>
                      <a:pt x="0" y="173"/>
                    </a:moveTo>
                    <a:lnTo>
                      <a:pt x="107" y="0"/>
                    </a:lnTo>
                    <a:lnTo>
                      <a:pt x="248" y="173"/>
                    </a:lnTo>
                    <a:lnTo>
                      <a:pt x="0" y="173"/>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5" name="ïśḻiḍe"/>
              <p:cNvSpPr/>
              <p:nvPr/>
            </p:nvSpPr>
            <p:spPr bwMode="auto">
              <a:xfrm>
                <a:off x="6560892" y="5578621"/>
                <a:ext cx="181292" cy="126466"/>
              </a:xfrm>
              <a:custGeom>
                <a:avLst/>
                <a:gdLst>
                  <a:gd name="T0" fmla="*/ 0 w 248"/>
                  <a:gd name="T1" fmla="*/ 173 h 173"/>
                  <a:gd name="T2" fmla="*/ 107 w 248"/>
                  <a:gd name="T3" fmla="*/ 0 h 173"/>
                  <a:gd name="T4" fmla="*/ 248 w 248"/>
                  <a:gd name="T5" fmla="*/ 173 h 173"/>
                  <a:gd name="T6" fmla="*/ 0 w 248"/>
                  <a:gd name="T7" fmla="*/ 173 h 173"/>
                </a:gdLst>
                <a:ahLst/>
                <a:cxnLst>
                  <a:cxn ang="0">
                    <a:pos x="T0" y="T1"/>
                  </a:cxn>
                  <a:cxn ang="0">
                    <a:pos x="T2" y="T3"/>
                  </a:cxn>
                  <a:cxn ang="0">
                    <a:pos x="T4" y="T5"/>
                  </a:cxn>
                  <a:cxn ang="0">
                    <a:pos x="T6" y="T7"/>
                  </a:cxn>
                </a:cxnLst>
                <a:rect l="0" t="0" r="r" b="b"/>
                <a:pathLst>
                  <a:path w="248" h="173">
                    <a:moveTo>
                      <a:pt x="0" y="173"/>
                    </a:moveTo>
                    <a:lnTo>
                      <a:pt x="107" y="0"/>
                    </a:lnTo>
                    <a:lnTo>
                      <a:pt x="248" y="173"/>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6" name="ïṣļîḓè"/>
              <p:cNvSpPr/>
              <p:nvPr/>
            </p:nvSpPr>
            <p:spPr bwMode="auto">
              <a:xfrm>
                <a:off x="6652269" y="5587394"/>
                <a:ext cx="89915" cy="117694"/>
              </a:xfrm>
              <a:custGeom>
                <a:avLst/>
                <a:gdLst>
                  <a:gd name="T0" fmla="*/ 4 w 52"/>
                  <a:gd name="T1" fmla="*/ 11 h 68"/>
                  <a:gd name="T2" fmla="*/ 14 w 52"/>
                  <a:gd name="T3" fmla="*/ 0 h 68"/>
                  <a:gd name="T4" fmla="*/ 52 w 52"/>
                  <a:gd name="T5" fmla="*/ 68 h 68"/>
                  <a:gd name="T6" fmla="*/ 4 w 52"/>
                  <a:gd name="T7" fmla="*/ 11 h 68"/>
                </a:gdLst>
                <a:ahLst/>
                <a:cxnLst>
                  <a:cxn ang="0">
                    <a:pos x="T0" y="T1"/>
                  </a:cxn>
                  <a:cxn ang="0">
                    <a:pos x="T2" y="T3"/>
                  </a:cxn>
                  <a:cxn ang="0">
                    <a:pos x="T4" y="T5"/>
                  </a:cxn>
                  <a:cxn ang="0">
                    <a:pos x="T6" y="T7"/>
                  </a:cxn>
                </a:cxnLst>
                <a:rect l="0" t="0" r="r" b="b"/>
                <a:pathLst>
                  <a:path w="52" h="68">
                    <a:moveTo>
                      <a:pt x="4" y="11"/>
                    </a:moveTo>
                    <a:cubicBezTo>
                      <a:pt x="14" y="0"/>
                      <a:pt x="14" y="0"/>
                      <a:pt x="14" y="0"/>
                    </a:cubicBezTo>
                    <a:cubicBezTo>
                      <a:pt x="52" y="68"/>
                      <a:pt x="52" y="68"/>
                      <a:pt x="52" y="68"/>
                    </a:cubicBezTo>
                    <a:cubicBezTo>
                      <a:pt x="52" y="68"/>
                      <a:pt x="0" y="8"/>
                      <a:pt x="4" y="11"/>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7" name="ísḻïḓé"/>
              <p:cNvSpPr/>
              <p:nvPr/>
            </p:nvSpPr>
            <p:spPr bwMode="auto">
              <a:xfrm>
                <a:off x="6659579" y="5593973"/>
                <a:ext cx="10235" cy="12428"/>
              </a:xfrm>
              <a:custGeom>
                <a:avLst/>
                <a:gdLst>
                  <a:gd name="T0" fmla="*/ 14 w 14"/>
                  <a:gd name="T1" fmla="*/ 0 h 17"/>
                  <a:gd name="T2" fmla="*/ 0 w 14"/>
                  <a:gd name="T3" fmla="*/ 17 h 17"/>
                  <a:gd name="T4" fmla="*/ 14 w 14"/>
                  <a:gd name="T5" fmla="*/ 0 h 17"/>
                  <a:gd name="T6" fmla="*/ 14 w 14"/>
                  <a:gd name="T7" fmla="*/ 0 h 17"/>
                </a:gdLst>
                <a:ahLst/>
                <a:cxnLst>
                  <a:cxn ang="0">
                    <a:pos x="T0" y="T1"/>
                  </a:cxn>
                  <a:cxn ang="0">
                    <a:pos x="T2" y="T3"/>
                  </a:cxn>
                  <a:cxn ang="0">
                    <a:pos x="T4" y="T5"/>
                  </a:cxn>
                  <a:cxn ang="0">
                    <a:pos x="T6" y="T7"/>
                  </a:cxn>
                </a:cxnLst>
                <a:rect l="0" t="0" r="r" b="b"/>
                <a:pathLst>
                  <a:path w="14" h="17">
                    <a:moveTo>
                      <a:pt x="14" y="0"/>
                    </a:moveTo>
                    <a:lnTo>
                      <a:pt x="0" y="17"/>
                    </a:lnTo>
                    <a:lnTo>
                      <a:pt x="14" y="0"/>
                    </a:lnTo>
                    <a:lnTo>
                      <a:pt x="14" y="0"/>
                    </a:lnTo>
                    <a:close/>
                  </a:path>
                </a:pathLst>
              </a:custGeom>
              <a:solidFill>
                <a:srgbClr val="283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8" name="îŝḷïḓe"/>
              <p:cNvSpPr/>
              <p:nvPr/>
            </p:nvSpPr>
            <p:spPr bwMode="auto">
              <a:xfrm>
                <a:off x="6659579" y="5593973"/>
                <a:ext cx="10235" cy="12428"/>
              </a:xfrm>
              <a:custGeom>
                <a:avLst/>
                <a:gdLst>
                  <a:gd name="T0" fmla="*/ 14 w 14"/>
                  <a:gd name="T1" fmla="*/ 0 h 17"/>
                  <a:gd name="T2" fmla="*/ 0 w 14"/>
                  <a:gd name="T3" fmla="*/ 17 h 17"/>
                  <a:gd name="T4" fmla="*/ 14 w 14"/>
                  <a:gd name="T5" fmla="*/ 0 h 17"/>
                  <a:gd name="T6" fmla="*/ 14 w 14"/>
                  <a:gd name="T7" fmla="*/ 0 h 17"/>
                </a:gdLst>
                <a:ahLst/>
                <a:cxnLst>
                  <a:cxn ang="0">
                    <a:pos x="T0" y="T1"/>
                  </a:cxn>
                  <a:cxn ang="0">
                    <a:pos x="T2" y="T3"/>
                  </a:cxn>
                  <a:cxn ang="0">
                    <a:pos x="T4" y="T5"/>
                  </a:cxn>
                  <a:cxn ang="0">
                    <a:pos x="T6" y="T7"/>
                  </a:cxn>
                </a:cxnLst>
                <a:rect l="0" t="0" r="r" b="b"/>
                <a:pathLst>
                  <a:path w="14" h="17">
                    <a:moveTo>
                      <a:pt x="14" y="0"/>
                    </a:moveTo>
                    <a:lnTo>
                      <a:pt x="0" y="17"/>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9" name="îṥḷídê"/>
              <p:cNvSpPr/>
              <p:nvPr/>
            </p:nvSpPr>
            <p:spPr bwMode="auto">
              <a:xfrm>
                <a:off x="6659579" y="5593973"/>
                <a:ext cx="82605" cy="111114"/>
              </a:xfrm>
              <a:custGeom>
                <a:avLst/>
                <a:gdLst>
                  <a:gd name="T0" fmla="*/ 14 w 113"/>
                  <a:gd name="T1" fmla="*/ 0 h 152"/>
                  <a:gd name="T2" fmla="*/ 0 w 113"/>
                  <a:gd name="T3" fmla="*/ 17 h 152"/>
                  <a:gd name="T4" fmla="*/ 0 w 113"/>
                  <a:gd name="T5" fmla="*/ 17 h 152"/>
                  <a:gd name="T6" fmla="*/ 9 w 113"/>
                  <a:gd name="T7" fmla="*/ 8 h 152"/>
                  <a:gd name="T8" fmla="*/ 113 w 113"/>
                  <a:gd name="T9" fmla="*/ 152 h 152"/>
                  <a:gd name="T10" fmla="*/ 0 w 113"/>
                  <a:gd name="T11" fmla="*/ 17 h 152"/>
                  <a:gd name="T12" fmla="*/ 113 w 113"/>
                  <a:gd name="T13" fmla="*/ 152 h 152"/>
                  <a:gd name="T14" fmla="*/ 14 w 113"/>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52">
                    <a:moveTo>
                      <a:pt x="14" y="0"/>
                    </a:moveTo>
                    <a:lnTo>
                      <a:pt x="0" y="17"/>
                    </a:lnTo>
                    <a:lnTo>
                      <a:pt x="0" y="17"/>
                    </a:lnTo>
                    <a:lnTo>
                      <a:pt x="9" y="8"/>
                    </a:lnTo>
                    <a:lnTo>
                      <a:pt x="113" y="152"/>
                    </a:lnTo>
                    <a:lnTo>
                      <a:pt x="0" y="17"/>
                    </a:lnTo>
                    <a:lnTo>
                      <a:pt x="113" y="152"/>
                    </a:lnTo>
                    <a:lnTo>
                      <a:pt x="14" y="0"/>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0" name="ïs1îḓê"/>
              <p:cNvSpPr/>
              <p:nvPr/>
            </p:nvSpPr>
            <p:spPr bwMode="auto">
              <a:xfrm>
                <a:off x="6659579" y="5593973"/>
                <a:ext cx="82605" cy="111114"/>
              </a:xfrm>
              <a:custGeom>
                <a:avLst/>
                <a:gdLst>
                  <a:gd name="T0" fmla="*/ 14 w 113"/>
                  <a:gd name="T1" fmla="*/ 0 h 152"/>
                  <a:gd name="T2" fmla="*/ 0 w 113"/>
                  <a:gd name="T3" fmla="*/ 17 h 152"/>
                  <a:gd name="T4" fmla="*/ 0 w 113"/>
                  <a:gd name="T5" fmla="*/ 17 h 152"/>
                  <a:gd name="T6" fmla="*/ 9 w 113"/>
                  <a:gd name="T7" fmla="*/ 8 h 152"/>
                  <a:gd name="T8" fmla="*/ 113 w 113"/>
                  <a:gd name="T9" fmla="*/ 152 h 152"/>
                  <a:gd name="T10" fmla="*/ 0 w 113"/>
                  <a:gd name="T11" fmla="*/ 17 h 152"/>
                  <a:gd name="T12" fmla="*/ 113 w 113"/>
                  <a:gd name="T13" fmla="*/ 152 h 152"/>
                  <a:gd name="T14" fmla="*/ 14 w 113"/>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52">
                    <a:moveTo>
                      <a:pt x="14" y="0"/>
                    </a:moveTo>
                    <a:lnTo>
                      <a:pt x="0" y="17"/>
                    </a:lnTo>
                    <a:lnTo>
                      <a:pt x="0" y="17"/>
                    </a:lnTo>
                    <a:lnTo>
                      <a:pt x="9" y="8"/>
                    </a:lnTo>
                    <a:lnTo>
                      <a:pt x="113" y="152"/>
                    </a:lnTo>
                    <a:lnTo>
                      <a:pt x="0" y="17"/>
                    </a:lnTo>
                    <a:lnTo>
                      <a:pt x="113" y="15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1" name="íšļide"/>
              <p:cNvSpPr/>
              <p:nvPr/>
            </p:nvSpPr>
            <p:spPr bwMode="auto">
              <a:xfrm>
                <a:off x="6659579" y="5599821"/>
                <a:ext cx="82605" cy="105266"/>
              </a:xfrm>
              <a:custGeom>
                <a:avLst/>
                <a:gdLst>
                  <a:gd name="T0" fmla="*/ 9 w 113"/>
                  <a:gd name="T1" fmla="*/ 0 h 144"/>
                  <a:gd name="T2" fmla="*/ 0 w 113"/>
                  <a:gd name="T3" fmla="*/ 9 h 144"/>
                  <a:gd name="T4" fmla="*/ 113 w 113"/>
                  <a:gd name="T5" fmla="*/ 144 h 144"/>
                  <a:gd name="T6" fmla="*/ 9 w 113"/>
                  <a:gd name="T7" fmla="*/ 0 h 144"/>
                </a:gdLst>
                <a:ahLst/>
                <a:cxnLst>
                  <a:cxn ang="0">
                    <a:pos x="T0" y="T1"/>
                  </a:cxn>
                  <a:cxn ang="0">
                    <a:pos x="T2" y="T3"/>
                  </a:cxn>
                  <a:cxn ang="0">
                    <a:pos x="T4" y="T5"/>
                  </a:cxn>
                  <a:cxn ang="0">
                    <a:pos x="T6" y="T7"/>
                  </a:cxn>
                </a:cxnLst>
                <a:rect l="0" t="0" r="r" b="b"/>
                <a:pathLst>
                  <a:path w="113" h="144">
                    <a:moveTo>
                      <a:pt x="9" y="0"/>
                    </a:moveTo>
                    <a:lnTo>
                      <a:pt x="0" y="9"/>
                    </a:lnTo>
                    <a:lnTo>
                      <a:pt x="113" y="144"/>
                    </a:lnTo>
                    <a:lnTo>
                      <a:pt x="9" y="0"/>
                    </a:lnTo>
                    <a:close/>
                  </a:path>
                </a:pathLst>
              </a:custGeom>
              <a:solidFill>
                <a:srgbClr val="C5C5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2" name="iṣlídè"/>
              <p:cNvSpPr/>
              <p:nvPr/>
            </p:nvSpPr>
            <p:spPr bwMode="auto">
              <a:xfrm>
                <a:off x="6659579" y="5599821"/>
                <a:ext cx="82605" cy="105266"/>
              </a:xfrm>
              <a:custGeom>
                <a:avLst/>
                <a:gdLst>
                  <a:gd name="T0" fmla="*/ 9 w 113"/>
                  <a:gd name="T1" fmla="*/ 0 h 144"/>
                  <a:gd name="T2" fmla="*/ 0 w 113"/>
                  <a:gd name="T3" fmla="*/ 9 h 144"/>
                  <a:gd name="T4" fmla="*/ 113 w 113"/>
                  <a:gd name="T5" fmla="*/ 144 h 144"/>
                  <a:gd name="T6" fmla="*/ 9 w 113"/>
                  <a:gd name="T7" fmla="*/ 0 h 144"/>
                </a:gdLst>
                <a:ahLst/>
                <a:cxnLst>
                  <a:cxn ang="0">
                    <a:pos x="T0" y="T1"/>
                  </a:cxn>
                  <a:cxn ang="0">
                    <a:pos x="T2" y="T3"/>
                  </a:cxn>
                  <a:cxn ang="0">
                    <a:pos x="T4" y="T5"/>
                  </a:cxn>
                  <a:cxn ang="0">
                    <a:pos x="T6" y="T7"/>
                  </a:cxn>
                </a:cxnLst>
                <a:rect l="0" t="0" r="r" b="b"/>
                <a:pathLst>
                  <a:path w="113" h="144">
                    <a:moveTo>
                      <a:pt x="9" y="0"/>
                    </a:moveTo>
                    <a:lnTo>
                      <a:pt x="0" y="9"/>
                    </a:lnTo>
                    <a:lnTo>
                      <a:pt x="113" y="14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3" name="isľíďè"/>
              <p:cNvSpPr/>
              <p:nvPr/>
            </p:nvSpPr>
            <p:spPr bwMode="auto">
              <a:xfrm>
                <a:off x="5713643" y="4161179"/>
                <a:ext cx="776340" cy="639640"/>
              </a:xfrm>
              <a:custGeom>
                <a:avLst/>
                <a:gdLst>
                  <a:gd name="T0" fmla="*/ 439 w 449"/>
                  <a:gd name="T1" fmla="*/ 166 h 370"/>
                  <a:gd name="T2" fmla="*/ 439 w 449"/>
                  <a:gd name="T3" fmla="*/ 166 h 370"/>
                  <a:gd name="T4" fmla="*/ 425 w 449"/>
                  <a:gd name="T5" fmla="*/ 111 h 370"/>
                  <a:gd name="T6" fmla="*/ 372 w 449"/>
                  <a:gd name="T7" fmla="*/ 53 h 370"/>
                  <a:gd name="T8" fmla="*/ 372 w 449"/>
                  <a:gd name="T9" fmla="*/ 53 h 370"/>
                  <a:gd name="T10" fmla="*/ 371 w 449"/>
                  <a:gd name="T11" fmla="*/ 52 h 370"/>
                  <a:gd name="T12" fmla="*/ 355 w 449"/>
                  <a:gd name="T13" fmla="*/ 43 h 370"/>
                  <a:gd name="T14" fmla="*/ 135 w 449"/>
                  <a:gd name="T15" fmla="*/ 25 h 370"/>
                  <a:gd name="T16" fmla="*/ 102 w 449"/>
                  <a:gd name="T17" fmla="*/ 36 h 370"/>
                  <a:gd name="T18" fmla="*/ 102 w 449"/>
                  <a:gd name="T19" fmla="*/ 36 h 370"/>
                  <a:gd name="T20" fmla="*/ 102 w 449"/>
                  <a:gd name="T21" fmla="*/ 36 h 370"/>
                  <a:gd name="T22" fmla="*/ 72 w 449"/>
                  <a:gd name="T23" fmla="*/ 75 h 370"/>
                  <a:gd name="T24" fmla="*/ 6 w 449"/>
                  <a:gd name="T25" fmla="*/ 147 h 370"/>
                  <a:gd name="T26" fmla="*/ 4 w 449"/>
                  <a:gd name="T27" fmla="*/ 162 h 370"/>
                  <a:gd name="T28" fmla="*/ 3 w 449"/>
                  <a:gd name="T29" fmla="*/ 169 h 370"/>
                  <a:gd name="T30" fmla="*/ 3 w 449"/>
                  <a:gd name="T31" fmla="*/ 170 h 370"/>
                  <a:gd name="T32" fmla="*/ 20 w 449"/>
                  <a:gd name="T33" fmla="*/ 370 h 370"/>
                  <a:gd name="T34" fmla="*/ 70 w 449"/>
                  <a:gd name="T35" fmla="*/ 204 h 370"/>
                  <a:gd name="T36" fmla="*/ 70 w 449"/>
                  <a:gd name="T37" fmla="*/ 204 h 370"/>
                  <a:gd name="T38" fmla="*/ 79 w 449"/>
                  <a:gd name="T39" fmla="*/ 197 h 370"/>
                  <a:gd name="T40" fmla="*/ 79 w 449"/>
                  <a:gd name="T41" fmla="*/ 197 h 370"/>
                  <a:gd name="T42" fmla="*/ 81 w 449"/>
                  <a:gd name="T43" fmla="*/ 196 h 370"/>
                  <a:gd name="T44" fmla="*/ 81 w 449"/>
                  <a:gd name="T45" fmla="*/ 196 h 370"/>
                  <a:gd name="T46" fmla="*/ 83 w 449"/>
                  <a:gd name="T47" fmla="*/ 196 h 370"/>
                  <a:gd name="T48" fmla="*/ 84 w 449"/>
                  <a:gd name="T49" fmla="*/ 195 h 370"/>
                  <a:gd name="T50" fmla="*/ 84 w 449"/>
                  <a:gd name="T51" fmla="*/ 195 h 370"/>
                  <a:gd name="T52" fmla="*/ 89 w 449"/>
                  <a:gd name="T53" fmla="*/ 194 h 370"/>
                  <a:gd name="T54" fmla="*/ 332 w 449"/>
                  <a:gd name="T55" fmla="*/ 253 h 370"/>
                  <a:gd name="T56" fmla="*/ 331 w 449"/>
                  <a:gd name="T57" fmla="*/ 254 h 370"/>
                  <a:gd name="T58" fmla="*/ 332 w 449"/>
                  <a:gd name="T59" fmla="*/ 254 h 370"/>
                  <a:gd name="T60" fmla="*/ 329 w 449"/>
                  <a:gd name="T61" fmla="*/ 252 h 370"/>
                  <a:gd name="T62" fmla="*/ 329 w 449"/>
                  <a:gd name="T63" fmla="*/ 252 h 370"/>
                  <a:gd name="T64" fmla="*/ 268 w 449"/>
                  <a:gd name="T65" fmla="*/ 211 h 370"/>
                  <a:gd name="T66" fmla="*/ 268 w 449"/>
                  <a:gd name="T67" fmla="*/ 211 h 370"/>
                  <a:gd name="T68" fmla="*/ 261 w 449"/>
                  <a:gd name="T69" fmla="*/ 198 h 370"/>
                  <a:gd name="T70" fmla="*/ 357 w 449"/>
                  <a:gd name="T71" fmla="*/ 243 h 370"/>
                  <a:gd name="T72" fmla="*/ 357 w 449"/>
                  <a:gd name="T73" fmla="*/ 244 h 370"/>
                  <a:gd name="T74" fmla="*/ 357 w 449"/>
                  <a:gd name="T75" fmla="*/ 244 h 370"/>
                  <a:gd name="T76" fmla="*/ 357 w 449"/>
                  <a:gd name="T77" fmla="*/ 243 h 370"/>
                  <a:gd name="T78" fmla="*/ 330 w 449"/>
                  <a:gd name="T79" fmla="*/ 185 h 370"/>
                  <a:gd name="T80" fmla="*/ 437 w 449"/>
                  <a:gd name="T81" fmla="*/ 370 h 370"/>
                  <a:gd name="T82" fmla="*/ 439 w 449"/>
                  <a:gd name="T83"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9" h="370">
                    <a:moveTo>
                      <a:pt x="439" y="166"/>
                    </a:moveTo>
                    <a:cubicBezTo>
                      <a:pt x="439" y="166"/>
                      <a:pt x="439" y="166"/>
                      <a:pt x="439" y="166"/>
                    </a:cubicBezTo>
                    <a:cubicBezTo>
                      <a:pt x="436" y="144"/>
                      <a:pt x="431" y="125"/>
                      <a:pt x="425" y="111"/>
                    </a:cubicBezTo>
                    <a:cubicBezTo>
                      <a:pt x="414" y="86"/>
                      <a:pt x="395" y="67"/>
                      <a:pt x="372" y="53"/>
                    </a:cubicBezTo>
                    <a:cubicBezTo>
                      <a:pt x="372" y="53"/>
                      <a:pt x="372" y="53"/>
                      <a:pt x="372" y="53"/>
                    </a:cubicBezTo>
                    <a:cubicBezTo>
                      <a:pt x="372" y="52"/>
                      <a:pt x="371" y="52"/>
                      <a:pt x="371" y="52"/>
                    </a:cubicBezTo>
                    <a:cubicBezTo>
                      <a:pt x="366" y="49"/>
                      <a:pt x="360" y="46"/>
                      <a:pt x="355" y="43"/>
                    </a:cubicBezTo>
                    <a:cubicBezTo>
                      <a:pt x="267" y="0"/>
                      <a:pt x="180" y="13"/>
                      <a:pt x="135" y="25"/>
                    </a:cubicBezTo>
                    <a:cubicBezTo>
                      <a:pt x="121" y="28"/>
                      <a:pt x="111" y="32"/>
                      <a:pt x="102" y="36"/>
                    </a:cubicBezTo>
                    <a:cubicBezTo>
                      <a:pt x="102" y="36"/>
                      <a:pt x="102" y="36"/>
                      <a:pt x="102" y="36"/>
                    </a:cubicBezTo>
                    <a:cubicBezTo>
                      <a:pt x="102" y="36"/>
                      <a:pt x="102" y="36"/>
                      <a:pt x="102" y="36"/>
                    </a:cubicBezTo>
                    <a:cubicBezTo>
                      <a:pt x="69" y="52"/>
                      <a:pt x="72" y="75"/>
                      <a:pt x="72" y="75"/>
                    </a:cubicBezTo>
                    <a:cubicBezTo>
                      <a:pt x="30" y="55"/>
                      <a:pt x="12" y="110"/>
                      <a:pt x="6" y="147"/>
                    </a:cubicBezTo>
                    <a:cubicBezTo>
                      <a:pt x="5" y="153"/>
                      <a:pt x="4" y="158"/>
                      <a:pt x="4" y="162"/>
                    </a:cubicBezTo>
                    <a:cubicBezTo>
                      <a:pt x="3" y="165"/>
                      <a:pt x="3" y="167"/>
                      <a:pt x="3" y="169"/>
                    </a:cubicBezTo>
                    <a:cubicBezTo>
                      <a:pt x="3" y="170"/>
                      <a:pt x="3" y="170"/>
                      <a:pt x="3" y="170"/>
                    </a:cubicBezTo>
                    <a:cubicBezTo>
                      <a:pt x="0" y="223"/>
                      <a:pt x="10" y="314"/>
                      <a:pt x="20" y="370"/>
                    </a:cubicBezTo>
                    <a:cubicBezTo>
                      <a:pt x="20" y="370"/>
                      <a:pt x="33" y="241"/>
                      <a:pt x="70" y="204"/>
                    </a:cubicBezTo>
                    <a:cubicBezTo>
                      <a:pt x="70" y="204"/>
                      <a:pt x="70" y="204"/>
                      <a:pt x="70" y="204"/>
                    </a:cubicBezTo>
                    <a:cubicBezTo>
                      <a:pt x="72" y="201"/>
                      <a:pt x="75" y="199"/>
                      <a:pt x="79" y="197"/>
                    </a:cubicBezTo>
                    <a:cubicBezTo>
                      <a:pt x="79" y="197"/>
                      <a:pt x="79" y="197"/>
                      <a:pt x="79" y="197"/>
                    </a:cubicBezTo>
                    <a:cubicBezTo>
                      <a:pt x="79" y="197"/>
                      <a:pt x="80" y="197"/>
                      <a:pt x="81" y="196"/>
                    </a:cubicBezTo>
                    <a:cubicBezTo>
                      <a:pt x="81" y="196"/>
                      <a:pt x="81" y="196"/>
                      <a:pt x="81" y="196"/>
                    </a:cubicBezTo>
                    <a:cubicBezTo>
                      <a:pt x="83" y="196"/>
                      <a:pt x="83" y="196"/>
                      <a:pt x="83" y="196"/>
                    </a:cubicBezTo>
                    <a:cubicBezTo>
                      <a:pt x="83" y="195"/>
                      <a:pt x="84" y="195"/>
                      <a:pt x="84" y="195"/>
                    </a:cubicBezTo>
                    <a:cubicBezTo>
                      <a:pt x="84" y="195"/>
                      <a:pt x="84" y="195"/>
                      <a:pt x="84" y="195"/>
                    </a:cubicBezTo>
                    <a:cubicBezTo>
                      <a:pt x="86" y="195"/>
                      <a:pt x="87" y="194"/>
                      <a:pt x="89" y="194"/>
                    </a:cubicBezTo>
                    <a:cubicBezTo>
                      <a:pt x="136" y="235"/>
                      <a:pt x="260" y="252"/>
                      <a:pt x="332" y="253"/>
                    </a:cubicBezTo>
                    <a:cubicBezTo>
                      <a:pt x="331" y="254"/>
                      <a:pt x="331" y="254"/>
                      <a:pt x="331" y="254"/>
                    </a:cubicBezTo>
                    <a:cubicBezTo>
                      <a:pt x="332" y="254"/>
                      <a:pt x="332" y="254"/>
                      <a:pt x="332" y="254"/>
                    </a:cubicBezTo>
                    <a:cubicBezTo>
                      <a:pt x="331" y="254"/>
                      <a:pt x="330" y="253"/>
                      <a:pt x="329" y="252"/>
                    </a:cubicBezTo>
                    <a:cubicBezTo>
                      <a:pt x="329" y="252"/>
                      <a:pt x="329" y="252"/>
                      <a:pt x="329" y="252"/>
                    </a:cubicBezTo>
                    <a:cubicBezTo>
                      <a:pt x="296" y="237"/>
                      <a:pt x="277" y="222"/>
                      <a:pt x="268" y="211"/>
                    </a:cubicBezTo>
                    <a:cubicBezTo>
                      <a:pt x="268" y="211"/>
                      <a:pt x="268" y="211"/>
                      <a:pt x="268" y="211"/>
                    </a:cubicBezTo>
                    <a:cubicBezTo>
                      <a:pt x="264" y="206"/>
                      <a:pt x="261" y="202"/>
                      <a:pt x="261" y="198"/>
                    </a:cubicBezTo>
                    <a:cubicBezTo>
                      <a:pt x="306" y="230"/>
                      <a:pt x="357" y="243"/>
                      <a:pt x="357" y="243"/>
                    </a:cubicBezTo>
                    <a:cubicBezTo>
                      <a:pt x="357" y="244"/>
                      <a:pt x="357" y="244"/>
                      <a:pt x="357" y="244"/>
                    </a:cubicBezTo>
                    <a:cubicBezTo>
                      <a:pt x="357" y="244"/>
                      <a:pt x="357" y="244"/>
                      <a:pt x="357" y="244"/>
                    </a:cubicBezTo>
                    <a:cubicBezTo>
                      <a:pt x="357" y="243"/>
                      <a:pt x="357" y="243"/>
                      <a:pt x="357" y="243"/>
                    </a:cubicBezTo>
                    <a:cubicBezTo>
                      <a:pt x="342" y="221"/>
                      <a:pt x="330" y="185"/>
                      <a:pt x="330" y="185"/>
                    </a:cubicBezTo>
                    <a:cubicBezTo>
                      <a:pt x="433" y="176"/>
                      <a:pt x="437" y="370"/>
                      <a:pt x="437" y="370"/>
                    </a:cubicBezTo>
                    <a:cubicBezTo>
                      <a:pt x="446" y="320"/>
                      <a:pt x="449" y="231"/>
                      <a:pt x="439" y="16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4" name="išļîḍê"/>
              <p:cNvSpPr/>
              <p:nvPr/>
            </p:nvSpPr>
            <p:spPr bwMode="auto">
              <a:xfrm>
                <a:off x="5419774" y="5829360"/>
                <a:ext cx="1379430" cy="83993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5" name="iṩļîďé"/>
              <p:cNvSpPr/>
              <p:nvPr/>
            </p:nvSpPr>
            <p:spPr bwMode="auto">
              <a:xfrm>
                <a:off x="5419774" y="5829360"/>
                <a:ext cx="1379430" cy="83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6" name="íŝľiḑê"/>
              <p:cNvSpPr/>
              <p:nvPr/>
            </p:nvSpPr>
            <p:spPr bwMode="auto">
              <a:xfrm>
                <a:off x="5419774" y="6669299"/>
                <a:ext cx="1379430" cy="13012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7" name="ïṩļîḓe"/>
              <p:cNvSpPr/>
              <p:nvPr/>
            </p:nvSpPr>
            <p:spPr bwMode="auto">
              <a:xfrm>
                <a:off x="5210703" y="5558153"/>
                <a:ext cx="209071" cy="1111146"/>
              </a:xfrm>
              <a:custGeom>
                <a:avLst/>
                <a:gdLst>
                  <a:gd name="T0" fmla="*/ 121 w 121"/>
                  <a:gd name="T1" fmla="*/ 643 h 643"/>
                  <a:gd name="T2" fmla="*/ 103 w 121"/>
                  <a:gd name="T3" fmla="*/ 368 h 643"/>
                  <a:gd name="T4" fmla="*/ 92 w 121"/>
                  <a:gd name="T5" fmla="*/ 198 h 643"/>
                  <a:gd name="T6" fmla="*/ 69 w 121"/>
                  <a:gd name="T7" fmla="*/ 0 h 643"/>
                  <a:gd name="T8" fmla="*/ 3 w 121"/>
                  <a:gd name="T9" fmla="*/ 262 h 643"/>
                  <a:gd name="T10" fmla="*/ 3 w 121"/>
                  <a:gd name="T11" fmla="*/ 262 h 643"/>
                  <a:gd name="T12" fmla="*/ 0 w 121"/>
                  <a:gd name="T13" fmla="*/ 284 h 643"/>
                  <a:gd name="T14" fmla="*/ 6 w 121"/>
                  <a:gd name="T15" fmla="*/ 313 h 643"/>
                  <a:gd name="T16" fmla="*/ 6 w 121"/>
                  <a:gd name="T17" fmla="*/ 314 h 643"/>
                  <a:gd name="T18" fmla="*/ 121 w 121"/>
                  <a:gd name="T19"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643">
                    <a:moveTo>
                      <a:pt x="121" y="643"/>
                    </a:moveTo>
                    <a:cubicBezTo>
                      <a:pt x="103" y="368"/>
                      <a:pt x="103" y="368"/>
                      <a:pt x="103" y="368"/>
                    </a:cubicBezTo>
                    <a:cubicBezTo>
                      <a:pt x="92" y="198"/>
                      <a:pt x="92" y="198"/>
                      <a:pt x="92" y="198"/>
                    </a:cubicBezTo>
                    <a:cubicBezTo>
                      <a:pt x="69" y="0"/>
                      <a:pt x="69" y="0"/>
                      <a:pt x="69" y="0"/>
                    </a:cubicBezTo>
                    <a:cubicBezTo>
                      <a:pt x="3" y="262"/>
                      <a:pt x="3" y="262"/>
                      <a:pt x="3" y="262"/>
                    </a:cubicBezTo>
                    <a:cubicBezTo>
                      <a:pt x="3" y="262"/>
                      <a:pt x="3" y="262"/>
                      <a:pt x="3" y="262"/>
                    </a:cubicBezTo>
                    <a:cubicBezTo>
                      <a:pt x="1" y="269"/>
                      <a:pt x="0" y="276"/>
                      <a:pt x="0" y="284"/>
                    </a:cubicBezTo>
                    <a:cubicBezTo>
                      <a:pt x="0" y="294"/>
                      <a:pt x="2" y="304"/>
                      <a:pt x="6" y="313"/>
                    </a:cubicBezTo>
                    <a:cubicBezTo>
                      <a:pt x="6" y="314"/>
                      <a:pt x="6" y="314"/>
                      <a:pt x="6" y="314"/>
                    </a:cubicBezTo>
                    <a:lnTo>
                      <a:pt x="121" y="64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8" name="ï$ľíḍê"/>
              <p:cNvSpPr/>
              <p:nvPr/>
            </p:nvSpPr>
            <p:spPr bwMode="auto">
              <a:xfrm>
                <a:off x="6799203" y="5558153"/>
                <a:ext cx="209802" cy="1111146"/>
              </a:xfrm>
              <a:custGeom>
                <a:avLst/>
                <a:gdLst>
                  <a:gd name="T0" fmla="*/ 0 w 121"/>
                  <a:gd name="T1" fmla="*/ 643 h 643"/>
                  <a:gd name="T2" fmla="*/ 18 w 121"/>
                  <a:gd name="T3" fmla="*/ 368 h 643"/>
                  <a:gd name="T4" fmla="*/ 30 w 121"/>
                  <a:gd name="T5" fmla="*/ 198 h 643"/>
                  <a:gd name="T6" fmla="*/ 53 w 121"/>
                  <a:gd name="T7" fmla="*/ 0 h 643"/>
                  <a:gd name="T8" fmla="*/ 118 w 121"/>
                  <a:gd name="T9" fmla="*/ 262 h 643"/>
                  <a:gd name="T10" fmla="*/ 118 w 121"/>
                  <a:gd name="T11" fmla="*/ 262 h 643"/>
                  <a:gd name="T12" fmla="*/ 121 w 121"/>
                  <a:gd name="T13" fmla="*/ 284 h 643"/>
                  <a:gd name="T14" fmla="*/ 115 w 121"/>
                  <a:gd name="T15" fmla="*/ 313 h 643"/>
                  <a:gd name="T16" fmla="*/ 115 w 121"/>
                  <a:gd name="T17" fmla="*/ 314 h 643"/>
                  <a:gd name="T18" fmla="*/ 0 w 121"/>
                  <a:gd name="T19"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643">
                    <a:moveTo>
                      <a:pt x="0" y="643"/>
                    </a:moveTo>
                    <a:cubicBezTo>
                      <a:pt x="18" y="368"/>
                      <a:pt x="18" y="368"/>
                      <a:pt x="18" y="368"/>
                    </a:cubicBezTo>
                    <a:cubicBezTo>
                      <a:pt x="30" y="198"/>
                      <a:pt x="30" y="198"/>
                      <a:pt x="30" y="198"/>
                    </a:cubicBezTo>
                    <a:cubicBezTo>
                      <a:pt x="53" y="0"/>
                      <a:pt x="53" y="0"/>
                      <a:pt x="53" y="0"/>
                    </a:cubicBezTo>
                    <a:cubicBezTo>
                      <a:pt x="118" y="262"/>
                      <a:pt x="118" y="262"/>
                      <a:pt x="118" y="262"/>
                    </a:cubicBezTo>
                    <a:cubicBezTo>
                      <a:pt x="118" y="262"/>
                      <a:pt x="118" y="262"/>
                      <a:pt x="118" y="262"/>
                    </a:cubicBezTo>
                    <a:cubicBezTo>
                      <a:pt x="120" y="269"/>
                      <a:pt x="121" y="276"/>
                      <a:pt x="121" y="284"/>
                    </a:cubicBezTo>
                    <a:cubicBezTo>
                      <a:pt x="121" y="294"/>
                      <a:pt x="119" y="304"/>
                      <a:pt x="115" y="313"/>
                    </a:cubicBezTo>
                    <a:cubicBezTo>
                      <a:pt x="115" y="314"/>
                      <a:pt x="115" y="314"/>
                      <a:pt x="115" y="314"/>
                    </a:cubicBezTo>
                    <a:lnTo>
                      <a:pt x="0" y="64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9" name="îṡlîḑê"/>
              <p:cNvSpPr/>
              <p:nvPr/>
            </p:nvSpPr>
            <p:spPr bwMode="auto">
              <a:xfrm>
                <a:off x="6013360" y="6161242"/>
                <a:ext cx="176175" cy="176175"/>
              </a:xfrm>
              <a:prstGeom prst="ellipse">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0" name="iṣľïdé"/>
              <p:cNvSpPr/>
              <p:nvPr/>
            </p:nvSpPr>
            <p:spPr bwMode="auto">
              <a:xfrm>
                <a:off x="7055060" y="6444877"/>
                <a:ext cx="363315" cy="354543"/>
              </a:xfrm>
              <a:custGeom>
                <a:avLst/>
                <a:gdLst>
                  <a:gd name="T0" fmla="*/ 52 w 210"/>
                  <a:gd name="T1" fmla="*/ 0 h 205"/>
                  <a:gd name="T2" fmla="*/ 52 w 210"/>
                  <a:gd name="T3" fmla="*/ 16 h 205"/>
                  <a:gd name="T4" fmla="*/ 0 w 210"/>
                  <a:gd name="T5" fmla="*/ 97 h 205"/>
                  <a:gd name="T6" fmla="*/ 52 w 210"/>
                  <a:gd name="T7" fmla="*/ 178 h 205"/>
                  <a:gd name="T8" fmla="*/ 52 w 210"/>
                  <a:gd name="T9" fmla="*/ 205 h 205"/>
                  <a:gd name="T10" fmla="*/ 210 w 210"/>
                  <a:gd name="T11" fmla="*/ 205 h 205"/>
                  <a:gd name="T12" fmla="*/ 210 w 210"/>
                  <a:gd name="T13" fmla="*/ 0 h 205"/>
                  <a:gd name="T14" fmla="*/ 52 w 210"/>
                  <a:gd name="T15" fmla="*/ 0 h 205"/>
                  <a:gd name="T16" fmla="*/ 29 w 210"/>
                  <a:gd name="T17" fmla="*/ 147 h 205"/>
                  <a:gd name="T18" fmla="*/ 26 w 210"/>
                  <a:gd name="T19" fmla="*/ 97 h 205"/>
                  <a:gd name="T20" fmla="*/ 52 w 210"/>
                  <a:gd name="T21" fmla="*/ 42 h 205"/>
                  <a:gd name="T22" fmla="*/ 52 w 210"/>
                  <a:gd name="T23" fmla="*/ 152 h 205"/>
                  <a:gd name="T24" fmla="*/ 29 w 210"/>
                  <a:gd name="T25" fmla="*/ 14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05">
                    <a:moveTo>
                      <a:pt x="52" y="0"/>
                    </a:moveTo>
                    <a:cubicBezTo>
                      <a:pt x="52" y="16"/>
                      <a:pt x="52" y="16"/>
                      <a:pt x="52" y="16"/>
                    </a:cubicBezTo>
                    <a:cubicBezTo>
                      <a:pt x="7" y="16"/>
                      <a:pt x="0" y="34"/>
                      <a:pt x="0" y="97"/>
                    </a:cubicBezTo>
                    <a:cubicBezTo>
                      <a:pt x="0" y="154"/>
                      <a:pt x="0" y="178"/>
                      <a:pt x="52" y="178"/>
                    </a:cubicBezTo>
                    <a:cubicBezTo>
                      <a:pt x="52" y="205"/>
                      <a:pt x="52" y="205"/>
                      <a:pt x="52" y="205"/>
                    </a:cubicBezTo>
                    <a:cubicBezTo>
                      <a:pt x="210" y="205"/>
                      <a:pt x="210" y="205"/>
                      <a:pt x="210" y="205"/>
                    </a:cubicBezTo>
                    <a:cubicBezTo>
                      <a:pt x="210" y="0"/>
                      <a:pt x="210" y="0"/>
                      <a:pt x="210" y="0"/>
                    </a:cubicBezTo>
                    <a:lnTo>
                      <a:pt x="52" y="0"/>
                    </a:lnTo>
                    <a:close/>
                    <a:moveTo>
                      <a:pt x="29" y="147"/>
                    </a:moveTo>
                    <a:cubicBezTo>
                      <a:pt x="26" y="140"/>
                      <a:pt x="26" y="122"/>
                      <a:pt x="26" y="97"/>
                    </a:cubicBezTo>
                    <a:cubicBezTo>
                      <a:pt x="26" y="42"/>
                      <a:pt x="28" y="42"/>
                      <a:pt x="52" y="42"/>
                    </a:cubicBezTo>
                    <a:cubicBezTo>
                      <a:pt x="52" y="152"/>
                      <a:pt x="52" y="152"/>
                      <a:pt x="52" y="152"/>
                    </a:cubicBezTo>
                    <a:cubicBezTo>
                      <a:pt x="32" y="152"/>
                      <a:pt x="30" y="149"/>
                      <a:pt x="29" y="147"/>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9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1" name="îṣḷídè"/>
              <p:cNvSpPr/>
              <p:nvPr/>
            </p:nvSpPr>
            <p:spPr bwMode="auto">
              <a:xfrm>
                <a:off x="6671276" y="6709505"/>
                <a:ext cx="60675" cy="51902"/>
              </a:xfrm>
              <a:custGeom>
                <a:avLst/>
                <a:gdLst>
                  <a:gd name="T0" fmla="*/ 19 w 83"/>
                  <a:gd name="T1" fmla="*/ 71 h 71"/>
                  <a:gd name="T2" fmla="*/ 0 w 83"/>
                  <a:gd name="T3" fmla="*/ 35 h 71"/>
                  <a:gd name="T4" fmla="*/ 19 w 83"/>
                  <a:gd name="T5" fmla="*/ 0 h 71"/>
                  <a:gd name="T6" fmla="*/ 62 w 83"/>
                  <a:gd name="T7" fmla="*/ 0 h 71"/>
                  <a:gd name="T8" fmla="*/ 83 w 83"/>
                  <a:gd name="T9" fmla="*/ 35 h 71"/>
                  <a:gd name="T10" fmla="*/ 62 w 83"/>
                  <a:gd name="T11" fmla="*/ 71 h 71"/>
                  <a:gd name="T12" fmla="*/ 19 w 8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3" h="71">
                    <a:moveTo>
                      <a:pt x="19" y="71"/>
                    </a:moveTo>
                    <a:lnTo>
                      <a:pt x="0" y="35"/>
                    </a:lnTo>
                    <a:lnTo>
                      <a:pt x="19" y="0"/>
                    </a:lnTo>
                    <a:lnTo>
                      <a:pt x="62" y="0"/>
                    </a:lnTo>
                    <a:lnTo>
                      <a:pt x="83" y="35"/>
                    </a:lnTo>
                    <a:lnTo>
                      <a:pt x="62" y="71"/>
                    </a:lnTo>
                    <a:lnTo>
                      <a:pt x="19" y="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2" name="ïşļîḍè"/>
              <p:cNvSpPr/>
              <p:nvPr/>
            </p:nvSpPr>
            <p:spPr bwMode="auto">
              <a:xfrm>
                <a:off x="6592326" y="6709505"/>
                <a:ext cx="58481" cy="51902"/>
              </a:xfrm>
              <a:custGeom>
                <a:avLst/>
                <a:gdLst>
                  <a:gd name="T0" fmla="*/ 19 w 80"/>
                  <a:gd name="T1" fmla="*/ 71 h 71"/>
                  <a:gd name="T2" fmla="*/ 0 w 80"/>
                  <a:gd name="T3" fmla="*/ 35 h 71"/>
                  <a:gd name="T4" fmla="*/ 19 w 80"/>
                  <a:gd name="T5" fmla="*/ 0 h 71"/>
                  <a:gd name="T6" fmla="*/ 61 w 80"/>
                  <a:gd name="T7" fmla="*/ 0 h 71"/>
                  <a:gd name="T8" fmla="*/ 80 w 80"/>
                  <a:gd name="T9" fmla="*/ 35 h 71"/>
                  <a:gd name="T10" fmla="*/ 61 w 80"/>
                  <a:gd name="T11" fmla="*/ 71 h 71"/>
                  <a:gd name="T12" fmla="*/ 19 w 80"/>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0" h="71">
                    <a:moveTo>
                      <a:pt x="19" y="71"/>
                    </a:moveTo>
                    <a:lnTo>
                      <a:pt x="0" y="35"/>
                    </a:lnTo>
                    <a:lnTo>
                      <a:pt x="19" y="0"/>
                    </a:lnTo>
                    <a:lnTo>
                      <a:pt x="61" y="0"/>
                    </a:lnTo>
                    <a:lnTo>
                      <a:pt x="80" y="35"/>
                    </a:lnTo>
                    <a:lnTo>
                      <a:pt x="61" y="71"/>
                    </a:lnTo>
                    <a:lnTo>
                      <a:pt x="19" y="7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3" name="ïŝ1íḑe"/>
              <p:cNvSpPr/>
              <p:nvPr/>
            </p:nvSpPr>
            <p:spPr bwMode="auto">
              <a:xfrm>
                <a:off x="6516300" y="6709505"/>
                <a:ext cx="59944" cy="51902"/>
              </a:xfrm>
              <a:custGeom>
                <a:avLst/>
                <a:gdLst>
                  <a:gd name="T0" fmla="*/ 21 w 82"/>
                  <a:gd name="T1" fmla="*/ 71 h 71"/>
                  <a:gd name="T2" fmla="*/ 0 w 82"/>
                  <a:gd name="T3" fmla="*/ 35 h 71"/>
                  <a:gd name="T4" fmla="*/ 21 w 82"/>
                  <a:gd name="T5" fmla="*/ 0 h 71"/>
                  <a:gd name="T6" fmla="*/ 64 w 82"/>
                  <a:gd name="T7" fmla="*/ 0 h 71"/>
                  <a:gd name="T8" fmla="*/ 82 w 82"/>
                  <a:gd name="T9" fmla="*/ 35 h 71"/>
                  <a:gd name="T10" fmla="*/ 64 w 82"/>
                  <a:gd name="T11" fmla="*/ 71 h 71"/>
                  <a:gd name="T12" fmla="*/ 21 w 8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2" h="71">
                    <a:moveTo>
                      <a:pt x="21" y="71"/>
                    </a:moveTo>
                    <a:lnTo>
                      <a:pt x="0" y="35"/>
                    </a:lnTo>
                    <a:lnTo>
                      <a:pt x="21" y="0"/>
                    </a:lnTo>
                    <a:lnTo>
                      <a:pt x="64" y="0"/>
                    </a:lnTo>
                    <a:lnTo>
                      <a:pt x="82" y="35"/>
                    </a:lnTo>
                    <a:lnTo>
                      <a:pt x="64" y="71"/>
                    </a:lnTo>
                    <a:lnTo>
                      <a:pt x="21" y="7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4" name="íŝ1îdè"/>
              <p:cNvSpPr/>
              <p:nvPr/>
            </p:nvSpPr>
            <p:spPr bwMode="auto">
              <a:xfrm>
                <a:off x="5739960" y="4828598"/>
                <a:ext cx="285097" cy="207609"/>
              </a:xfrm>
              <a:custGeom>
                <a:avLst/>
                <a:gdLst>
                  <a:gd name="T0" fmla="*/ 145 w 165"/>
                  <a:gd name="T1" fmla="*/ 81 h 120"/>
                  <a:gd name="T2" fmla="*/ 128 w 165"/>
                  <a:gd name="T3" fmla="*/ 92 h 120"/>
                  <a:gd name="T4" fmla="*/ 8 w 165"/>
                  <a:gd name="T5" fmla="*/ 0 h 120"/>
                  <a:gd name="T6" fmla="*/ 1 w 165"/>
                  <a:gd name="T7" fmla="*/ 8 h 120"/>
                  <a:gd name="T8" fmla="*/ 127 w 165"/>
                  <a:gd name="T9" fmla="*/ 108 h 120"/>
                  <a:gd name="T10" fmla="*/ 145 w 165"/>
                  <a:gd name="T11" fmla="*/ 120 h 120"/>
                  <a:gd name="T12" fmla="*/ 165 w 165"/>
                  <a:gd name="T13" fmla="*/ 100 h 120"/>
                  <a:gd name="T14" fmla="*/ 145 w 165"/>
                  <a:gd name="T15" fmla="*/ 8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145" y="81"/>
                    </a:moveTo>
                    <a:cubicBezTo>
                      <a:pt x="138" y="81"/>
                      <a:pt x="131" y="85"/>
                      <a:pt x="128" y="92"/>
                    </a:cubicBezTo>
                    <a:cubicBezTo>
                      <a:pt x="18" y="72"/>
                      <a:pt x="8" y="3"/>
                      <a:pt x="8" y="0"/>
                    </a:cubicBezTo>
                    <a:cubicBezTo>
                      <a:pt x="5" y="0"/>
                      <a:pt x="1" y="4"/>
                      <a:pt x="1" y="8"/>
                    </a:cubicBezTo>
                    <a:cubicBezTo>
                      <a:pt x="1" y="10"/>
                      <a:pt x="0" y="86"/>
                      <a:pt x="127" y="108"/>
                    </a:cubicBezTo>
                    <a:cubicBezTo>
                      <a:pt x="130" y="115"/>
                      <a:pt x="137" y="120"/>
                      <a:pt x="145" y="120"/>
                    </a:cubicBezTo>
                    <a:cubicBezTo>
                      <a:pt x="156" y="120"/>
                      <a:pt x="165" y="111"/>
                      <a:pt x="165" y="100"/>
                    </a:cubicBezTo>
                    <a:cubicBezTo>
                      <a:pt x="165" y="90"/>
                      <a:pt x="156" y="81"/>
                      <a:pt x="145" y="81"/>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grpSp>
        <p:sp>
          <p:nvSpPr>
            <p:cNvPr id="15" name="íŝlîďê"/>
            <p:cNvSpPr/>
            <p:nvPr/>
          </p:nvSpPr>
          <p:spPr bwMode="auto">
            <a:xfrm>
              <a:off x="4062817" y="3544652"/>
              <a:ext cx="816561" cy="816561"/>
            </a:xfrm>
            <a:prstGeom prst="ellipse">
              <a:avLst/>
            </a:prstGeom>
            <a:solidFill>
              <a:schemeClr val="accent2"/>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6" name="ísľïďe"/>
            <p:cNvSpPr/>
            <p:nvPr/>
          </p:nvSpPr>
          <p:spPr bwMode="auto">
            <a:xfrm>
              <a:off x="4272271" y="3756330"/>
              <a:ext cx="397653" cy="3932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normAutofit fontScale="55000" lnSpcReduction="20000"/>
              <a:scene3d>
                <a:camera prst="orthographicFront"/>
                <a:lightRig rig="threePt" dir="t"/>
              </a:scene3d>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s-ES" sz="3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17" name="íṩ1iḑè"/>
            <p:cNvSpPr/>
            <p:nvPr/>
          </p:nvSpPr>
          <p:spPr bwMode="auto">
            <a:xfrm>
              <a:off x="5698102" y="2730715"/>
              <a:ext cx="823925" cy="826380"/>
            </a:xfrm>
            <a:prstGeom prst="ellipse">
              <a:avLst/>
            </a:prstGeom>
            <a:solidFill>
              <a:schemeClr val="accent3"/>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8" name="íşḻïďê"/>
            <p:cNvSpPr/>
            <p:nvPr/>
          </p:nvSpPr>
          <p:spPr bwMode="auto">
            <a:xfrm>
              <a:off x="5975347" y="288043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9" name="îšḻíḍè"/>
            <p:cNvSpPr/>
            <p:nvPr/>
          </p:nvSpPr>
          <p:spPr bwMode="auto">
            <a:xfrm>
              <a:off x="5944367" y="2883615"/>
              <a:ext cx="331394" cy="520581"/>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normAutofit fontScale="9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0" name="îšļídè"/>
            <p:cNvSpPr/>
            <p:nvPr/>
          </p:nvSpPr>
          <p:spPr bwMode="auto">
            <a:xfrm>
              <a:off x="3516747" y="4935261"/>
              <a:ext cx="697923" cy="697923"/>
            </a:xfrm>
            <a:prstGeom prst="ellipse">
              <a:avLst/>
            </a:prstGeom>
            <a:solidFill>
              <a:schemeClr val="accent1"/>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1" name="i$1îdè"/>
            <p:cNvSpPr/>
            <p:nvPr/>
          </p:nvSpPr>
          <p:spPr bwMode="auto">
            <a:xfrm>
              <a:off x="3691070" y="5109538"/>
              <a:ext cx="349277" cy="349368"/>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2" name="ïšḷïde"/>
            <p:cNvSpPr/>
            <p:nvPr/>
          </p:nvSpPr>
          <p:spPr bwMode="auto">
            <a:xfrm>
              <a:off x="7978145" y="4935261"/>
              <a:ext cx="697923" cy="697923"/>
            </a:xfrm>
            <a:prstGeom prst="ellipse">
              <a:avLst/>
            </a:prstGeom>
            <a:solidFill>
              <a:schemeClr val="accent1"/>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3" name="i$lîḍe"/>
            <p:cNvSpPr/>
            <p:nvPr/>
          </p:nvSpPr>
          <p:spPr bwMode="auto">
            <a:xfrm>
              <a:off x="8166847" y="5076468"/>
              <a:ext cx="320519" cy="415509"/>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4" name="îṣḻíde"/>
            <p:cNvSpPr/>
            <p:nvPr/>
          </p:nvSpPr>
          <p:spPr bwMode="auto">
            <a:xfrm>
              <a:off x="7301955" y="3542023"/>
              <a:ext cx="818197" cy="820652"/>
            </a:xfrm>
            <a:prstGeom prst="ellipse">
              <a:avLst/>
            </a:prstGeom>
            <a:solidFill>
              <a:schemeClr val="accent2"/>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5" name="isḷiḍe"/>
            <p:cNvSpPr/>
            <p:nvPr/>
          </p:nvSpPr>
          <p:spPr bwMode="auto">
            <a:xfrm>
              <a:off x="8184481" y="4311768"/>
              <a:ext cx="362585" cy="36258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6" name="îšľîdè"/>
            <p:cNvSpPr/>
            <p:nvPr/>
          </p:nvSpPr>
          <p:spPr bwMode="auto">
            <a:xfrm>
              <a:off x="8283231" y="4410497"/>
              <a:ext cx="165084" cy="16512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normAutofit fontScale="25000" lnSpcReduction="20000"/>
              <a:scene3d>
                <a:camera prst="orthographicFront"/>
                <a:lightRig rig="threePt" dir="t"/>
              </a:scene3d>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s-ES" sz="3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7" name="íṣḻîďê"/>
            <p:cNvSpPr/>
            <p:nvPr/>
          </p:nvSpPr>
          <p:spPr bwMode="auto">
            <a:xfrm>
              <a:off x="6820403" y="3215242"/>
              <a:ext cx="362585" cy="36331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8" name="iŝḷïḋe"/>
            <p:cNvSpPr/>
            <p:nvPr/>
          </p:nvSpPr>
          <p:spPr bwMode="auto">
            <a:xfrm>
              <a:off x="6920297" y="3315154"/>
              <a:ext cx="162796" cy="1634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01578" tIns="101578" rIns="101578" bIns="101578" anchor="ctr">
              <a:normAutofit fontScale="25000" lnSpcReduction="20000"/>
              <a:scene3d>
                <a:camera prst="orthographicFront"/>
                <a:lightRig rig="threePt" dir="t"/>
              </a:scene3d>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s-ES" sz="6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9" name="iṧľíďè"/>
            <p:cNvSpPr/>
            <p:nvPr/>
          </p:nvSpPr>
          <p:spPr bwMode="auto">
            <a:xfrm>
              <a:off x="3667526" y="4311768"/>
              <a:ext cx="362585" cy="36258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30" name="îŝliḓê"/>
            <p:cNvSpPr/>
            <p:nvPr/>
          </p:nvSpPr>
          <p:spPr bwMode="auto">
            <a:xfrm>
              <a:off x="3754943" y="4399536"/>
              <a:ext cx="187750" cy="187048"/>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bg1"/>
            </a:solidFill>
            <a:ln>
              <a:noFill/>
            </a:ln>
            <a:effectLst/>
          </p:spPr>
          <p:txBody>
            <a:bodyPr lIns="101578" tIns="101578" rIns="101578" bIns="101578"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s-ES" sz="6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nvGrpSpPr>
            <p:cNvPr id="31" name="ïśľíḓe"/>
            <p:cNvGrpSpPr/>
            <p:nvPr/>
          </p:nvGrpSpPr>
          <p:grpSpPr>
            <a:xfrm>
              <a:off x="4953385" y="3215242"/>
              <a:ext cx="363315" cy="363315"/>
              <a:chOff x="4953385" y="3215242"/>
              <a:chExt cx="363315" cy="363315"/>
            </a:xfrm>
          </p:grpSpPr>
          <p:sp>
            <p:nvSpPr>
              <p:cNvPr id="48" name="îṧľîḋe"/>
              <p:cNvSpPr/>
              <p:nvPr/>
            </p:nvSpPr>
            <p:spPr bwMode="auto">
              <a:xfrm>
                <a:off x="4953385" y="3215242"/>
                <a:ext cx="363315" cy="36331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49" name="îślïḍê"/>
              <p:cNvSpPr/>
              <p:nvPr/>
            </p:nvSpPr>
            <p:spPr bwMode="auto">
              <a:xfrm>
                <a:off x="5058609" y="3300729"/>
                <a:ext cx="185275" cy="176091"/>
              </a:xfrm>
              <a:custGeom>
                <a:avLst/>
                <a:gdLst>
                  <a:gd name="connsiteX0" fmla="*/ 16160 w 185275"/>
                  <a:gd name="connsiteY0" fmla="*/ 164715 h 176091"/>
                  <a:gd name="connsiteX1" fmla="*/ 147569 w 185275"/>
                  <a:gd name="connsiteY1" fmla="*/ 164715 h 176091"/>
                  <a:gd name="connsiteX2" fmla="*/ 140230 w 185275"/>
                  <a:gd name="connsiteY2" fmla="*/ 171846 h 176091"/>
                  <a:gd name="connsiteX3" fmla="*/ 115416 w 185275"/>
                  <a:gd name="connsiteY3" fmla="*/ 171846 h 176091"/>
                  <a:gd name="connsiteX4" fmla="*/ 111048 w 185275"/>
                  <a:gd name="connsiteY4" fmla="*/ 176091 h 176091"/>
                  <a:gd name="connsiteX5" fmla="*/ 54080 w 185275"/>
                  <a:gd name="connsiteY5" fmla="*/ 176091 h 176091"/>
                  <a:gd name="connsiteX6" fmla="*/ 49712 w 185275"/>
                  <a:gd name="connsiteY6" fmla="*/ 171846 h 176091"/>
                  <a:gd name="connsiteX7" fmla="*/ 23325 w 185275"/>
                  <a:gd name="connsiteY7" fmla="*/ 171846 h 176091"/>
                  <a:gd name="connsiteX8" fmla="*/ 16160 w 185275"/>
                  <a:gd name="connsiteY8" fmla="*/ 164715 h 176091"/>
                  <a:gd name="connsiteX9" fmla="*/ 156113 w 185275"/>
                  <a:gd name="connsiteY9" fmla="*/ 100168 h 176091"/>
                  <a:gd name="connsiteX10" fmla="*/ 150350 w 185275"/>
                  <a:gd name="connsiteY10" fmla="*/ 124906 h 176091"/>
                  <a:gd name="connsiteX11" fmla="*/ 173750 w 185275"/>
                  <a:gd name="connsiteY11" fmla="*/ 108879 h 176091"/>
                  <a:gd name="connsiteX12" fmla="*/ 170781 w 185275"/>
                  <a:gd name="connsiteY12" fmla="*/ 101736 h 176091"/>
                  <a:gd name="connsiteX13" fmla="*/ 156113 w 185275"/>
                  <a:gd name="connsiteY13" fmla="*/ 100168 h 176091"/>
                  <a:gd name="connsiteX14" fmla="*/ 0 w 185275"/>
                  <a:gd name="connsiteY14" fmla="*/ 75430 h 176091"/>
                  <a:gd name="connsiteX15" fmla="*/ 156113 w 185275"/>
                  <a:gd name="connsiteY15" fmla="*/ 75430 h 176091"/>
                  <a:gd name="connsiteX16" fmla="*/ 156113 w 185275"/>
                  <a:gd name="connsiteY16" fmla="*/ 88496 h 176091"/>
                  <a:gd name="connsiteX17" fmla="*/ 178115 w 185275"/>
                  <a:gd name="connsiteY17" fmla="*/ 92851 h 176091"/>
                  <a:gd name="connsiteX18" fmla="*/ 185275 w 185275"/>
                  <a:gd name="connsiteY18" fmla="*/ 108879 h 176091"/>
                  <a:gd name="connsiteX19" fmla="*/ 143016 w 185275"/>
                  <a:gd name="connsiteY19" fmla="*/ 136578 h 176091"/>
                  <a:gd name="connsiteX20" fmla="*/ 109488 w 185275"/>
                  <a:gd name="connsiteY20" fmla="*/ 159923 h 176091"/>
                  <a:gd name="connsiteX21" fmla="*/ 46624 w 185275"/>
                  <a:gd name="connsiteY21" fmla="*/ 159923 h 176091"/>
                  <a:gd name="connsiteX22" fmla="*/ 0 w 185275"/>
                  <a:gd name="connsiteY22" fmla="*/ 75430 h 176091"/>
                  <a:gd name="connsiteX23" fmla="*/ 96122 w 185275"/>
                  <a:gd name="connsiteY23" fmla="*/ 32327 h 176091"/>
                  <a:gd name="connsiteX24" fmla="*/ 94562 w 185275"/>
                  <a:gd name="connsiteY24" fmla="*/ 44070 h 176091"/>
                  <a:gd name="connsiteX25" fmla="*/ 84513 w 185275"/>
                  <a:gd name="connsiteY25" fmla="*/ 67558 h 176091"/>
                  <a:gd name="connsiteX26" fmla="*/ 87285 w 185275"/>
                  <a:gd name="connsiteY26" fmla="*/ 45473 h 176091"/>
                  <a:gd name="connsiteX27" fmla="*/ 96122 w 185275"/>
                  <a:gd name="connsiteY27" fmla="*/ 32327 h 176091"/>
                  <a:gd name="connsiteX28" fmla="*/ 86325 w 185275"/>
                  <a:gd name="connsiteY28" fmla="*/ 0 h 176091"/>
                  <a:gd name="connsiteX29" fmla="*/ 80353 w 185275"/>
                  <a:gd name="connsiteY29" fmla="*/ 42339 h 176091"/>
                  <a:gd name="connsiteX30" fmla="*/ 64191 w 185275"/>
                  <a:gd name="connsiteY30" fmla="*/ 69869 h 176091"/>
                  <a:gd name="connsiteX31" fmla="*/ 67177 w 185275"/>
                  <a:gd name="connsiteY31" fmla="*/ 48089 h 176091"/>
                  <a:gd name="connsiteX32" fmla="*/ 86325 w 185275"/>
                  <a:gd name="connsiteY32" fmla="*/ 0 h 17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5275" h="176091">
                    <a:moveTo>
                      <a:pt x="16160" y="164715"/>
                    </a:moveTo>
                    <a:cubicBezTo>
                      <a:pt x="16160" y="164715"/>
                      <a:pt x="16160" y="164715"/>
                      <a:pt x="147569" y="164715"/>
                    </a:cubicBezTo>
                    <a:cubicBezTo>
                      <a:pt x="147569" y="167602"/>
                      <a:pt x="144599" y="171846"/>
                      <a:pt x="140230" y="171846"/>
                    </a:cubicBezTo>
                    <a:cubicBezTo>
                      <a:pt x="140230" y="171846"/>
                      <a:pt x="140230" y="171846"/>
                      <a:pt x="115416" y="171846"/>
                    </a:cubicBezTo>
                    <a:cubicBezTo>
                      <a:pt x="115416" y="173205"/>
                      <a:pt x="112620" y="176091"/>
                      <a:pt x="111048" y="176091"/>
                    </a:cubicBezTo>
                    <a:cubicBezTo>
                      <a:pt x="111048" y="176091"/>
                      <a:pt x="111048" y="176091"/>
                      <a:pt x="54080" y="176091"/>
                    </a:cubicBezTo>
                    <a:cubicBezTo>
                      <a:pt x="51110" y="176091"/>
                      <a:pt x="49712" y="173205"/>
                      <a:pt x="49712" y="171846"/>
                    </a:cubicBezTo>
                    <a:cubicBezTo>
                      <a:pt x="49712" y="171846"/>
                      <a:pt x="49712" y="171846"/>
                      <a:pt x="23325" y="171846"/>
                    </a:cubicBezTo>
                    <a:cubicBezTo>
                      <a:pt x="18956" y="171846"/>
                      <a:pt x="16160" y="167602"/>
                      <a:pt x="16160" y="164715"/>
                    </a:cubicBezTo>
                    <a:close/>
                    <a:moveTo>
                      <a:pt x="156113" y="100168"/>
                    </a:moveTo>
                    <a:cubicBezTo>
                      <a:pt x="154716" y="108879"/>
                      <a:pt x="153319" y="117763"/>
                      <a:pt x="150350" y="124906"/>
                    </a:cubicBezTo>
                    <a:cubicBezTo>
                      <a:pt x="159081" y="123512"/>
                      <a:pt x="172178" y="120551"/>
                      <a:pt x="173750" y="108879"/>
                    </a:cubicBezTo>
                    <a:cubicBezTo>
                      <a:pt x="173750" y="103130"/>
                      <a:pt x="170781" y="101736"/>
                      <a:pt x="170781" y="101736"/>
                    </a:cubicBezTo>
                    <a:cubicBezTo>
                      <a:pt x="167812" y="98774"/>
                      <a:pt x="160478" y="98774"/>
                      <a:pt x="156113" y="100168"/>
                    </a:cubicBezTo>
                    <a:close/>
                    <a:moveTo>
                      <a:pt x="0" y="75430"/>
                    </a:moveTo>
                    <a:cubicBezTo>
                      <a:pt x="0" y="75430"/>
                      <a:pt x="0" y="75430"/>
                      <a:pt x="156113" y="75430"/>
                    </a:cubicBezTo>
                    <a:cubicBezTo>
                      <a:pt x="156113" y="79785"/>
                      <a:pt x="156113" y="84140"/>
                      <a:pt x="156113" y="88496"/>
                    </a:cubicBezTo>
                    <a:cubicBezTo>
                      <a:pt x="162050" y="87102"/>
                      <a:pt x="172178" y="87102"/>
                      <a:pt x="178115" y="92851"/>
                    </a:cubicBezTo>
                    <a:cubicBezTo>
                      <a:pt x="180909" y="95813"/>
                      <a:pt x="185275" y="100168"/>
                      <a:pt x="185275" y="108879"/>
                    </a:cubicBezTo>
                    <a:cubicBezTo>
                      <a:pt x="183878" y="130829"/>
                      <a:pt x="159081" y="136578"/>
                      <a:pt x="143016" y="136578"/>
                    </a:cubicBezTo>
                    <a:cubicBezTo>
                      <a:pt x="137253" y="146857"/>
                      <a:pt x="125554" y="154174"/>
                      <a:pt x="109488" y="159923"/>
                    </a:cubicBezTo>
                    <a:cubicBezTo>
                      <a:pt x="109488" y="159923"/>
                      <a:pt x="109488" y="159923"/>
                      <a:pt x="46624" y="159923"/>
                    </a:cubicBezTo>
                    <a:cubicBezTo>
                      <a:pt x="7334" y="148250"/>
                      <a:pt x="0" y="117763"/>
                      <a:pt x="0" y="75430"/>
                    </a:cubicBezTo>
                    <a:close/>
                    <a:moveTo>
                      <a:pt x="96122" y="32327"/>
                    </a:moveTo>
                    <a:cubicBezTo>
                      <a:pt x="96122" y="32327"/>
                      <a:pt x="90230" y="35307"/>
                      <a:pt x="94562" y="44070"/>
                    </a:cubicBezTo>
                    <a:cubicBezTo>
                      <a:pt x="107557" y="63176"/>
                      <a:pt x="84513" y="67558"/>
                      <a:pt x="84513" y="67558"/>
                    </a:cubicBezTo>
                    <a:cubicBezTo>
                      <a:pt x="91617" y="63176"/>
                      <a:pt x="93176" y="57216"/>
                      <a:pt x="87285" y="45473"/>
                    </a:cubicBezTo>
                    <a:cubicBezTo>
                      <a:pt x="81567" y="32327"/>
                      <a:pt x="96122" y="32327"/>
                      <a:pt x="96122" y="32327"/>
                    </a:cubicBezTo>
                    <a:close/>
                    <a:moveTo>
                      <a:pt x="86325" y="0"/>
                    </a:moveTo>
                    <a:cubicBezTo>
                      <a:pt x="71569" y="10280"/>
                      <a:pt x="68758" y="21954"/>
                      <a:pt x="80353" y="42339"/>
                    </a:cubicBezTo>
                    <a:cubicBezTo>
                      <a:pt x="93704" y="67081"/>
                      <a:pt x="64191" y="69869"/>
                      <a:pt x="64191" y="69869"/>
                    </a:cubicBezTo>
                    <a:cubicBezTo>
                      <a:pt x="64191" y="69869"/>
                      <a:pt x="75961" y="62725"/>
                      <a:pt x="67177" y="48089"/>
                    </a:cubicBezTo>
                    <a:cubicBezTo>
                      <a:pt x="39245" y="11674"/>
                      <a:pt x="86325" y="0"/>
                      <a:pt x="86325" y="0"/>
                    </a:cubicBezTo>
                    <a:close/>
                  </a:path>
                </a:pathLst>
              </a:custGeom>
              <a:solidFill>
                <a:schemeClr val="bg1"/>
              </a:solidFill>
              <a:ln>
                <a:noFill/>
              </a:ln>
              <a:effectLst/>
            </p:spPr>
            <p:txBody>
              <a:bodyPr wrap="square"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sp>
          <p:nvSpPr>
            <p:cNvPr id="32" name="išḷïḋè"/>
            <p:cNvSpPr/>
            <p:nvPr/>
          </p:nvSpPr>
          <p:spPr bwMode="auto">
            <a:xfrm>
              <a:off x="7522256" y="3744595"/>
              <a:ext cx="377595" cy="415509"/>
            </a:xfrm>
            <a:custGeom>
              <a:avLst/>
              <a:gdLst>
                <a:gd name="T0" fmla="*/ 462 w 473"/>
                <a:gd name="T1" fmla="*/ 99 h 521"/>
                <a:gd name="T2" fmla="*/ 442 w 473"/>
                <a:gd name="T3" fmla="*/ 82 h 521"/>
                <a:gd name="T4" fmla="*/ 345 w 473"/>
                <a:gd name="T5" fmla="*/ 130 h 521"/>
                <a:gd name="T6" fmla="*/ 379 w 473"/>
                <a:gd name="T7" fmla="*/ 27 h 521"/>
                <a:gd name="T8" fmla="*/ 359 w 473"/>
                <a:gd name="T9" fmla="*/ 10 h 521"/>
                <a:gd name="T10" fmla="*/ 290 w 473"/>
                <a:gd name="T11" fmla="*/ 49 h 521"/>
                <a:gd name="T12" fmla="*/ 242 w 473"/>
                <a:gd name="T13" fmla="*/ 105 h 521"/>
                <a:gd name="T14" fmla="*/ 249 w 473"/>
                <a:gd name="T15" fmla="*/ 209 h 521"/>
                <a:gd name="T16" fmla="*/ 234 w 473"/>
                <a:gd name="T17" fmla="*/ 225 h 521"/>
                <a:gd name="T18" fmla="*/ 132 w 473"/>
                <a:gd name="T19" fmla="*/ 91 h 521"/>
                <a:gd name="T20" fmla="*/ 138 w 473"/>
                <a:gd name="T21" fmla="*/ 58 h 521"/>
                <a:gd name="T22" fmla="*/ 73 w 473"/>
                <a:gd name="T23" fmla="*/ 31 h 521"/>
                <a:gd name="T24" fmla="*/ 50 w 473"/>
                <a:gd name="T25" fmla="*/ 51 h 521"/>
                <a:gd name="T26" fmla="*/ 57 w 473"/>
                <a:gd name="T27" fmla="*/ 115 h 521"/>
                <a:gd name="T28" fmla="*/ 96 w 473"/>
                <a:gd name="T29" fmla="*/ 120 h 521"/>
                <a:gd name="T30" fmla="*/ 194 w 473"/>
                <a:gd name="T31" fmla="*/ 249 h 521"/>
                <a:gd name="T32" fmla="*/ 153 w 473"/>
                <a:gd name="T33" fmla="*/ 262 h 521"/>
                <a:gd name="T34" fmla="*/ 0 w 473"/>
                <a:gd name="T35" fmla="*/ 440 h 521"/>
                <a:gd name="T36" fmla="*/ 58 w 473"/>
                <a:gd name="T37" fmla="*/ 490 h 521"/>
                <a:gd name="T38" fmla="*/ 117 w 473"/>
                <a:gd name="T39" fmla="*/ 486 h 521"/>
                <a:gd name="T40" fmla="*/ 253 w 473"/>
                <a:gd name="T41" fmla="*/ 327 h 521"/>
                <a:gd name="T42" fmla="*/ 287 w 473"/>
                <a:gd name="T43" fmla="*/ 372 h 521"/>
                <a:gd name="T44" fmla="*/ 288 w 473"/>
                <a:gd name="T45" fmla="*/ 423 h 521"/>
                <a:gd name="T46" fmla="*/ 362 w 473"/>
                <a:gd name="T47" fmla="*/ 521 h 521"/>
                <a:gd name="T48" fmla="*/ 417 w 473"/>
                <a:gd name="T49" fmla="*/ 480 h 521"/>
                <a:gd name="T50" fmla="*/ 416 w 473"/>
                <a:gd name="T51" fmla="*/ 429 h 521"/>
                <a:gd name="T52" fmla="*/ 342 w 473"/>
                <a:gd name="T53" fmla="*/ 330 h 521"/>
                <a:gd name="T54" fmla="*/ 324 w 473"/>
                <a:gd name="T55" fmla="*/ 343 h 521"/>
                <a:gd name="T56" fmla="*/ 261 w 473"/>
                <a:gd name="T57" fmla="*/ 261 h 521"/>
                <a:gd name="T58" fmla="*/ 281 w 473"/>
                <a:gd name="T59" fmla="*/ 237 h 521"/>
                <a:gd name="T60" fmla="*/ 385 w 473"/>
                <a:gd name="T61" fmla="*/ 229 h 521"/>
                <a:gd name="T62" fmla="*/ 434 w 473"/>
                <a:gd name="T63" fmla="*/ 172 h 521"/>
                <a:gd name="T64" fmla="*/ 462 w 473"/>
                <a:gd name="T65" fmla="*/ 99 h 521"/>
                <a:gd name="T66" fmla="*/ 109 w 473"/>
                <a:gd name="T67" fmla="*/ 443 h 521"/>
                <a:gd name="T68" fmla="*/ 73 w 473"/>
                <a:gd name="T69" fmla="*/ 446 h 521"/>
                <a:gd name="T70" fmla="*/ 70 w 473"/>
                <a:gd name="T71" fmla="*/ 410 h 521"/>
                <a:gd name="T72" fmla="*/ 106 w 473"/>
                <a:gd name="T73" fmla="*/ 407 h 521"/>
                <a:gd name="T74" fmla="*/ 109 w 473"/>
                <a:gd name="T75" fmla="*/ 44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3" h="521">
                  <a:moveTo>
                    <a:pt x="462" y="99"/>
                  </a:moveTo>
                  <a:lnTo>
                    <a:pt x="442" y="82"/>
                  </a:lnTo>
                  <a:cubicBezTo>
                    <a:pt x="400" y="121"/>
                    <a:pt x="382" y="162"/>
                    <a:pt x="345" y="130"/>
                  </a:cubicBezTo>
                  <a:cubicBezTo>
                    <a:pt x="308" y="98"/>
                    <a:pt x="346" y="75"/>
                    <a:pt x="379" y="27"/>
                  </a:cubicBezTo>
                  <a:cubicBezTo>
                    <a:pt x="379" y="27"/>
                    <a:pt x="370" y="19"/>
                    <a:pt x="359" y="10"/>
                  </a:cubicBezTo>
                  <a:cubicBezTo>
                    <a:pt x="348" y="0"/>
                    <a:pt x="317" y="18"/>
                    <a:pt x="290" y="49"/>
                  </a:cubicBezTo>
                  <a:lnTo>
                    <a:pt x="242" y="105"/>
                  </a:lnTo>
                  <a:cubicBezTo>
                    <a:pt x="215" y="136"/>
                    <a:pt x="218" y="182"/>
                    <a:pt x="249" y="209"/>
                  </a:cubicBezTo>
                  <a:lnTo>
                    <a:pt x="234" y="225"/>
                  </a:lnTo>
                  <a:lnTo>
                    <a:pt x="132" y="91"/>
                  </a:lnTo>
                  <a:cubicBezTo>
                    <a:pt x="137" y="79"/>
                    <a:pt x="150" y="67"/>
                    <a:pt x="138" y="58"/>
                  </a:cubicBezTo>
                  <a:lnTo>
                    <a:pt x="73" y="31"/>
                  </a:lnTo>
                  <a:lnTo>
                    <a:pt x="50" y="51"/>
                  </a:lnTo>
                  <a:cubicBezTo>
                    <a:pt x="50" y="51"/>
                    <a:pt x="57" y="115"/>
                    <a:pt x="57" y="115"/>
                  </a:cubicBezTo>
                  <a:cubicBezTo>
                    <a:pt x="63" y="131"/>
                    <a:pt x="82" y="125"/>
                    <a:pt x="96" y="120"/>
                  </a:cubicBezTo>
                  <a:lnTo>
                    <a:pt x="194" y="249"/>
                  </a:lnTo>
                  <a:cubicBezTo>
                    <a:pt x="179" y="246"/>
                    <a:pt x="164" y="250"/>
                    <a:pt x="153" y="262"/>
                  </a:cubicBezTo>
                  <a:lnTo>
                    <a:pt x="0" y="440"/>
                  </a:lnTo>
                  <a:lnTo>
                    <a:pt x="58" y="490"/>
                  </a:lnTo>
                  <a:cubicBezTo>
                    <a:pt x="75" y="505"/>
                    <a:pt x="102" y="503"/>
                    <a:pt x="117" y="486"/>
                  </a:cubicBezTo>
                  <a:lnTo>
                    <a:pt x="253" y="327"/>
                  </a:lnTo>
                  <a:lnTo>
                    <a:pt x="287" y="372"/>
                  </a:lnTo>
                  <a:cubicBezTo>
                    <a:pt x="271" y="386"/>
                    <a:pt x="274" y="405"/>
                    <a:pt x="288" y="423"/>
                  </a:cubicBezTo>
                  <a:lnTo>
                    <a:pt x="362" y="521"/>
                  </a:lnTo>
                  <a:lnTo>
                    <a:pt x="417" y="480"/>
                  </a:lnTo>
                  <a:cubicBezTo>
                    <a:pt x="435" y="466"/>
                    <a:pt x="430" y="447"/>
                    <a:pt x="416" y="429"/>
                  </a:cubicBezTo>
                  <a:lnTo>
                    <a:pt x="342" y="330"/>
                  </a:lnTo>
                  <a:lnTo>
                    <a:pt x="324" y="343"/>
                  </a:lnTo>
                  <a:lnTo>
                    <a:pt x="261" y="261"/>
                  </a:lnTo>
                  <a:lnTo>
                    <a:pt x="281" y="237"/>
                  </a:lnTo>
                  <a:cubicBezTo>
                    <a:pt x="313" y="263"/>
                    <a:pt x="359" y="259"/>
                    <a:pt x="385" y="229"/>
                  </a:cubicBezTo>
                  <a:lnTo>
                    <a:pt x="434" y="172"/>
                  </a:lnTo>
                  <a:cubicBezTo>
                    <a:pt x="461" y="141"/>
                    <a:pt x="473" y="108"/>
                    <a:pt x="462" y="99"/>
                  </a:cubicBezTo>
                  <a:close/>
                  <a:moveTo>
                    <a:pt x="109" y="443"/>
                  </a:moveTo>
                  <a:cubicBezTo>
                    <a:pt x="100" y="454"/>
                    <a:pt x="84" y="455"/>
                    <a:pt x="73" y="446"/>
                  </a:cubicBezTo>
                  <a:cubicBezTo>
                    <a:pt x="62" y="437"/>
                    <a:pt x="61" y="420"/>
                    <a:pt x="70" y="410"/>
                  </a:cubicBezTo>
                  <a:cubicBezTo>
                    <a:pt x="80" y="399"/>
                    <a:pt x="96" y="398"/>
                    <a:pt x="106" y="407"/>
                  </a:cubicBezTo>
                  <a:cubicBezTo>
                    <a:pt x="117" y="416"/>
                    <a:pt x="118" y="432"/>
                    <a:pt x="109" y="443"/>
                  </a:cubicBezTo>
                  <a:close/>
                </a:path>
              </a:pathLst>
            </a:custGeom>
            <a:solidFill>
              <a:schemeClr val="bg1"/>
            </a:solidFill>
            <a:ln>
              <a:noFill/>
            </a:ln>
            <a:effectLst/>
          </p:spPr>
          <p:txBody>
            <a:bodyPr wrap="none" lIns="243785" tIns="121892" rIns="243785" bIns="121892" anchor="ctr">
              <a:normAutofit fontScale="40000" lnSpcReduction="20000"/>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nvGrpSpPr>
            <p:cNvPr id="33" name="íŝlíḍè"/>
            <p:cNvGrpSpPr/>
            <p:nvPr/>
          </p:nvGrpSpPr>
          <p:grpSpPr>
            <a:xfrm>
              <a:off x="671512" y="1156039"/>
              <a:ext cx="10848976" cy="1322100"/>
              <a:chOff x="669925" y="2546473"/>
              <a:chExt cx="3281400" cy="1322100"/>
            </a:xfrm>
          </p:grpSpPr>
          <p:sp>
            <p:nvSpPr>
              <p:cNvPr id="46" name="í$ḷîdé"/>
              <p:cNvSpPr/>
              <p:nvPr/>
            </p:nvSpPr>
            <p:spPr bwMode="auto">
              <a:xfrm>
                <a:off x="1543401" y="2866277"/>
                <a:ext cx="1614961" cy="1002296"/>
              </a:xfrm>
              <a:prstGeom prst="rect">
                <a:avLst/>
              </a:prstGeom>
              <a:noFill/>
              <a:ln>
                <a:noFill/>
              </a:ln>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云服务运营是围绕云服务产品进行的产品定义、销售、运营等工作。首先以服务目录的形式展现各类云服务产品，并进行产品申请、受理及交付，最后对用户使用的产品按实际使用进行计量或计次收费。</a:t>
                </a:r>
              </a:p>
            </p:txBody>
          </p:sp>
          <p:sp>
            <p:nvSpPr>
              <p:cNvPr id="47" name="î$1idè"/>
              <p:cNvSpPr txBox="1"/>
              <p:nvPr/>
            </p:nvSpPr>
            <p:spPr bwMode="auto">
              <a:xfrm>
                <a:off x="669925" y="2546473"/>
                <a:ext cx="3281400" cy="412880"/>
              </a:xfrm>
              <a:prstGeom prst="rect">
                <a:avLst/>
              </a:prstGeom>
              <a:noFill/>
              <a:ln>
                <a:noFill/>
              </a:ln>
            </p:spPr>
            <p:txBody>
              <a:bodyPr wrap="none" lIns="90000" tIns="46800" rIns="90000" bIns="46800">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ctr" eaLnBrk="1" hangingPunct="1">
                  <a:lnSpc>
                    <a:spcPct val="100000"/>
                  </a:lnSpc>
                  <a:spcBef>
                    <a:spcPct val="0"/>
                  </a:spcBef>
                  <a:buFont typeface="Arial" panose="020B0604020202020204" pitchFamily="34" charset="0"/>
                  <a:buChar char="•"/>
                </a:pPr>
                <a:r>
                  <a:rPr lang="zh-CN" altLang="en-US" b="1" dirty="0">
                    <a:solidFill>
                      <a:schemeClr val="tx1"/>
                    </a:solidFill>
                    <a:effectLst>
                      <a:outerShdw blurRad="38100" dist="19050" dir="2700000" algn="tl" rotWithShape="0">
                        <a:schemeClr val="dk1">
                          <a:alpha val="40000"/>
                        </a:schemeClr>
                      </a:outerShdw>
                    </a:effectLst>
                  </a:rPr>
                  <a:t>运营</a:t>
                </a:r>
                <a:endParaRPr lang="zh-CN" altLang="en-US" sz="1800" b="1" dirty="0">
                  <a:solidFill>
                    <a:schemeClr val="tx1"/>
                  </a:solidFill>
                  <a:effectLst>
                    <a:outerShdw blurRad="38100" dist="19050" dir="2700000" algn="tl" rotWithShape="0">
                      <a:schemeClr val="dk1">
                        <a:alpha val="40000"/>
                      </a:schemeClr>
                    </a:outerShdw>
                  </a:effectLst>
                </a:endParaRPr>
              </a:p>
            </p:txBody>
          </p:sp>
        </p:grpSp>
        <p:grpSp>
          <p:nvGrpSpPr>
            <p:cNvPr id="34" name="ïsļiḑê"/>
            <p:cNvGrpSpPr/>
            <p:nvPr/>
          </p:nvGrpSpPr>
          <p:grpSpPr>
            <a:xfrm>
              <a:off x="308930" y="3027177"/>
              <a:ext cx="3404107" cy="1110313"/>
              <a:chOff x="8275302" y="2827390"/>
              <a:chExt cx="3404107" cy="1110313"/>
            </a:xfrm>
          </p:grpSpPr>
          <p:sp>
            <p:nvSpPr>
              <p:cNvPr id="44" name="i$ḻïde"/>
              <p:cNvSpPr/>
              <p:nvPr/>
            </p:nvSpPr>
            <p:spPr bwMode="auto">
              <a:xfrm>
                <a:off x="8275302" y="3246625"/>
                <a:ext cx="3404107" cy="69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云服务运维是指围绕云数据中心及云服务产品的运维管理工作，包括资源池监控和故障管理、日志管理、安全管理、部署和补丁管理。</a:t>
                </a:r>
              </a:p>
            </p:txBody>
          </p:sp>
          <p:sp>
            <p:nvSpPr>
              <p:cNvPr id="45" name="îṡľîdê"/>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运维</a:t>
                </a:r>
              </a:p>
            </p:txBody>
          </p:sp>
        </p:grpSp>
        <p:grpSp>
          <p:nvGrpSpPr>
            <p:cNvPr id="35" name="isľîďê"/>
            <p:cNvGrpSpPr/>
            <p:nvPr/>
          </p:nvGrpSpPr>
          <p:grpSpPr>
            <a:xfrm>
              <a:off x="8650048" y="3027177"/>
              <a:ext cx="3271019" cy="1773642"/>
              <a:chOff x="8644542" y="2827390"/>
              <a:chExt cx="3271019" cy="1773642"/>
            </a:xfrm>
          </p:grpSpPr>
          <p:sp>
            <p:nvSpPr>
              <p:cNvPr id="42" name="ïśľîḋê"/>
              <p:cNvSpPr/>
              <p:nvPr/>
            </p:nvSpPr>
            <p:spPr bwMode="auto">
              <a:xfrm>
                <a:off x="8644542" y="3246625"/>
                <a:ext cx="3271019" cy="135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云安全管理包括安全产品开通、调度、服务编排，以及安全运维功能，并实现与云管理平台和</a:t>
                </a:r>
                <a:r>
                  <a:rPr lang="en-US"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SDN</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控制器的对接。</a:t>
                </a:r>
              </a:p>
            </p:txBody>
          </p:sp>
          <p:sp>
            <p:nvSpPr>
              <p:cNvPr id="43" name="îŝľïḓè"/>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安全</a:t>
                </a:r>
              </a:p>
            </p:txBody>
          </p:sp>
        </p:grpSp>
        <p:sp>
          <p:nvSpPr>
            <p:cNvPr id="41" name="iṣlïḓe"/>
            <p:cNvSpPr txBox="1"/>
            <p:nvPr/>
          </p:nvSpPr>
          <p:spPr bwMode="auto">
            <a:xfrm>
              <a:off x="823319" y="518716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质量</a:t>
              </a:r>
            </a:p>
          </p:txBody>
        </p:sp>
        <p:sp>
          <p:nvSpPr>
            <p:cNvPr id="39" name="ïṧlïḑê"/>
            <p:cNvSpPr txBox="1"/>
            <p:nvPr/>
          </p:nvSpPr>
          <p:spPr bwMode="auto">
            <a:xfrm>
              <a:off x="8650048" y="482880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集成</a:t>
              </a:r>
            </a:p>
          </p:txBody>
        </p:sp>
      </p:grpSp>
      <p:sp>
        <p:nvSpPr>
          <p:cNvPr id="155" name="ïśľîḋê"/>
          <p:cNvSpPr/>
          <p:nvPr/>
        </p:nvSpPr>
        <p:spPr bwMode="auto">
          <a:xfrm>
            <a:off x="8706581" y="4913419"/>
            <a:ext cx="2708515" cy="123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latin typeface="微软雅黑" panose="020B0503020204020204" charset="-122"/>
                <a:ea typeface="微软雅黑" panose="020B0503020204020204" charset="-122"/>
              </a:rPr>
              <a:t>云计算服务集成管理</a:t>
            </a:r>
            <a:endParaRPr lang="en-US" altLang="zh-CN" sz="1400" dirty="0">
              <a:latin typeface="微软雅黑" panose="020B0503020204020204" charset="-122"/>
              <a:ea typeface="微软雅黑" panose="020B0503020204020204" charset="-122"/>
            </a:endParaRPr>
          </a:p>
        </p:txBody>
      </p:sp>
      <p:sp>
        <p:nvSpPr>
          <p:cNvPr id="156" name="ïśľîḋê"/>
          <p:cNvSpPr/>
          <p:nvPr/>
        </p:nvSpPr>
        <p:spPr bwMode="auto">
          <a:xfrm>
            <a:off x="453099" y="5155149"/>
            <a:ext cx="2708515" cy="61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latin typeface="微软雅黑" panose="020B0503020204020204" charset="-122"/>
                <a:ea typeface="微软雅黑" panose="020B0503020204020204" charset="-122"/>
              </a:rPr>
              <a:t>云计算服务质量管理</a:t>
            </a:r>
            <a:endParaRPr lang="en-US" altLang="zh-CN" sz="1400" dirty="0">
              <a:latin typeface="微软雅黑" panose="020B0503020204020204" charset="-122"/>
              <a:ea typeface="微软雅黑" panose="020B0503020204020204" charset="-122"/>
            </a:endParaRPr>
          </a:p>
        </p:txBody>
      </p:sp>
      <p:sp>
        <p:nvSpPr>
          <p:cNvPr id="159" name="矩形 158"/>
          <p:cNvSpPr/>
          <p:nvPr/>
        </p:nvSpPr>
        <p:spPr>
          <a:xfrm>
            <a:off x="-6090" y="271484"/>
            <a:ext cx="510302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文本框 159"/>
          <p:cNvSpPr txBox="1"/>
          <p:nvPr/>
        </p:nvSpPr>
        <p:spPr>
          <a:xfrm>
            <a:off x="309245" y="271780"/>
            <a:ext cx="52578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管理域</a:t>
            </a:r>
            <a:endParaRPr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880" y="2358172"/>
            <a:ext cx="2095500" cy="2009775"/>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5836" y="1255021"/>
            <a:ext cx="2380952" cy="933333"/>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8583" y="3959240"/>
            <a:ext cx="2095500" cy="1895475"/>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0506" y="3029465"/>
            <a:ext cx="2384816" cy="1788612"/>
          </a:xfrm>
          <a:prstGeom prst="rect">
            <a:avLst/>
          </a:prstGeom>
        </p:spPr>
      </p:pic>
      <p:pic>
        <p:nvPicPr>
          <p:cNvPr id="18" name="图片 1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64159" y="1663903"/>
            <a:ext cx="2312808" cy="1389534"/>
          </a:xfrm>
          <a:prstGeom prst="rect">
            <a:avLst/>
          </a:prstGeom>
        </p:spPr>
      </p:pic>
      <p:cxnSp>
        <p:nvCxnSpPr>
          <p:cNvPr id="19" name="曲线连接符 18"/>
          <p:cNvCxnSpPr/>
          <p:nvPr/>
        </p:nvCxnSpPr>
        <p:spPr>
          <a:xfrm rot="10800000" flipV="1">
            <a:off x="2494702" y="1962128"/>
            <a:ext cx="1512168" cy="792088"/>
          </a:xfrm>
          <a:prstGeom prst="curvedConnector3">
            <a:avLst>
              <a:gd name="adj1" fmla="val 482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a:off x="2599080" y="4230380"/>
            <a:ext cx="1656184" cy="648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flipV="1">
            <a:off x="6847552" y="4014356"/>
            <a:ext cx="1656184" cy="8640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a:off x="6703536" y="1870227"/>
            <a:ext cx="1832570" cy="5462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759320" y="908720"/>
            <a:ext cx="144016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移动互联网</a:t>
            </a:r>
          </a:p>
        </p:txBody>
      </p:sp>
      <p:sp>
        <p:nvSpPr>
          <p:cNvPr id="24" name="文本框 23"/>
          <p:cNvSpPr txBox="1"/>
          <p:nvPr/>
        </p:nvSpPr>
        <p:spPr>
          <a:xfrm>
            <a:off x="1136522" y="1870227"/>
            <a:ext cx="144016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物联网</a:t>
            </a:r>
          </a:p>
        </p:txBody>
      </p:sp>
      <p:sp>
        <p:nvSpPr>
          <p:cNvPr id="25" name="文本框 24"/>
          <p:cNvSpPr txBox="1"/>
          <p:nvPr/>
        </p:nvSpPr>
        <p:spPr>
          <a:xfrm>
            <a:off x="4759333" y="3716672"/>
            <a:ext cx="1440160" cy="460375"/>
          </a:xfrm>
          <a:prstGeom prst="rect">
            <a:avLst/>
          </a:prstGeom>
          <a:noFill/>
        </p:spPr>
        <p:txBody>
          <a:bodyPr wrap="square" rtlCol="0">
            <a:spAutoFit/>
          </a:bodyPr>
          <a:lstStyle/>
          <a:p>
            <a:pPr lvl="0" algn="ctr">
              <a:buClrTx/>
              <a:buSzTx/>
              <a:buFontTx/>
            </a:pPr>
            <a:r>
              <a:rPr lang="zh-CN" altLang="en-US" b="1" dirty="0">
                <a:latin typeface="微软雅黑" panose="020B0503020204020204" charset="-122"/>
                <a:ea typeface="微软雅黑" panose="020B0503020204020204" charset="-122"/>
                <a:cs typeface="微软雅黑" panose="020B0503020204020204" charset="-122"/>
                <a:sym typeface="+mn-ea"/>
              </a:rPr>
              <a:t>云计算</a:t>
            </a:r>
          </a:p>
        </p:txBody>
      </p:sp>
      <p:sp>
        <p:nvSpPr>
          <p:cNvPr id="26" name="文本框 25"/>
          <p:cNvSpPr txBox="1"/>
          <p:nvPr/>
        </p:nvSpPr>
        <p:spPr>
          <a:xfrm>
            <a:off x="7864542" y="3642426"/>
            <a:ext cx="9361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大数据</a:t>
            </a:r>
          </a:p>
        </p:txBody>
      </p:sp>
      <p:sp>
        <p:nvSpPr>
          <p:cNvPr id="27" name="文本框 26"/>
          <p:cNvSpPr txBox="1"/>
          <p:nvPr/>
        </p:nvSpPr>
        <p:spPr>
          <a:xfrm>
            <a:off x="7719446" y="2384885"/>
            <a:ext cx="114433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人工智能</a:t>
            </a:r>
          </a:p>
        </p:txBody>
      </p:sp>
      <p:sp>
        <p:nvSpPr>
          <p:cNvPr id="28" name="文本框 27"/>
          <p:cNvSpPr txBox="1"/>
          <p:nvPr/>
        </p:nvSpPr>
        <p:spPr>
          <a:xfrm>
            <a:off x="4687059" y="2108364"/>
            <a:ext cx="1879476"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生产与消费</a:t>
            </a:r>
          </a:p>
        </p:txBody>
      </p:sp>
      <p:sp>
        <p:nvSpPr>
          <p:cNvPr id="29" name="文本框 28"/>
          <p:cNvSpPr txBox="1"/>
          <p:nvPr/>
        </p:nvSpPr>
        <p:spPr>
          <a:xfrm>
            <a:off x="1110043" y="4385662"/>
            <a:ext cx="1512169"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收集和传输</a:t>
            </a:r>
          </a:p>
        </p:txBody>
      </p:sp>
      <p:sp>
        <p:nvSpPr>
          <p:cNvPr id="30" name="文本框 29"/>
          <p:cNvSpPr txBox="1"/>
          <p:nvPr/>
        </p:nvSpPr>
        <p:spPr>
          <a:xfrm>
            <a:off x="4418330" y="5705867"/>
            <a:ext cx="2311524" cy="645160"/>
          </a:xfrm>
          <a:prstGeom prst="rect">
            <a:avLst/>
          </a:prstGeom>
          <a:noFill/>
        </p:spPr>
        <p:txBody>
          <a:bodyPr wrap="square" rtlCol="0">
            <a:spAutoFit/>
            <a:scene3d>
              <a:camera prst="orthographicFront"/>
              <a:lightRig rig="threePt" dir="t"/>
            </a:scene3d>
          </a:bodyPr>
          <a:lstStyle/>
          <a:p>
            <a:pPr algn="ctr"/>
            <a:r>
              <a:rPr lang="zh-CN" altLang="en-US"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存储，加工与处理</a:t>
            </a:r>
          </a:p>
        </p:txBody>
      </p:sp>
      <p:sp>
        <p:nvSpPr>
          <p:cNvPr id="31" name="文本框 30"/>
          <p:cNvSpPr txBox="1"/>
          <p:nvPr/>
        </p:nvSpPr>
        <p:spPr>
          <a:xfrm>
            <a:off x="8738810" y="4878452"/>
            <a:ext cx="2592288"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价值发现，呈现和变现</a:t>
            </a:r>
          </a:p>
        </p:txBody>
      </p:sp>
      <p:sp>
        <p:nvSpPr>
          <p:cNvPr id="32" name="矩形 31"/>
          <p:cNvSpPr/>
          <p:nvPr/>
        </p:nvSpPr>
        <p:spPr>
          <a:xfrm>
            <a:off x="7791454" y="2384885"/>
            <a:ext cx="1000315" cy="1626873"/>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 y="263359"/>
            <a:ext cx="340821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308932" y="269817"/>
            <a:ext cx="2769682"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云计算的定位</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云计算系统业务模型</a:t>
            </a:r>
          </a:p>
        </p:txBody>
      </p:sp>
      <p:cxnSp>
        <p:nvCxnSpPr>
          <p:cNvPr id="16" name="直接连接符 41"/>
          <p:cNvCxnSpPr/>
          <p:nvPr/>
        </p:nvCxnSpPr>
        <p:spPr>
          <a:xfrm>
            <a:off x="4609465" y="2141855"/>
            <a:ext cx="6264438"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23515" y="2435225"/>
            <a:ext cx="1816735" cy="1322070"/>
          </a:xfrm>
          <a:prstGeom prst="rect">
            <a:avLst/>
          </a:prstGeom>
          <a:noFill/>
        </p:spPr>
        <p:txBody>
          <a:bodyPr wrap="square" rtlCol="0">
            <a:spAutoFit/>
          </a:bodyPr>
          <a:lstStyle/>
          <a:p>
            <a:pPr algn="r"/>
            <a:r>
              <a:rPr lang="en-US" altLang="zh-CN" sz="8000" dirty="0">
                <a:solidFill>
                  <a:schemeClr val="accent1">
                    <a:lumMod val="75000"/>
                  </a:schemeClr>
                </a:solidFill>
              </a:rPr>
              <a:t>2.3</a:t>
            </a:r>
          </a:p>
        </p:txBody>
      </p:sp>
      <p:pic>
        <p:nvPicPr>
          <p:cNvPr id="18" name="图片 17"/>
          <p:cNvPicPr>
            <a:picLocks noChangeAspect="1"/>
          </p:cNvPicPr>
          <p:nvPr/>
        </p:nvPicPr>
        <p:blipFill>
          <a:blip r:embed="rId3" cstate="print"/>
          <a:stretch>
            <a:fillRect/>
          </a:stretch>
        </p:blipFill>
        <p:spPr>
          <a:xfrm>
            <a:off x="3855194" y="2141855"/>
            <a:ext cx="616143" cy="616143"/>
          </a:xfrm>
          <a:prstGeom prst="rect">
            <a:avLst/>
          </a:prstGeom>
        </p:spPr>
      </p:pic>
      <p:pic>
        <p:nvPicPr>
          <p:cNvPr id="19" name="图片 18"/>
          <p:cNvPicPr>
            <a:picLocks noChangeAspect="1"/>
          </p:cNvPicPr>
          <p:nvPr/>
        </p:nvPicPr>
        <p:blipFill>
          <a:blip r:embed="rId4" cstate="print"/>
          <a:stretch>
            <a:fillRect/>
          </a:stretch>
        </p:blipFill>
        <p:spPr>
          <a:xfrm>
            <a:off x="4729690"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p:nvPr/>
        </p:nvSpPr>
        <p:spPr>
          <a:xfrm>
            <a:off x="679510" y="5611751"/>
            <a:ext cx="8340850" cy="441559"/>
          </a:xfrm>
          <a:prstGeom prst="rect">
            <a:avLst/>
          </a:prstGeom>
        </p:spPr>
        <p:txBody>
          <a:bodyPr vert="horz" lIns="68580" tIns="34290" rIns="68580" bIns="34290" rtlCol="0">
            <a:normAutofit fontScale="97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nSpc>
                <a:spcPts val="2500"/>
              </a:lnSpc>
              <a:spcBef>
                <a:spcPts val="0"/>
              </a:spcBef>
            </a:pPr>
            <a:r>
              <a:rPr lang="en-US" altLang="zh-CN" sz="2400" b="1" dirty="0">
                <a:latin typeface="微软雅黑" panose="020B0503020204020204" charset="-122"/>
                <a:ea typeface="微软雅黑" panose="020B0503020204020204" charset="-122"/>
              </a:rPr>
              <a:t>IaaS ( </a:t>
            </a:r>
            <a:r>
              <a:rPr lang="zh-CN" altLang="en-US" sz="2400" b="1" dirty="0">
                <a:latin typeface="微软雅黑" panose="020B0503020204020204" charset="-122"/>
                <a:ea typeface="微软雅黑" panose="020B0503020204020204" charset="-122"/>
              </a:rPr>
              <a:t>基础设施即服务</a:t>
            </a:r>
            <a:r>
              <a:rPr lang="en-US" altLang="ja-JP" sz="2000" b="1"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租用计算、存储、网络等基础计算资源</a:t>
            </a:r>
            <a:endParaRPr lang="en-US" altLang="zh-CN" sz="2000" dirty="0">
              <a:latin typeface="微软雅黑" panose="020B0503020204020204" charset="-122"/>
              <a:ea typeface="微软雅黑" panose="020B0503020204020204" charset="-122"/>
            </a:endParaRPr>
          </a:p>
        </p:txBody>
      </p:sp>
      <p:sp>
        <p:nvSpPr>
          <p:cNvPr id="16" name="内容占位符 3"/>
          <p:cNvSpPr txBox="1"/>
          <p:nvPr/>
        </p:nvSpPr>
        <p:spPr>
          <a:xfrm>
            <a:off x="699347" y="4145008"/>
            <a:ext cx="8674898" cy="896271"/>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PaaS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平台即服务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在云上部署用户创建的应用软件</a:t>
            </a:r>
            <a:endParaRPr kumimoji="0" lang="en-US" altLang="ja-JP"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内容占位符 3"/>
          <p:cNvSpPr txBox="1"/>
          <p:nvPr/>
        </p:nvSpPr>
        <p:spPr>
          <a:xfrm>
            <a:off x="619361" y="1711149"/>
            <a:ext cx="8476575" cy="371960"/>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软件即服务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通过网络使用提供商的应用软件</a:t>
            </a:r>
          </a:p>
        </p:txBody>
      </p:sp>
      <p:sp>
        <p:nvSpPr>
          <p:cNvPr id="19" name="Rounded Rectangle 64"/>
          <p:cNvSpPr/>
          <p:nvPr/>
        </p:nvSpPr>
        <p:spPr bwMode="auto">
          <a:xfrm>
            <a:off x="9170406" y="4503400"/>
            <a:ext cx="2587023" cy="268451"/>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开发者服务</a:t>
            </a:r>
            <a:endParaRPr lang="en-US" sz="1800" dirty="0">
              <a:solidFill>
                <a:schemeClr val="bg1"/>
              </a:solidFill>
              <a:latin typeface="微软雅黑" panose="020B0503020204020204" charset="-122"/>
              <a:ea typeface="微软雅黑" panose="020B0503020204020204" charset="-122"/>
            </a:endParaRPr>
          </a:p>
        </p:txBody>
      </p:sp>
      <p:sp>
        <p:nvSpPr>
          <p:cNvPr id="20" name="Rounded Rectangle 60"/>
          <p:cNvSpPr/>
          <p:nvPr/>
        </p:nvSpPr>
        <p:spPr bwMode="auto">
          <a:xfrm>
            <a:off x="9189060" y="6077060"/>
            <a:ext cx="2554048" cy="357609"/>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网络</a:t>
            </a:r>
            <a:endParaRPr lang="en-US" sz="1800" dirty="0">
              <a:solidFill>
                <a:schemeClr val="bg1"/>
              </a:solidFill>
              <a:latin typeface="微软雅黑" panose="020B0503020204020204" charset="-122"/>
              <a:ea typeface="微软雅黑" panose="020B0503020204020204" charset="-122"/>
            </a:endParaRPr>
          </a:p>
        </p:txBody>
      </p:sp>
      <p:sp>
        <p:nvSpPr>
          <p:cNvPr id="21" name="Rounded Rectangle 60"/>
          <p:cNvSpPr/>
          <p:nvPr/>
        </p:nvSpPr>
        <p:spPr bwMode="auto">
          <a:xfrm>
            <a:off x="9189060" y="4983556"/>
            <a:ext cx="2554048" cy="273610"/>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虚拟化</a:t>
            </a:r>
            <a:endParaRPr lang="en-US" altLang="en-US" sz="1800" dirty="0">
              <a:solidFill>
                <a:schemeClr val="bg1"/>
              </a:solidFill>
              <a:latin typeface="微软雅黑" panose="020B0503020204020204" charset="-122"/>
              <a:ea typeface="微软雅黑" panose="020B0503020204020204" charset="-122"/>
            </a:endParaRPr>
          </a:p>
        </p:txBody>
      </p:sp>
      <p:sp>
        <p:nvSpPr>
          <p:cNvPr id="22" name="Rounded Rectangle 60"/>
          <p:cNvSpPr/>
          <p:nvPr/>
        </p:nvSpPr>
        <p:spPr bwMode="auto">
          <a:xfrm>
            <a:off x="9189060" y="5335140"/>
            <a:ext cx="2554048" cy="286811"/>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服务器</a:t>
            </a:r>
            <a:endParaRPr lang="en-US" altLang="en-US" sz="1800" dirty="0">
              <a:solidFill>
                <a:schemeClr val="bg1"/>
              </a:solidFill>
              <a:latin typeface="微软雅黑" panose="020B0503020204020204" charset="-122"/>
              <a:ea typeface="微软雅黑" panose="020B0503020204020204" charset="-122"/>
            </a:endParaRPr>
          </a:p>
        </p:txBody>
      </p:sp>
      <p:sp>
        <p:nvSpPr>
          <p:cNvPr id="23" name="Rounded Rectangle 60"/>
          <p:cNvSpPr/>
          <p:nvPr/>
        </p:nvSpPr>
        <p:spPr bwMode="auto">
          <a:xfrm>
            <a:off x="9189060" y="5699937"/>
            <a:ext cx="2554048" cy="286811"/>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存储</a:t>
            </a:r>
            <a:endParaRPr lang="en-US" altLang="en-US" sz="1800" dirty="0">
              <a:solidFill>
                <a:schemeClr val="bg1"/>
              </a:solidFill>
              <a:latin typeface="微软雅黑" panose="020B0503020204020204" charset="-122"/>
              <a:ea typeface="微软雅黑" panose="020B0503020204020204" charset="-122"/>
            </a:endParaRPr>
          </a:p>
        </p:txBody>
      </p:sp>
      <p:sp>
        <p:nvSpPr>
          <p:cNvPr id="24" name="Rounded Rectangle 64"/>
          <p:cNvSpPr/>
          <p:nvPr/>
        </p:nvSpPr>
        <p:spPr bwMode="auto">
          <a:xfrm>
            <a:off x="9156085" y="3673871"/>
            <a:ext cx="2587023" cy="232291"/>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运行时环境</a:t>
            </a:r>
            <a:endParaRPr lang="en-US" sz="1800" dirty="0">
              <a:solidFill>
                <a:schemeClr val="bg1"/>
              </a:solidFill>
              <a:latin typeface="微软雅黑" panose="020B0503020204020204" charset="-122"/>
              <a:ea typeface="微软雅黑" panose="020B0503020204020204" charset="-122"/>
            </a:endParaRPr>
          </a:p>
        </p:txBody>
      </p:sp>
      <p:sp>
        <p:nvSpPr>
          <p:cNvPr id="25" name="Rounded Rectangle 64"/>
          <p:cNvSpPr/>
          <p:nvPr/>
        </p:nvSpPr>
        <p:spPr bwMode="auto">
          <a:xfrm>
            <a:off x="9156085" y="4071761"/>
            <a:ext cx="2587023" cy="239373"/>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中间件</a:t>
            </a:r>
            <a:endParaRPr lang="en-US" sz="1800" dirty="0">
              <a:solidFill>
                <a:schemeClr val="bg1"/>
              </a:solidFill>
              <a:latin typeface="微软雅黑" panose="020B0503020204020204" charset="-122"/>
              <a:ea typeface="微软雅黑" panose="020B0503020204020204" charset="-122"/>
            </a:endParaRPr>
          </a:p>
        </p:txBody>
      </p:sp>
      <p:sp>
        <p:nvSpPr>
          <p:cNvPr id="26" name="Rounded Rectangle 58"/>
          <p:cNvSpPr/>
          <p:nvPr/>
        </p:nvSpPr>
        <p:spPr bwMode="auto">
          <a:xfrm>
            <a:off x="9170406" y="1708143"/>
            <a:ext cx="2493466" cy="333522"/>
          </a:xfrm>
          <a:prstGeom prst="roundRect">
            <a:avLst/>
          </a:prstGeom>
          <a:solidFill>
            <a:srgbClr val="93CDDD"/>
          </a:solidFill>
          <a:ln w="12700">
            <a:solidFill>
              <a:srgbClr val="93CDD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应用软件</a:t>
            </a:r>
            <a:endParaRPr lang="en-US" sz="1800" dirty="0">
              <a:solidFill>
                <a:schemeClr val="bg1"/>
              </a:solidFill>
              <a:latin typeface="微软雅黑" panose="020B0503020204020204" charset="-122"/>
              <a:ea typeface="微软雅黑" panose="020B0503020204020204" charset="-122"/>
            </a:endParaRPr>
          </a:p>
        </p:txBody>
      </p:sp>
      <p:cxnSp>
        <p:nvCxnSpPr>
          <p:cNvPr id="27" name="直接连接符 26"/>
          <p:cNvCxnSpPr/>
          <p:nvPr/>
        </p:nvCxnSpPr>
        <p:spPr>
          <a:xfrm>
            <a:off x="619361" y="2476627"/>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42844" y="4878302"/>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0742" y="3555342"/>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0" name="内容占位符 3"/>
          <p:cNvSpPr txBox="1"/>
          <p:nvPr/>
        </p:nvSpPr>
        <p:spPr>
          <a:xfrm>
            <a:off x="679510" y="2859515"/>
            <a:ext cx="8476575" cy="871396"/>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lang="en-US" altLang="zh-CN" sz="2400" b="1" dirty="0">
                <a:latin typeface="微软雅黑" panose="020B0503020204020204" charset="-122"/>
                <a:ea typeface="微软雅黑" panose="020B0503020204020204" charset="-122"/>
              </a:rPr>
              <a:t>D</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mn-cs"/>
              </a:rPr>
              <a:t>aaS</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lang="zh-CN" altLang="en-US" sz="2400" b="1" noProof="0" dirty="0">
                <a:latin typeface="微软雅黑" panose="020B0503020204020204" charset="-122"/>
                <a:ea typeface="微软雅黑" panose="020B0503020204020204" charset="-122"/>
              </a:rPr>
              <a:t>数据</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通过数据</a:t>
            </a:r>
            <a:r>
              <a:rPr lang="zh-CN" altLang="en-US" sz="2000" dirty="0">
                <a:latin typeface="微软雅黑" panose="020B0503020204020204" charset="-122"/>
                <a:ea typeface="微软雅黑" panose="020B0503020204020204" charset="-122"/>
              </a:rPr>
              <a:t>提供服务的平台</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1" name="Rounded Rectangle 58"/>
          <p:cNvSpPr/>
          <p:nvPr/>
        </p:nvSpPr>
        <p:spPr bwMode="auto">
          <a:xfrm>
            <a:off x="9189060" y="2969270"/>
            <a:ext cx="2493466" cy="337407"/>
          </a:xfrm>
          <a:prstGeom prst="roundRect">
            <a:avLst/>
          </a:prstGeom>
          <a:solidFill>
            <a:srgbClr val="93CDDD"/>
          </a:solidFill>
          <a:ln w="12700">
            <a:solidFill>
              <a:srgbClr val="6AA8D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数据服务</a:t>
            </a:r>
            <a:endParaRPr lang="en-US" sz="18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090" y="271484"/>
            <a:ext cx="516198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308930" y="271484"/>
            <a:ext cx="4516458"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 </a:t>
            </a:r>
            <a:r>
              <a:rPr lang="zh-CN" altLang="en-US" sz="3200" dirty="0">
                <a:solidFill>
                  <a:schemeClr val="bg1"/>
                </a:solidFill>
                <a:latin typeface="微软雅黑" panose="020B0503020204020204" charset="-122"/>
                <a:ea typeface="微软雅黑" panose="020B0503020204020204" charset="-122"/>
              </a:rPr>
              <a:t>云计算的业务模型</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6855e28b-e0c4-4581-92c6-59396a53f3c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798576" y="1375808"/>
            <a:ext cx="4195264" cy="4436780"/>
            <a:chOff x="3998368" y="1706845"/>
            <a:chExt cx="4195264" cy="4436780"/>
          </a:xfrm>
        </p:grpSpPr>
        <p:sp>
          <p:nvSpPr>
            <p:cNvPr id="9" name="íšľïdè"/>
            <p:cNvSpPr/>
            <p:nvPr/>
          </p:nvSpPr>
          <p:spPr bwMode="auto">
            <a:xfrm>
              <a:off x="4684509" y="2149054"/>
              <a:ext cx="1180164" cy="118248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0" name="íṣļiḑe"/>
            <p:cNvSpPr/>
            <p:nvPr/>
          </p:nvSpPr>
          <p:spPr bwMode="auto">
            <a:xfrm>
              <a:off x="6125406" y="2358880"/>
              <a:ext cx="911588" cy="911869"/>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1" name="íSḷïḋé"/>
            <p:cNvSpPr/>
            <p:nvPr/>
          </p:nvSpPr>
          <p:spPr bwMode="auto">
            <a:xfrm>
              <a:off x="5402016" y="2960909"/>
              <a:ext cx="1180164" cy="118052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2" name="iṣḷíďê"/>
            <p:cNvSpPr/>
            <p:nvPr/>
          </p:nvSpPr>
          <p:spPr bwMode="auto">
            <a:xfrm>
              <a:off x="6156772" y="2937378"/>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3" name="íŝļïḓé"/>
            <p:cNvSpPr/>
            <p:nvPr/>
          </p:nvSpPr>
          <p:spPr bwMode="auto">
            <a:xfrm>
              <a:off x="6601784" y="3382526"/>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4" name="ïŝḻiďe"/>
            <p:cNvSpPr/>
            <p:nvPr/>
          </p:nvSpPr>
          <p:spPr bwMode="auto">
            <a:xfrm>
              <a:off x="4953083" y="3739430"/>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5" name="iš1ïďè"/>
            <p:cNvSpPr/>
            <p:nvPr/>
          </p:nvSpPr>
          <p:spPr bwMode="auto">
            <a:xfrm>
              <a:off x="3998368" y="3433511"/>
              <a:ext cx="866498" cy="86088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6" name="íṣliďê"/>
            <p:cNvSpPr/>
            <p:nvPr/>
          </p:nvSpPr>
          <p:spPr bwMode="auto">
            <a:xfrm>
              <a:off x="4688431" y="2437321"/>
              <a:ext cx="2756330" cy="3706304"/>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sz="2400"/>
            </a:p>
          </p:txBody>
        </p:sp>
        <p:sp>
          <p:nvSpPr>
            <p:cNvPr id="17" name="íṧḷïďe"/>
            <p:cNvSpPr/>
            <p:nvPr/>
          </p:nvSpPr>
          <p:spPr bwMode="auto">
            <a:xfrm>
              <a:off x="3998368" y="256086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IBM</a:t>
              </a:r>
              <a:endParaRPr lang="zh-CN" altLang="en-US" sz="2000" dirty="0">
                <a:solidFill>
                  <a:schemeClr val="bg1"/>
                </a:solidFill>
              </a:endParaRPr>
            </a:p>
          </p:txBody>
        </p:sp>
        <p:sp>
          <p:nvSpPr>
            <p:cNvPr id="18" name="iṧḻîḍè"/>
            <p:cNvSpPr/>
            <p:nvPr/>
          </p:nvSpPr>
          <p:spPr bwMode="auto">
            <a:xfrm>
              <a:off x="5386334" y="170684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Text</a:t>
              </a:r>
              <a:endParaRPr lang="zh-CN" altLang="en-US" sz="2000" dirty="0">
                <a:solidFill>
                  <a:schemeClr val="bg1"/>
                </a:solidFill>
              </a:endParaRPr>
            </a:p>
          </p:txBody>
        </p:sp>
        <p:sp>
          <p:nvSpPr>
            <p:cNvPr id="19" name="ïṥḷïḋê"/>
            <p:cNvSpPr/>
            <p:nvPr/>
          </p:nvSpPr>
          <p:spPr bwMode="auto">
            <a:xfrm>
              <a:off x="6789983" y="217258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a:solidFill>
                    <a:schemeClr val="bg1"/>
                  </a:solidFill>
                </a:rPr>
                <a:t>Text</a:t>
              </a:r>
              <a:endParaRPr lang="zh-CN" altLang="en-US" sz="2000" dirty="0">
                <a:solidFill>
                  <a:schemeClr val="bg1"/>
                </a:solidFill>
              </a:endParaRPr>
            </a:p>
          </p:txBody>
        </p:sp>
        <p:sp>
          <p:nvSpPr>
            <p:cNvPr id="20" name="i$1îďè"/>
            <p:cNvSpPr/>
            <p:nvPr/>
          </p:nvSpPr>
          <p:spPr bwMode="auto">
            <a:xfrm>
              <a:off x="6062897" y="3493321"/>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Text</a:t>
              </a:r>
              <a:endParaRPr lang="zh-CN" altLang="en-US" sz="2000" dirty="0">
                <a:solidFill>
                  <a:schemeClr val="bg1"/>
                </a:solidFill>
              </a:endParaRPr>
            </a:p>
          </p:txBody>
        </p:sp>
      </p:grpSp>
      <p:pic>
        <p:nvPicPr>
          <p:cNvPr id="5" name="图片 4"/>
          <p:cNvPicPr>
            <a:picLocks noChangeAspect="1"/>
          </p:cNvPicPr>
          <p:nvPr/>
        </p:nvPicPr>
        <p:blipFill>
          <a:blip r:embed="rId4" cstate="print"/>
          <a:stretch>
            <a:fillRect/>
          </a:stretch>
        </p:blipFill>
        <p:spPr>
          <a:xfrm>
            <a:off x="9380516" y="5553168"/>
            <a:ext cx="1209675" cy="866775"/>
          </a:xfrm>
          <a:prstGeom prst="rect">
            <a:avLst/>
          </a:prstGeom>
        </p:spPr>
      </p:pic>
      <p:pic>
        <p:nvPicPr>
          <p:cNvPr id="21" name="图片 20"/>
          <p:cNvPicPr>
            <a:picLocks noChangeAspect="1"/>
          </p:cNvPicPr>
          <p:nvPr/>
        </p:nvPicPr>
        <p:blipFill>
          <a:blip r:embed="rId5" cstate="print"/>
          <a:stretch>
            <a:fillRect/>
          </a:stretch>
        </p:blipFill>
        <p:spPr>
          <a:xfrm>
            <a:off x="7884599" y="2630988"/>
            <a:ext cx="1171575" cy="571500"/>
          </a:xfrm>
          <a:prstGeom prst="rect">
            <a:avLst/>
          </a:prstGeom>
        </p:spPr>
      </p:pic>
      <p:pic>
        <p:nvPicPr>
          <p:cNvPr id="22" name="图片 21"/>
          <p:cNvPicPr>
            <a:picLocks noChangeAspect="1"/>
          </p:cNvPicPr>
          <p:nvPr/>
        </p:nvPicPr>
        <p:blipFill>
          <a:blip r:embed="rId6" cstate="print"/>
          <a:stretch>
            <a:fillRect/>
          </a:stretch>
        </p:blipFill>
        <p:spPr>
          <a:xfrm>
            <a:off x="9484247" y="1977739"/>
            <a:ext cx="866775" cy="238125"/>
          </a:xfrm>
          <a:prstGeom prst="rect">
            <a:avLst/>
          </a:prstGeom>
        </p:spPr>
      </p:pic>
      <p:pic>
        <p:nvPicPr>
          <p:cNvPr id="23" name="图片 22"/>
          <p:cNvPicPr>
            <a:picLocks noChangeAspect="1"/>
          </p:cNvPicPr>
          <p:nvPr/>
        </p:nvPicPr>
        <p:blipFill>
          <a:blip r:embed="rId7" cstate="print"/>
          <a:stretch>
            <a:fillRect/>
          </a:stretch>
        </p:blipFill>
        <p:spPr>
          <a:xfrm>
            <a:off x="10874310" y="2366971"/>
            <a:ext cx="866775" cy="400050"/>
          </a:xfrm>
          <a:prstGeom prst="rect">
            <a:avLst/>
          </a:prstGeom>
        </p:spPr>
      </p:pic>
      <p:sp>
        <p:nvSpPr>
          <p:cNvPr id="39" name="AutoShape 7"/>
          <p:cNvSpPr>
            <a:spLocks noChangeArrowheads="1"/>
          </p:cNvSpPr>
          <p:nvPr/>
        </p:nvSpPr>
        <p:spPr bwMode="gray">
          <a:xfrm>
            <a:off x="563880" y="2179914"/>
            <a:ext cx="6780170" cy="3865286"/>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ln>
          <a:effectLst>
            <a:outerShdw dist="17961" dir="2700000" algn="ctr" rotWithShape="0">
              <a:srgbClr val="292929">
                <a:alpha val="50000"/>
              </a:srgbClr>
            </a:outerShdw>
          </a:effectLst>
        </p:spPr>
        <p:txBody>
          <a:bodyPr wrap="none" anchor="ctr"/>
          <a:lstStyle/>
          <a:p>
            <a:pPr>
              <a:defRPr/>
            </a:pPr>
            <a:endParaRPr lang="zh-CN" altLang="en-US" dirty="0">
              <a:solidFill>
                <a:srgbClr val="000000"/>
              </a:solidFill>
              <a:latin typeface="FrutigerNext LT Medium" pitchFamily="34" charset="0"/>
              <a:ea typeface="黑体" panose="02010609060101010101" pitchFamily="49" charset="-122"/>
            </a:endParaRPr>
          </a:p>
        </p:txBody>
      </p:sp>
      <p:grpSp>
        <p:nvGrpSpPr>
          <p:cNvPr id="40" name="Group 8"/>
          <p:cNvGrpSpPr/>
          <p:nvPr/>
        </p:nvGrpSpPr>
        <p:grpSpPr bwMode="auto">
          <a:xfrm>
            <a:off x="2061567" y="1994518"/>
            <a:ext cx="2650437" cy="470619"/>
            <a:chOff x="2140" y="2071"/>
            <a:chExt cx="1484" cy="330"/>
          </a:xfrm>
        </p:grpSpPr>
        <p:sp>
          <p:nvSpPr>
            <p:cNvPr id="41" name="AutoShape 9"/>
            <p:cNvSpPr>
              <a:spLocks noChangeArrowheads="1"/>
            </p:cNvSpPr>
            <p:nvPr/>
          </p:nvSpPr>
          <p:spPr bwMode="ltGray">
            <a:xfrm>
              <a:off x="2139" y="2071"/>
              <a:ext cx="1485" cy="332"/>
            </a:xfrm>
            <a:prstGeom prst="roundRect">
              <a:avLst>
                <a:gd name="adj" fmla="val 16667"/>
              </a:avLst>
            </a:prstGeom>
            <a:solidFill>
              <a:srgbClr val="990000"/>
            </a:solidFill>
            <a:ln w="38100" algn="ctr">
              <a:solidFill>
                <a:srgbClr val="FFFFFF">
                  <a:alpha val="70195"/>
                </a:srgbClr>
              </a:solidFill>
              <a:round/>
            </a:ln>
          </p:spPr>
          <p:txBody>
            <a:bodyPr wrap="none" anchor="ctr"/>
            <a:lstStyle/>
            <a:p>
              <a:pPr>
                <a:defRPr/>
              </a:pPr>
              <a:endParaRPr lang="zh-CN" altLang="en-US" kern="0" dirty="0">
                <a:solidFill>
                  <a:sysClr val="windowText" lastClr="000000"/>
                </a:solidFill>
                <a:latin typeface="Arial" panose="020B0604020202020204" pitchFamily="34" charset="0"/>
              </a:endParaRPr>
            </a:p>
          </p:txBody>
        </p:sp>
        <p:sp>
          <p:nvSpPr>
            <p:cNvPr id="42" name="AutoShape 10"/>
            <p:cNvSpPr>
              <a:spLocks noChangeArrowheads="1"/>
            </p:cNvSpPr>
            <p:nvPr/>
          </p:nvSpPr>
          <p:spPr bwMode="ltGray">
            <a:xfrm>
              <a:off x="2164" y="2091"/>
              <a:ext cx="1431" cy="134"/>
            </a:xfrm>
            <a:prstGeom prst="roundRect">
              <a:avLst>
                <a:gd name="adj" fmla="val 28356"/>
              </a:avLst>
            </a:prstGeom>
            <a:gradFill rotWithShape="1">
              <a:gsLst>
                <a:gs pos="0">
                  <a:srgbClr val="FFFFFF">
                    <a:alpha val="70000"/>
                  </a:srgbClr>
                </a:gs>
                <a:gs pos="100000">
                  <a:srgbClr val="990000">
                    <a:alpha val="70000"/>
                  </a:srgbClr>
                </a:gs>
              </a:gsLst>
              <a:lin ang="5400000" scaled="1"/>
            </a:gradFill>
            <a:ln w="9525" algn="ctr">
              <a:noFill/>
              <a:round/>
            </a:ln>
          </p:spPr>
          <p:txBody>
            <a:bodyPr wrap="none" anchor="ctr"/>
            <a:lstStyle/>
            <a:p>
              <a:pPr>
                <a:defRPr/>
              </a:pPr>
              <a:endParaRPr lang="zh-CN" altLang="en-US" kern="0">
                <a:solidFill>
                  <a:sysClr val="windowText" lastClr="000000"/>
                </a:solidFill>
                <a:latin typeface="Arial" panose="020B0604020202020204" pitchFamily="34" charset="0"/>
              </a:endParaRPr>
            </a:p>
          </p:txBody>
        </p:sp>
      </p:grpSp>
      <p:sp>
        <p:nvSpPr>
          <p:cNvPr id="43" name="矩形 42"/>
          <p:cNvSpPr/>
          <p:nvPr/>
        </p:nvSpPr>
        <p:spPr>
          <a:xfrm>
            <a:off x="743458" y="2538334"/>
            <a:ext cx="6486363" cy="3491865"/>
          </a:xfrm>
          <a:prstGeom prst="rect">
            <a:avLst/>
          </a:prstGeom>
        </p:spPr>
        <p:txBody>
          <a:bodyPr wrap="square">
            <a:spAutoFit/>
          </a:bodyPr>
          <a:lstStyle/>
          <a:p>
            <a:pPr>
              <a:lnSpc>
                <a:spcPct val="150000"/>
              </a:lnSpc>
              <a:spcBef>
                <a:spcPts val="600"/>
              </a:spcBef>
              <a:defRPr/>
            </a:pPr>
            <a:r>
              <a:rPr lang="en-US" altLang="zh-CN" sz="1600" b="1"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云计算（</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）最早的起源于</a:t>
            </a:r>
            <a:r>
              <a:rPr lang="en-US" altLang="zh-CN" sz="1600" dirty="0">
                <a:latin typeface="微软雅黑" panose="020B0503020204020204" charset="-122"/>
                <a:ea typeface="微软雅黑" panose="020B0503020204020204" charset="-122"/>
              </a:rPr>
              <a:t>AWS</a:t>
            </a:r>
            <a:r>
              <a:rPr lang="zh-CN" altLang="en-US" sz="1600" dirty="0">
                <a:latin typeface="微软雅黑" panose="020B0503020204020204" charset="-122"/>
                <a:ea typeface="微软雅黑" panose="020B0503020204020204" charset="-122"/>
              </a:rPr>
              <a:t>（亚马逊）的</a:t>
            </a:r>
            <a:r>
              <a:rPr lang="en-US" altLang="zh-CN" sz="1600" b="1" dirty="0">
                <a:solidFill>
                  <a:srgbClr val="C00000"/>
                </a:solidFill>
                <a:latin typeface="微软雅黑" panose="020B0503020204020204" charset="-122"/>
                <a:ea typeface="微软雅黑" panose="020B0503020204020204" charset="-122"/>
              </a:rPr>
              <a:t>EC2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 Elastic Compute Cloud </a:t>
            </a:r>
            <a:r>
              <a:rPr lang="zh-CN" altLang="en-US" sz="1600" dirty="0">
                <a:latin typeface="微软雅黑" panose="020B0503020204020204" charset="-122"/>
                <a:ea typeface="微软雅黑" panose="020B0503020204020204" charset="-122"/>
              </a:rPr>
              <a:t>）产品，后随着</a:t>
            </a:r>
            <a:r>
              <a:rPr lang="en-US" altLang="zh-CN" sz="1600" dirty="0">
                <a:latin typeface="微软雅黑" panose="020B0503020204020204" charset="-122"/>
                <a:ea typeface="微软雅黑" panose="020B0503020204020204" charset="-122"/>
              </a:rPr>
              <a:t>IBM-Google</a:t>
            </a:r>
            <a:r>
              <a:rPr lang="zh-CN" altLang="en-US" sz="1600" dirty="0">
                <a:latin typeface="微软雅黑" panose="020B0503020204020204" charset="-122"/>
                <a:ea typeface="微软雅黑" panose="020B0503020204020204" charset="-122"/>
              </a:rPr>
              <a:t>并行计算项目（</a:t>
            </a:r>
            <a:r>
              <a:rPr lang="en-US" altLang="zh-CN" sz="1600" dirty="0">
                <a:latin typeface="微软雅黑" panose="020B0503020204020204" charset="-122"/>
                <a:ea typeface="微软雅黑" panose="020B0503020204020204" charset="-122"/>
              </a:rPr>
              <a:t>2007</a:t>
            </a:r>
            <a:r>
              <a:rPr lang="zh-CN" altLang="en-US" sz="1600" dirty="0">
                <a:latin typeface="微软雅黑" panose="020B0503020204020204" charset="-122"/>
                <a:ea typeface="微软雅黑" panose="020B0503020204020204" charset="-122"/>
              </a:rPr>
              <a:t>年）将该类服务定义为云计算而迅速发展普及。当时</a:t>
            </a:r>
            <a:r>
              <a:rPr lang="en-US" altLang="zh-CN" sz="1600" dirty="0">
                <a:latin typeface="微软雅黑" panose="020B0503020204020204" charset="-122"/>
                <a:ea typeface="微软雅黑" panose="020B0503020204020204" charset="-122"/>
              </a:rPr>
              <a:t>IBM-Google</a:t>
            </a:r>
            <a:r>
              <a:rPr lang="zh-CN" altLang="en-US" sz="1600" dirty="0">
                <a:latin typeface="微软雅黑" panose="020B0503020204020204" charset="-122"/>
                <a:ea typeface="微软雅黑" panose="020B0503020204020204" charset="-122"/>
              </a:rPr>
              <a:t>并行计算项目还处于研究和科研用途，</a:t>
            </a:r>
            <a:r>
              <a:rPr lang="en-US" altLang="zh-CN" sz="1600" dirty="0">
                <a:latin typeface="微软雅黑" panose="020B0503020204020204" charset="-122"/>
                <a:ea typeface="微软雅黑" panose="020B0503020204020204" charset="-122"/>
              </a:rPr>
              <a:t>EC2</a:t>
            </a:r>
            <a:r>
              <a:rPr lang="zh-CN" altLang="en-US" sz="1600" dirty="0">
                <a:latin typeface="微软雅黑" panose="020B0503020204020204" charset="-122"/>
                <a:ea typeface="微软雅黑" panose="020B0503020204020204" charset="-122"/>
              </a:rPr>
              <a:t>已经是一个相当商业化的云计算产品了。亚马逊的</a:t>
            </a:r>
            <a:r>
              <a:rPr lang="en-US" altLang="zh-CN" sz="1600" dirty="0">
                <a:latin typeface="微软雅黑" panose="020B0503020204020204" charset="-122"/>
                <a:ea typeface="微软雅黑" panose="020B0503020204020204" charset="-122"/>
              </a:rPr>
              <a:t>AWS</a:t>
            </a:r>
            <a:r>
              <a:rPr lang="zh-CN" altLang="en-US" sz="1600" dirty="0">
                <a:latin typeface="微软雅黑" panose="020B0503020204020204" charset="-122"/>
                <a:ea typeface="微软雅黑" panose="020B0503020204020204" charset="-122"/>
              </a:rPr>
              <a:t>系列产品包括了很多云计算服务，从而奠定了亚马逊作为云计算市场领军人物的地位。</a:t>
            </a:r>
            <a:endParaRPr lang="en-US" altLang="zh-CN" sz="1600" dirty="0">
              <a:latin typeface="微软雅黑" panose="020B0503020204020204" charset="-122"/>
              <a:ea typeface="微软雅黑" panose="020B0503020204020204" charset="-122"/>
            </a:endParaRPr>
          </a:p>
          <a:p>
            <a:pPr>
              <a:lnSpc>
                <a:spcPct val="150000"/>
              </a:lnSpc>
              <a:spcBef>
                <a:spcPts val="600"/>
              </a:spcBef>
              <a:defRPr/>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随着</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服务的兴起，众多厂商开始参与到云计算行业的大军，开始通过互联网提供基于</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的包括服务器、操作系统、磁盘存储、数据库和</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或信息资源等数据中心服务。</a:t>
            </a:r>
            <a:endParaRPr lang="en-US" altLang="zh-CN" sz="1600" dirty="0">
              <a:latin typeface="微软雅黑" panose="020B0503020204020204" charset="-122"/>
              <a:ea typeface="微软雅黑" panose="020B0503020204020204" charset="-122"/>
            </a:endParaRPr>
          </a:p>
        </p:txBody>
      </p:sp>
      <p:sp>
        <p:nvSpPr>
          <p:cNvPr id="44" name="矩形 43"/>
          <p:cNvSpPr/>
          <p:nvPr/>
        </p:nvSpPr>
        <p:spPr>
          <a:xfrm>
            <a:off x="2416996" y="2009302"/>
            <a:ext cx="1955165" cy="398780"/>
          </a:xfrm>
          <a:prstGeom prst="rect">
            <a:avLst/>
          </a:prstGeom>
        </p:spPr>
        <p:txBody>
          <a:bodyPr wrap="none">
            <a:spAutoFit/>
          </a:bodyPr>
          <a:lstStyle/>
          <a:p>
            <a:pPr>
              <a:defRPr/>
            </a:pPr>
            <a:r>
              <a:rPr lang="en-US" altLang="zh-CN" sz="2000" dirty="0" err="1">
                <a:solidFill>
                  <a:srgbClr val="FFFFFF"/>
                </a:solidFill>
                <a:latin typeface="微软雅黑" panose="020B0503020204020204" charset="-122"/>
                <a:ea typeface="微软雅黑" panose="020B0503020204020204" charset="-122"/>
              </a:rPr>
              <a:t>IaaS</a:t>
            </a:r>
            <a:r>
              <a:rPr lang="zh-CN" altLang="en-US" sz="2000" dirty="0">
                <a:solidFill>
                  <a:srgbClr val="FFFFFF"/>
                </a:solidFill>
                <a:latin typeface="微软雅黑" panose="020B0503020204020204" charset="-122"/>
                <a:ea typeface="微软雅黑" panose="020B0503020204020204" charset="-122"/>
              </a:rPr>
              <a:t>起源和发展</a:t>
            </a:r>
          </a:p>
        </p:txBody>
      </p:sp>
      <p:sp>
        <p:nvSpPr>
          <p:cNvPr id="46" name="文本框 45"/>
          <p:cNvSpPr txBox="1"/>
          <p:nvPr/>
        </p:nvSpPr>
        <p:spPr>
          <a:xfrm>
            <a:off x="308930" y="1250123"/>
            <a:ext cx="11884452" cy="553085"/>
          </a:xfrm>
          <a:prstGeom prst="rect">
            <a:avLst/>
          </a:prstGeom>
          <a:noFill/>
        </p:spPr>
        <p:txBody>
          <a:bodyPr wrap="square" rtlCol="0">
            <a:spAutoFit/>
          </a:bodyPr>
          <a:lstStyle/>
          <a:p>
            <a:pPr>
              <a:lnSpc>
                <a:spcPct val="150000"/>
              </a:lnSpc>
            </a:pPr>
            <a:r>
              <a:rPr lang="en-US" altLang="zh-CN" sz="2000" kern="0" dirty="0">
                <a:solidFill>
                  <a:schemeClr val="accent1">
                    <a:lumMod val="75000"/>
                  </a:schemeClr>
                </a:solidFill>
                <a:latin typeface="微软雅黑" panose="020B0503020204020204" charset="-122"/>
                <a:ea typeface="微软雅黑" panose="020B0503020204020204" charset="-122"/>
              </a:rPr>
              <a:t> IaaS</a:t>
            </a:r>
            <a:r>
              <a:rPr lang="zh-CN" altLang="en-US" sz="2000" kern="0" dirty="0">
                <a:solidFill>
                  <a:schemeClr val="accent1">
                    <a:lumMod val="75000"/>
                  </a:schemeClr>
                </a:solidFill>
                <a:latin typeface="微软雅黑" panose="020B0503020204020204" charset="-122"/>
                <a:ea typeface="微软雅黑" panose="020B0503020204020204" charset="-122"/>
              </a:rPr>
              <a:t>（</a:t>
            </a:r>
            <a:r>
              <a:rPr lang="en-US" altLang="zh-CN" sz="2000" kern="0" dirty="0">
                <a:solidFill>
                  <a:schemeClr val="accent1">
                    <a:lumMod val="75000"/>
                  </a:schemeClr>
                </a:solidFill>
                <a:latin typeface="微软雅黑" panose="020B0503020204020204" charset="-122"/>
                <a:ea typeface="微软雅黑" panose="020B0503020204020204" charset="-122"/>
              </a:rPr>
              <a:t>Infrastructure as a Service</a:t>
            </a:r>
            <a:r>
              <a:rPr lang="zh-CN" altLang="en-US" sz="2000" kern="0" dirty="0">
                <a:solidFill>
                  <a:schemeClr val="accent1">
                    <a:lumMod val="75000"/>
                  </a:schemeClr>
                </a:solidFill>
                <a:latin typeface="微软雅黑" panose="020B0503020204020204" charset="-122"/>
                <a:ea typeface="微软雅黑" panose="020B0503020204020204" charset="-122"/>
              </a:rPr>
              <a:t>），将基础架构资源以服务的形式交付</a:t>
            </a:r>
          </a:p>
        </p:txBody>
      </p:sp>
      <p:pic>
        <p:nvPicPr>
          <p:cNvPr id="4" name="图片 3"/>
          <p:cNvPicPr>
            <a:picLocks noChangeAspect="1"/>
          </p:cNvPicPr>
          <p:nvPr/>
        </p:nvPicPr>
        <p:blipFill>
          <a:blip r:embed="rId8" cstate="print"/>
          <a:stretch>
            <a:fillRect/>
          </a:stretch>
        </p:blipFill>
        <p:spPr>
          <a:xfrm>
            <a:off x="10150002" y="3667474"/>
            <a:ext cx="895350" cy="390525"/>
          </a:xfrm>
          <a:prstGeom prst="rect">
            <a:avLst/>
          </a:prstGeom>
        </p:spPr>
      </p:pic>
      <p:sp>
        <p:nvSpPr>
          <p:cNvPr id="7" name="文本框 6"/>
          <p:cNvSpPr txBox="1"/>
          <p:nvPr/>
        </p:nvSpPr>
        <p:spPr>
          <a:xfrm>
            <a:off x="9008118" y="4751116"/>
            <a:ext cx="2950845" cy="368300"/>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IBM-Google</a:t>
            </a:r>
            <a:r>
              <a:rPr lang="zh-CN" altLang="en-US" b="1" dirty="0">
                <a:latin typeface="微软雅黑" panose="020B0503020204020204" charset="-122"/>
                <a:ea typeface="微软雅黑" panose="020B0503020204020204" charset="-122"/>
              </a:rPr>
              <a:t>并行计算项目</a:t>
            </a:r>
            <a:endParaRPr lang="zh-CN" altLang="en-US" b="1" dirty="0"/>
          </a:p>
        </p:txBody>
      </p:sp>
      <p:sp>
        <p:nvSpPr>
          <p:cNvPr id="30" name="矩形 29"/>
          <p:cNvSpPr/>
          <p:nvPr/>
        </p:nvSpPr>
        <p:spPr>
          <a:xfrm>
            <a:off x="-6089" y="271484"/>
            <a:ext cx="789068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154236" y="271484"/>
            <a:ext cx="764434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云计算的业务模型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起源及发展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utoShape 7"/>
          <p:cNvSpPr>
            <a:spLocks noChangeArrowheads="1"/>
          </p:cNvSpPr>
          <p:nvPr/>
        </p:nvSpPr>
        <p:spPr bwMode="gray">
          <a:xfrm>
            <a:off x="257175" y="2183289"/>
            <a:ext cx="5897160" cy="3839700"/>
          </a:xfrm>
          <a:prstGeom prst="roundRect">
            <a:avLst>
              <a:gd name="adj" fmla="val 4639"/>
            </a:avLst>
          </a:prstGeom>
          <a:ln w="19050">
            <a:solidFill>
              <a:schemeClr val="accent6"/>
            </a:solidFill>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dirty="0">
              <a:solidFill>
                <a:schemeClr val="accent1">
                  <a:lumMod val="75000"/>
                </a:schemeClr>
              </a:solidFill>
              <a:latin typeface="FrutigerNext LT Medium" pitchFamily="34" charset="0"/>
              <a:ea typeface="黑体" panose="02010609060101010101" pitchFamily="49" charset="-122"/>
            </a:endParaRPr>
          </a:p>
        </p:txBody>
      </p:sp>
      <p:grpSp>
        <p:nvGrpSpPr>
          <p:cNvPr id="4" name="组合 3"/>
          <p:cNvGrpSpPr/>
          <p:nvPr/>
        </p:nvGrpSpPr>
        <p:grpSpPr>
          <a:xfrm>
            <a:off x="381386" y="3100455"/>
            <a:ext cx="5772949" cy="2294894"/>
            <a:chOff x="520084" y="2572691"/>
            <a:chExt cx="5772949" cy="2294894"/>
          </a:xfrm>
        </p:grpSpPr>
        <p:grpSp>
          <p:nvGrpSpPr>
            <p:cNvPr id="30" name="组合 29"/>
            <p:cNvGrpSpPr/>
            <p:nvPr/>
          </p:nvGrpSpPr>
          <p:grpSpPr>
            <a:xfrm>
              <a:off x="520084" y="4360454"/>
              <a:ext cx="2745334" cy="507131"/>
              <a:chOff x="3236819" y="5018880"/>
              <a:chExt cx="2745334" cy="507131"/>
            </a:xfrm>
          </p:grpSpPr>
          <p:sp>
            <p:nvSpPr>
              <p:cNvPr id="31" name="矩形 34"/>
              <p:cNvSpPr>
                <a:spLocks noChangeArrowheads="1"/>
              </p:cNvSpPr>
              <p:nvPr/>
            </p:nvSpPr>
            <p:spPr bwMode="auto">
              <a:xfrm>
                <a:off x="3319902" y="5152466"/>
                <a:ext cx="597068" cy="234668"/>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1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云运维</a:t>
                </a:r>
              </a:p>
            </p:txBody>
          </p:sp>
          <p:sp>
            <p:nvSpPr>
              <p:cNvPr id="33" name="文本框 102"/>
              <p:cNvSpPr txBox="1">
                <a:spLocks noChangeArrowheads="1"/>
              </p:cNvSpPr>
              <p:nvPr/>
            </p:nvSpPr>
            <p:spPr bwMode="auto">
              <a:xfrm>
                <a:off x="4621945" y="5201138"/>
                <a:ext cx="632556"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云监控</a:t>
                </a:r>
              </a:p>
            </p:txBody>
          </p:sp>
          <p:pic>
            <p:nvPicPr>
              <p:cNvPr id="34" name="Picture 3" descr="C:\Users\User\Desktop\移动云图标png\移动云图标png\云监控.png"/>
              <p:cNvPicPr>
                <a:picLocks noChangeAspect="1" noChangeArrowheads="1"/>
              </p:cNvPicPr>
              <p:nvPr/>
            </p:nvPicPr>
            <p:blipFill>
              <a:blip r:embed="rId3" cstate="print"/>
              <a:srcRect/>
              <a:stretch>
                <a:fillRect/>
              </a:stretch>
            </p:blipFill>
            <p:spPr bwMode="auto">
              <a:xfrm>
                <a:off x="4221234" y="5130514"/>
                <a:ext cx="322526" cy="350736"/>
              </a:xfrm>
              <a:prstGeom prst="rect">
                <a:avLst/>
              </a:prstGeom>
              <a:noFill/>
            </p:spPr>
          </p:pic>
          <p:sp>
            <p:nvSpPr>
              <p:cNvPr id="35" name="矩形 34"/>
              <p:cNvSpPr/>
              <p:nvPr/>
            </p:nvSpPr>
            <p:spPr>
              <a:xfrm>
                <a:off x="3236819" y="5018880"/>
                <a:ext cx="2745334" cy="507131"/>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grpSp>
        <p:grpSp>
          <p:nvGrpSpPr>
            <p:cNvPr id="36" name="组合 35"/>
            <p:cNvGrpSpPr/>
            <p:nvPr/>
          </p:nvGrpSpPr>
          <p:grpSpPr>
            <a:xfrm>
              <a:off x="3386864" y="3487841"/>
              <a:ext cx="2780577" cy="769589"/>
              <a:chOff x="3236819" y="4362183"/>
              <a:chExt cx="2780577" cy="584250"/>
            </a:xfrm>
          </p:grpSpPr>
          <p:sp>
            <p:nvSpPr>
              <p:cNvPr id="37" name="矩形 36"/>
              <p:cNvSpPr/>
              <p:nvPr/>
            </p:nvSpPr>
            <p:spPr>
              <a:xfrm>
                <a:off x="3305141" y="4574122"/>
                <a:ext cx="636092" cy="206403"/>
              </a:xfrm>
              <a:prstGeom prst="rect">
                <a:avLst/>
              </a:prstGeom>
            </p:spPr>
            <p:txBody>
              <a:bodyPr wrap="none" lIns="86370" tIns="43185" rIns="86370" bIns="43185">
                <a:spAutoFit/>
                <a:scene3d>
                  <a:camera prst="orthographicFront"/>
                  <a:lightRig rig="threePt" dir="t"/>
                </a:scene3d>
              </a:bodyPr>
              <a:lstStyle/>
              <a:p>
                <a:pPr algn="ctr">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云安全</a:t>
                </a:r>
              </a:p>
            </p:txBody>
          </p:sp>
          <p:sp>
            <p:nvSpPr>
              <p:cNvPr id="38" name="矩形 37"/>
              <p:cNvSpPr/>
              <p:nvPr/>
            </p:nvSpPr>
            <p:spPr>
              <a:xfrm>
                <a:off x="3236819" y="4362183"/>
                <a:ext cx="2745334" cy="584250"/>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39" name="Picture 2" descr="E:\工作项目\2015\7月\IDC产品体验图标\移动云图标png\实体图标\web漏洞检测.png"/>
              <p:cNvPicPr>
                <a:picLocks noChangeAspect="1" noChangeArrowheads="1"/>
              </p:cNvPicPr>
              <p:nvPr/>
            </p:nvPicPr>
            <p:blipFill>
              <a:blip r:embed="rId4" cstate="print"/>
              <a:srcRect/>
              <a:stretch>
                <a:fillRect/>
              </a:stretch>
            </p:blipFill>
            <p:spPr bwMode="auto">
              <a:xfrm>
                <a:off x="5508646" y="4524922"/>
                <a:ext cx="223969" cy="192292"/>
              </a:xfrm>
              <a:prstGeom prst="rect">
                <a:avLst/>
              </a:prstGeom>
              <a:noFill/>
            </p:spPr>
          </p:pic>
          <p:pic>
            <p:nvPicPr>
              <p:cNvPr id="40" name="Picture 3" descr="E:\工作项目\2015\7月\IDC产品体验图标\移动云图标png\实体图标\web应用防护.png"/>
              <p:cNvPicPr>
                <a:picLocks noChangeAspect="1" noChangeArrowheads="1"/>
              </p:cNvPicPr>
              <p:nvPr/>
            </p:nvPicPr>
            <p:blipFill>
              <a:blip r:embed="rId5" cstate="print"/>
              <a:srcRect/>
              <a:stretch>
                <a:fillRect/>
              </a:stretch>
            </p:blipFill>
            <p:spPr bwMode="auto">
              <a:xfrm>
                <a:off x="5027983" y="4517109"/>
                <a:ext cx="200628" cy="200628"/>
              </a:xfrm>
              <a:prstGeom prst="rect">
                <a:avLst/>
              </a:prstGeom>
              <a:noFill/>
            </p:spPr>
          </p:pic>
          <p:pic>
            <p:nvPicPr>
              <p:cNvPr id="41" name="Picture 15" descr="E:\工作项目\2015\7月\IDC产品体验图标\移动云图标png\实体图标\抗DDOS.png"/>
              <p:cNvPicPr>
                <a:picLocks noChangeAspect="1" noChangeArrowheads="1"/>
              </p:cNvPicPr>
              <p:nvPr/>
            </p:nvPicPr>
            <p:blipFill>
              <a:blip r:embed="rId6" cstate="print"/>
              <a:srcRect/>
              <a:stretch>
                <a:fillRect/>
              </a:stretch>
            </p:blipFill>
            <p:spPr bwMode="auto">
              <a:xfrm>
                <a:off x="4078588" y="4511418"/>
                <a:ext cx="206741" cy="223969"/>
              </a:xfrm>
              <a:prstGeom prst="rect">
                <a:avLst/>
              </a:prstGeom>
              <a:noFill/>
            </p:spPr>
          </p:pic>
          <p:pic>
            <p:nvPicPr>
              <p:cNvPr id="42" name="Picture 20" descr="E:\工作项目\2015\7月\IDC产品体验图标\移动云图标png\实体图标\网络入侵检测.png"/>
              <p:cNvPicPr>
                <a:picLocks noChangeAspect="1" noChangeArrowheads="1"/>
              </p:cNvPicPr>
              <p:nvPr/>
            </p:nvPicPr>
            <p:blipFill>
              <a:blip r:embed="rId7" cstate="print"/>
              <a:srcRect/>
              <a:stretch>
                <a:fillRect/>
              </a:stretch>
            </p:blipFill>
            <p:spPr bwMode="auto">
              <a:xfrm>
                <a:off x="4552671" y="4516593"/>
                <a:ext cx="215633" cy="230639"/>
              </a:xfrm>
              <a:prstGeom prst="rect">
                <a:avLst/>
              </a:prstGeom>
              <a:noFill/>
            </p:spPr>
          </p:pic>
          <p:sp>
            <p:nvSpPr>
              <p:cNvPr id="43" name="TextBox 98"/>
              <p:cNvSpPr txBox="1"/>
              <p:nvPr/>
            </p:nvSpPr>
            <p:spPr>
              <a:xfrm>
                <a:off x="3817595" y="4731724"/>
                <a:ext cx="732893"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en-US" altLang="zh-CN" sz="9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DDoS</a:t>
                </a: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防护</a:t>
                </a:r>
              </a:p>
            </p:txBody>
          </p:sp>
          <p:sp>
            <p:nvSpPr>
              <p:cNvPr id="44" name="TextBox 99"/>
              <p:cNvSpPr txBox="1"/>
              <p:nvPr/>
            </p:nvSpPr>
            <p:spPr>
              <a:xfrm>
                <a:off x="4377514" y="4736348"/>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入侵检测</a:t>
                </a:r>
              </a:p>
            </p:txBody>
          </p:sp>
          <p:sp>
            <p:nvSpPr>
              <p:cNvPr id="45" name="TextBox 100"/>
              <p:cNvSpPr txBox="1"/>
              <p:nvPr/>
            </p:nvSpPr>
            <p:spPr>
              <a:xfrm>
                <a:off x="4884712" y="4736348"/>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应用防护</a:t>
                </a:r>
              </a:p>
            </p:txBody>
          </p:sp>
          <p:sp>
            <p:nvSpPr>
              <p:cNvPr id="46" name="TextBox 101"/>
              <p:cNvSpPr txBox="1"/>
              <p:nvPr/>
            </p:nvSpPr>
            <p:spPr>
              <a:xfrm>
                <a:off x="5371065" y="4726826"/>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漏洞检测</a:t>
                </a:r>
              </a:p>
            </p:txBody>
          </p:sp>
        </p:grpSp>
        <p:grpSp>
          <p:nvGrpSpPr>
            <p:cNvPr id="47" name="组合 46"/>
            <p:cNvGrpSpPr/>
            <p:nvPr/>
          </p:nvGrpSpPr>
          <p:grpSpPr>
            <a:xfrm>
              <a:off x="520084" y="2572691"/>
              <a:ext cx="2745334" cy="798856"/>
              <a:chOff x="3236819" y="1686311"/>
              <a:chExt cx="2745334" cy="798856"/>
            </a:xfrm>
          </p:grpSpPr>
          <p:sp>
            <p:nvSpPr>
              <p:cNvPr id="48" name="矩形 31"/>
              <p:cNvSpPr>
                <a:spLocks noChangeArrowheads="1"/>
              </p:cNvSpPr>
              <p:nvPr/>
            </p:nvSpPr>
            <p:spPr bwMode="auto">
              <a:xfrm>
                <a:off x="3304445" y="1938001"/>
                <a:ext cx="746336" cy="250056"/>
              </a:xfrm>
              <a:prstGeom prst="rect">
                <a:avLst/>
              </a:prstGeom>
              <a:noFill/>
              <a:ln>
                <a:noFill/>
              </a:ln>
            </p:spPr>
            <p:txBody>
              <a:bodyPr wrap="non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弹性计算</a:t>
                </a:r>
              </a:p>
            </p:txBody>
          </p:sp>
          <p:pic>
            <p:nvPicPr>
              <p:cNvPr id="49" name="Picture 4" descr="C:\Users\User\Desktop\移动云图标png\移动云图标png\云主机.png"/>
              <p:cNvPicPr>
                <a:picLocks noChangeAspect="1" noChangeArrowheads="1"/>
              </p:cNvPicPr>
              <p:nvPr/>
            </p:nvPicPr>
            <p:blipFill>
              <a:blip r:embed="rId8" cstate="print"/>
              <a:srcRect/>
              <a:stretch>
                <a:fillRect/>
              </a:stretch>
            </p:blipFill>
            <p:spPr bwMode="auto">
              <a:xfrm>
                <a:off x="4202002" y="1758760"/>
                <a:ext cx="378728" cy="434681"/>
              </a:xfrm>
              <a:prstGeom prst="rect">
                <a:avLst/>
              </a:prstGeom>
              <a:noFill/>
            </p:spPr>
          </p:pic>
          <p:sp>
            <p:nvSpPr>
              <p:cNvPr id="50" name="文本框 87"/>
              <p:cNvSpPr txBox="1">
                <a:spLocks noChangeArrowheads="1"/>
              </p:cNvSpPr>
              <p:nvPr/>
            </p:nvSpPr>
            <p:spPr bwMode="auto">
              <a:xfrm>
                <a:off x="4000383" y="2256369"/>
                <a:ext cx="740973"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云主机</a:t>
                </a:r>
              </a:p>
            </p:txBody>
          </p:sp>
          <p:sp>
            <p:nvSpPr>
              <p:cNvPr id="51" name="文本框 90"/>
              <p:cNvSpPr txBox="1">
                <a:spLocks noChangeArrowheads="1"/>
              </p:cNvSpPr>
              <p:nvPr/>
            </p:nvSpPr>
            <p:spPr bwMode="auto">
              <a:xfrm>
                <a:off x="4581967" y="2265888"/>
                <a:ext cx="1075317"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弹性伸缩</a:t>
                </a:r>
              </a:p>
            </p:txBody>
          </p:sp>
          <p:sp>
            <p:nvSpPr>
              <p:cNvPr id="52" name="矩形 51"/>
              <p:cNvSpPr/>
              <p:nvPr/>
            </p:nvSpPr>
            <p:spPr>
              <a:xfrm>
                <a:off x="3236819" y="1686311"/>
                <a:ext cx="2745334" cy="796918"/>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53" name="Picture 2" descr="E:\工作\云计算中心\相关材料\移动云图标png\移动云图标png\弹性伸缩.png"/>
              <p:cNvPicPr>
                <a:picLocks noChangeAspect="1" noChangeArrowheads="1"/>
              </p:cNvPicPr>
              <p:nvPr/>
            </p:nvPicPr>
            <p:blipFill>
              <a:blip r:embed="rId9" cstate="print"/>
              <a:srcRect/>
              <a:stretch>
                <a:fillRect/>
              </a:stretch>
            </p:blipFill>
            <p:spPr bwMode="auto">
              <a:xfrm>
                <a:off x="4889216" y="1760158"/>
                <a:ext cx="439205" cy="439205"/>
              </a:xfrm>
              <a:prstGeom prst="rect">
                <a:avLst/>
              </a:prstGeom>
              <a:noFill/>
            </p:spPr>
          </p:pic>
        </p:grpSp>
        <p:grpSp>
          <p:nvGrpSpPr>
            <p:cNvPr id="54" name="组合 53"/>
            <p:cNvGrpSpPr/>
            <p:nvPr/>
          </p:nvGrpSpPr>
          <p:grpSpPr>
            <a:xfrm>
              <a:off x="520084" y="3459665"/>
              <a:ext cx="2791449" cy="812672"/>
              <a:chOff x="3236819" y="2532827"/>
              <a:chExt cx="2791449" cy="786244"/>
            </a:xfrm>
          </p:grpSpPr>
          <p:pic>
            <p:nvPicPr>
              <p:cNvPr id="55" name="Picture 2" descr="C:\Users\User\Desktop\01.p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288937" y="2532827"/>
                <a:ext cx="702037" cy="623666"/>
              </a:xfrm>
              <a:prstGeom prst="rect">
                <a:avLst/>
              </a:prstGeom>
              <a:noFill/>
            </p:spPr>
          </p:pic>
          <p:sp>
            <p:nvSpPr>
              <p:cNvPr id="56" name="矩形 55"/>
              <p:cNvSpPr/>
              <p:nvPr/>
            </p:nvSpPr>
            <p:spPr>
              <a:xfrm>
                <a:off x="3289750" y="2773019"/>
                <a:ext cx="636093" cy="271879"/>
              </a:xfrm>
              <a:prstGeom prst="rect">
                <a:avLst/>
              </a:prstGeom>
            </p:spPr>
            <p:txBody>
              <a:bodyPr wrap="none" lIns="86370" tIns="43185" rIns="86370" bIns="43185">
                <a:spAutoFit/>
                <a:scene3d>
                  <a:camera prst="orthographicFront"/>
                  <a:lightRig rig="threePt" dir="t"/>
                </a:scene3d>
              </a:bodyPr>
              <a:lstStyle/>
              <a:p>
                <a:pPr algn="ctr">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云存储</a:t>
                </a:r>
              </a:p>
            </p:txBody>
          </p:sp>
          <p:pic>
            <p:nvPicPr>
              <p:cNvPr id="57" name="Picture 7" descr="C:\Users\User\Desktop\移动云图标png\移动云图标png\弹性块存储.png"/>
              <p:cNvPicPr>
                <a:picLocks noChangeAspect="1" noChangeArrowheads="1"/>
              </p:cNvPicPr>
              <p:nvPr/>
            </p:nvPicPr>
            <p:blipFill>
              <a:blip r:embed="rId11" cstate="print"/>
              <a:srcRect/>
              <a:stretch>
                <a:fillRect/>
              </a:stretch>
            </p:blipFill>
            <p:spPr bwMode="auto">
              <a:xfrm>
                <a:off x="4735380" y="2637781"/>
                <a:ext cx="330691" cy="362933"/>
              </a:xfrm>
              <a:prstGeom prst="rect">
                <a:avLst/>
              </a:prstGeom>
              <a:noFill/>
            </p:spPr>
          </p:pic>
          <p:sp>
            <p:nvSpPr>
              <p:cNvPr id="58" name="文本框 99"/>
              <p:cNvSpPr txBox="1">
                <a:spLocks noChangeArrowheads="1"/>
              </p:cNvSpPr>
              <p:nvPr/>
            </p:nvSpPr>
            <p:spPr bwMode="auto">
              <a:xfrm>
                <a:off x="3872201" y="3076151"/>
                <a:ext cx="686708"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对象存储</a:t>
                </a:r>
              </a:p>
            </p:txBody>
          </p:sp>
          <p:sp>
            <p:nvSpPr>
              <p:cNvPr id="59" name="文本框 111"/>
              <p:cNvSpPr txBox="1">
                <a:spLocks noChangeArrowheads="1"/>
              </p:cNvSpPr>
              <p:nvPr/>
            </p:nvSpPr>
            <p:spPr bwMode="auto">
              <a:xfrm>
                <a:off x="5270812" y="3099792"/>
                <a:ext cx="757456"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存储备份</a:t>
                </a:r>
              </a:p>
            </p:txBody>
          </p:sp>
          <p:sp>
            <p:nvSpPr>
              <p:cNvPr id="60" name="文本框 111"/>
              <p:cNvSpPr txBox="1">
                <a:spLocks noChangeArrowheads="1"/>
              </p:cNvSpPr>
              <p:nvPr/>
            </p:nvSpPr>
            <p:spPr bwMode="auto">
              <a:xfrm>
                <a:off x="4511942" y="3087971"/>
                <a:ext cx="851760"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弹性块存储</a:t>
                </a:r>
              </a:p>
            </p:txBody>
          </p:sp>
          <p:sp>
            <p:nvSpPr>
              <p:cNvPr id="61" name="矩形 60"/>
              <p:cNvSpPr/>
              <p:nvPr/>
            </p:nvSpPr>
            <p:spPr>
              <a:xfrm>
                <a:off x="3236819" y="2555678"/>
                <a:ext cx="2745334" cy="751573"/>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62" name="Picture 3" descr="E:\工作\云计算中心\相关材料\移动云图标png\移动云图标png\云存储.png"/>
              <p:cNvPicPr>
                <a:picLocks noChangeAspect="1" noChangeArrowheads="1"/>
              </p:cNvPicPr>
              <p:nvPr/>
            </p:nvPicPr>
            <p:blipFill>
              <a:blip r:embed="rId12" cstate="print"/>
              <a:srcRect/>
              <a:stretch>
                <a:fillRect/>
              </a:stretch>
            </p:blipFill>
            <p:spPr bwMode="auto">
              <a:xfrm>
                <a:off x="3974030" y="2678831"/>
                <a:ext cx="441915" cy="317816"/>
              </a:xfrm>
              <a:prstGeom prst="rect">
                <a:avLst/>
              </a:prstGeom>
              <a:noFill/>
            </p:spPr>
          </p:pic>
        </p:grpSp>
        <p:grpSp>
          <p:nvGrpSpPr>
            <p:cNvPr id="63" name="组合 62"/>
            <p:cNvGrpSpPr/>
            <p:nvPr/>
          </p:nvGrpSpPr>
          <p:grpSpPr>
            <a:xfrm>
              <a:off x="3388117" y="2572691"/>
              <a:ext cx="2904916" cy="796918"/>
              <a:chOff x="3236819" y="3510833"/>
              <a:chExt cx="2904916" cy="796918"/>
            </a:xfrm>
          </p:grpSpPr>
          <p:sp>
            <p:nvSpPr>
              <p:cNvPr id="64" name="矩形 32"/>
              <p:cNvSpPr>
                <a:spLocks noChangeArrowheads="1"/>
              </p:cNvSpPr>
              <p:nvPr/>
            </p:nvSpPr>
            <p:spPr bwMode="auto">
              <a:xfrm>
                <a:off x="3313889" y="3773909"/>
                <a:ext cx="592449" cy="250056"/>
              </a:xfrm>
              <a:prstGeom prst="rect">
                <a:avLst/>
              </a:prstGeom>
              <a:noFill/>
              <a:ln>
                <a:noFill/>
              </a:ln>
            </p:spPr>
            <p:txBody>
              <a:bodyPr wrap="non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云网络</a:t>
                </a:r>
              </a:p>
            </p:txBody>
          </p:sp>
          <p:sp>
            <p:nvSpPr>
              <p:cNvPr id="65" name="文本框 105"/>
              <p:cNvSpPr txBox="1">
                <a:spLocks noChangeArrowheads="1"/>
              </p:cNvSpPr>
              <p:nvPr/>
            </p:nvSpPr>
            <p:spPr bwMode="auto">
              <a:xfrm>
                <a:off x="3962270" y="4071455"/>
                <a:ext cx="769298"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弹性公网</a:t>
                </a:r>
                <a:r>
                  <a:rPr lang="en-US" altLang="zh-CN"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IP</a:t>
                </a:r>
              </a:p>
            </p:txBody>
          </p:sp>
          <p:sp>
            <p:nvSpPr>
              <p:cNvPr id="66" name="文本框 96"/>
              <p:cNvSpPr txBox="1">
                <a:spLocks noChangeArrowheads="1"/>
              </p:cNvSpPr>
              <p:nvPr/>
            </p:nvSpPr>
            <p:spPr bwMode="auto">
              <a:xfrm>
                <a:off x="4656605" y="4083276"/>
                <a:ext cx="715020"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en-US" altLang="zh-CN"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VPN</a:t>
                </a:r>
              </a:p>
            </p:txBody>
          </p:sp>
          <p:sp>
            <p:nvSpPr>
              <p:cNvPr id="67" name="文本框 108"/>
              <p:cNvSpPr txBox="1">
                <a:spLocks noChangeArrowheads="1"/>
              </p:cNvSpPr>
              <p:nvPr/>
            </p:nvSpPr>
            <p:spPr bwMode="auto">
              <a:xfrm>
                <a:off x="5078595" y="4083276"/>
                <a:ext cx="1063140"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弹性负载均衡</a:t>
                </a:r>
              </a:p>
            </p:txBody>
          </p:sp>
          <p:pic>
            <p:nvPicPr>
              <p:cNvPr id="68" name="Picture 2" descr="C:\Users\User\Desktop\移动云图标png\移动云图标png\专线和VPN.png"/>
              <p:cNvPicPr>
                <a:picLocks noChangeAspect="1" noChangeArrowheads="1"/>
              </p:cNvPicPr>
              <p:nvPr/>
            </p:nvPicPr>
            <p:blipFill>
              <a:blip r:embed="rId13" cstate="print"/>
              <a:srcRect/>
              <a:stretch>
                <a:fillRect/>
              </a:stretch>
            </p:blipFill>
            <p:spPr bwMode="auto">
              <a:xfrm>
                <a:off x="4778525" y="3619506"/>
                <a:ext cx="417572" cy="406817"/>
              </a:xfrm>
              <a:prstGeom prst="rect">
                <a:avLst/>
              </a:prstGeom>
              <a:noFill/>
            </p:spPr>
          </p:pic>
          <p:pic>
            <p:nvPicPr>
              <p:cNvPr id="69" name="Picture 9" descr="C:\Users\User\Desktop\移动云图标png\移动云图标png\弹性负载均衡.png"/>
              <p:cNvPicPr>
                <a:picLocks noChangeAspect="1" noChangeArrowheads="1"/>
              </p:cNvPicPr>
              <p:nvPr/>
            </p:nvPicPr>
            <p:blipFill>
              <a:blip r:embed="rId14" cstate="print"/>
              <a:srcRect/>
              <a:stretch>
                <a:fillRect/>
              </a:stretch>
            </p:blipFill>
            <p:spPr bwMode="auto">
              <a:xfrm>
                <a:off x="5449524" y="3618742"/>
                <a:ext cx="349419" cy="401044"/>
              </a:xfrm>
              <a:prstGeom prst="rect">
                <a:avLst/>
              </a:prstGeom>
              <a:noFill/>
            </p:spPr>
          </p:pic>
          <p:sp>
            <p:nvSpPr>
              <p:cNvPr id="70" name="矩形 69"/>
              <p:cNvSpPr/>
              <p:nvPr/>
            </p:nvSpPr>
            <p:spPr>
              <a:xfrm>
                <a:off x="3236819" y="3510833"/>
                <a:ext cx="2745334" cy="796918"/>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71" name="Picture 4" descr="E:\工作\云计算中心\相关材料\移动云图标png\移动云图标png\弹性公网IP.png"/>
              <p:cNvPicPr>
                <a:picLocks noChangeAspect="1" noChangeArrowheads="1"/>
              </p:cNvPicPr>
              <p:nvPr/>
            </p:nvPicPr>
            <p:blipFill>
              <a:blip r:embed="rId15" cstate="print"/>
              <a:srcRect/>
              <a:stretch>
                <a:fillRect/>
              </a:stretch>
            </p:blipFill>
            <p:spPr bwMode="auto">
              <a:xfrm>
                <a:off x="4130489" y="3613757"/>
                <a:ext cx="334708" cy="334708"/>
              </a:xfrm>
              <a:prstGeom prst="rect">
                <a:avLst/>
              </a:prstGeom>
              <a:noFill/>
            </p:spPr>
          </p:pic>
        </p:grpSp>
      </p:grpSp>
      <p:sp>
        <p:nvSpPr>
          <p:cNvPr id="29" name="文本框 28"/>
          <p:cNvSpPr txBox="1"/>
          <p:nvPr/>
        </p:nvSpPr>
        <p:spPr>
          <a:xfrm>
            <a:off x="569706" y="1450993"/>
            <a:ext cx="7976870" cy="368300"/>
          </a:xfrm>
          <a:prstGeom prst="rect">
            <a:avLst/>
          </a:prstGeom>
          <a:noFill/>
        </p:spPr>
        <p:txBody>
          <a:bodyPr wrap="none" rtlCol="0">
            <a:spAutoFit/>
          </a:bodyPr>
          <a:lstStyle/>
          <a:p>
            <a:r>
              <a:rPr lang="en-US" altLang="zh-CN" b="1" dirty="0" err="1">
                <a:solidFill>
                  <a:schemeClr val="accent1">
                    <a:lumMod val="75000"/>
                  </a:schemeClr>
                </a:solidFill>
                <a:latin typeface="微软雅黑" panose="020B0503020204020204" charset="-122"/>
                <a:ea typeface="微软雅黑" panose="020B0503020204020204" charset="-122"/>
              </a:rPr>
              <a:t>IaaS</a:t>
            </a:r>
            <a:r>
              <a:rPr lang="zh-CN" altLang="en-US" b="1" dirty="0">
                <a:solidFill>
                  <a:schemeClr val="accent1">
                    <a:lumMod val="75000"/>
                  </a:schemeClr>
                </a:solidFill>
                <a:latin typeface="微软雅黑" panose="020B0503020204020204" charset="-122"/>
                <a:ea typeface="微软雅黑" panose="020B0503020204020204" charset="-122"/>
              </a:rPr>
              <a:t>可提供弹性计算能力、云存储、云网络、安全、云监控等软硬件服务能力</a:t>
            </a:r>
          </a:p>
        </p:txBody>
      </p:sp>
      <p:sp>
        <p:nvSpPr>
          <p:cNvPr id="72" name="AutoShape 7"/>
          <p:cNvSpPr>
            <a:spLocks noChangeArrowheads="1"/>
          </p:cNvSpPr>
          <p:nvPr/>
        </p:nvSpPr>
        <p:spPr bwMode="gray">
          <a:xfrm>
            <a:off x="6375963" y="2169370"/>
            <a:ext cx="5542164" cy="3839700"/>
          </a:xfrm>
          <a:prstGeom prst="roundRect">
            <a:avLst>
              <a:gd name="adj" fmla="val 4639"/>
            </a:avLst>
          </a:prstGeom>
          <a:ln w="19050">
            <a:solidFill>
              <a:schemeClr val="accent6"/>
            </a:solidFill>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dirty="0">
              <a:solidFill>
                <a:schemeClr val="accent1">
                  <a:lumMod val="75000"/>
                </a:schemeClr>
              </a:solidFill>
              <a:latin typeface="FrutigerNext LT Medium" pitchFamily="34" charset="0"/>
              <a:ea typeface="黑体" panose="02010609060101010101" pitchFamily="49" charset="-122"/>
            </a:endParaRPr>
          </a:p>
        </p:txBody>
      </p:sp>
      <p:sp>
        <p:nvSpPr>
          <p:cNvPr id="5" name="矩形 4"/>
          <p:cNvSpPr/>
          <p:nvPr/>
        </p:nvSpPr>
        <p:spPr>
          <a:xfrm>
            <a:off x="391512" y="2529507"/>
            <a:ext cx="1984375" cy="398780"/>
          </a:xfrm>
          <a:prstGeom prst="rect">
            <a:avLst/>
          </a:prstGeom>
        </p:spPr>
        <p:txBody>
          <a:bodyPr wrap="none">
            <a:spAutoFit/>
          </a:bodyPr>
          <a:lstStyle/>
          <a:p>
            <a:r>
              <a:rPr lang="zh-CN" altLang="en-US" sz="2000" b="1" dirty="0">
                <a:solidFill>
                  <a:schemeClr val="accent1">
                    <a:lumMod val="75000"/>
                  </a:schemeClr>
                </a:solidFill>
                <a:latin typeface="微软雅黑" panose="020B0503020204020204" charset="-122"/>
                <a:ea typeface="微软雅黑" panose="020B0503020204020204" charset="-122"/>
              </a:rPr>
              <a:t>典型的</a:t>
            </a:r>
            <a:r>
              <a:rPr lang="en-US" altLang="zh-CN" sz="2000" b="1" dirty="0">
                <a:solidFill>
                  <a:schemeClr val="accent1">
                    <a:lumMod val="75000"/>
                  </a:schemeClr>
                </a:solidFill>
                <a:latin typeface="微软雅黑" panose="020B0503020204020204" charset="-122"/>
                <a:ea typeface="微软雅黑" panose="020B0503020204020204" charset="-122"/>
              </a:rPr>
              <a:t>IaaS</a:t>
            </a:r>
            <a:r>
              <a:rPr lang="zh-CN" altLang="en-US" sz="2000" b="1" dirty="0">
                <a:solidFill>
                  <a:schemeClr val="accent1">
                    <a:lumMod val="75000"/>
                  </a:schemeClr>
                </a:solidFill>
                <a:latin typeface="微软雅黑" panose="020B0503020204020204" charset="-122"/>
                <a:ea typeface="微软雅黑" panose="020B0503020204020204" charset="-122"/>
              </a:rPr>
              <a:t>服务</a:t>
            </a:r>
          </a:p>
        </p:txBody>
      </p:sp>
      <p:sp>
        <p:nvSpPr>
          <p:cNvPr id="6" name="矩形 5"/>
          <p:cNvSpPr/>
          <p:nvPr/>
        </p:nvSpPr>
        <p:spPr>
          <a:xfrm>
            <a:off x="6450327" y="2560285"/>
            <a:ext cx="2567940" cy="398780"/>
          </a:xfrm>
          <a:prstGeom prst="rect">
            <a:avLst/>
          </a:prstGeom>
        </p:spPr>
        <p:txBody>
          <a:bodyPr wrap="none">
            <a:spAutoFit/>
          </a:bodyPr>
          <a:lstStyle/>
          <a:p>
            <a:r>
              <a:rPr lang="en-US" altLang="zh-CN" sz="2000" b="1" dirty="0">
                <a:solidFill>
                  <a:schemeClr val="accent1">
                    <a:lumMod val="75000"/>
                  </a:schemeClr>
                </a:solidFill>
                <a:latin typeface="微软雅黑" panose="020B0503020204020204" charset="-122"/>
                <a:ea typeface="微软雅黑" panose="020B0503020204020204" charset="-122"/>
              </a:rPr>
              <a:t> </a:t>
            </a:r>
            <a:r>
              <a:rPr lang="zh-CN" altLang="en-US" sz="2000" b="1" dirty="0">
                <a:solidFill>
                  <a:schemeClr val="accent1">
                    <a:lumMod val="75000"/>
                  </a:schemeClr>
                </a:solidFill>
                <a:latin typeface="微软雅黑" panose="020B0503020204020204" charset="-122"/>
                <a:ea typeface="微软雅黑" panose="020B0503020204020204" charset="-122"/>
              </a:rPr>
              <a:t>主流</a:t>
            </a:r>
            <a:r>
              <a:rPr lang="en-US" altLang="zh-CN" sz="2000" b="1" dirty="0">
                <a:solidFill>
                  <a:schemeClr val="accent1">
                    <a:lumMod val="75000"/>
                  </a:schemeClr>
                </a:solidFill>
                <a:latin typeface="微软雅黑" panose="020B0503020204020204" charset="-122"/>
                <a:ea typeface="微软雅黑" panose="020B0503020204020204" charset="-122"/>
              </a:rPr>
              <a:t>IaaS</a:t>
            </a:r>
            <a:r>
              <a:rPr lang="zh-CN" altLang="en-US" sz="2000" b="1" dirty="0">
                <a:solidFill>
                  <a:schemeClr val="accent1">
                    <a:lumMod val="75000"/>
                  </a:schemeClr>
                </a:solidFill>
                <a:latin typeface="微软雅黑" panose="020B0503020204020204" charset="-122"/>
                <a:ea typeface="微软雅黑" panose="020B0503020204020204" charset="-122"/>
              </a:rPr>
              <a:t>服务提供商</a:t>
            </a:r>
          </a:p>
        </p:txBody>
      </p:sp>
      <p:pic>
        <p:nvPicPr>
          <p:cNvPr id="1026" name="Picture 2" descr="https://ss1.baidu.com/6ONXsjip0QIZ8tyhnq/it/u=175827391,1979938486&amp;fm=58&amp;s=7883E514F6C3FB112DDF85DD0300D032&amp;bpow=121&amp;bpoh=7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32172" y="3100455"/>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31394600349&amp;di=b220ed8a7fa7a08cebb3dc20c8ebf32c&amp;imgtype=0&amp;src=http%3A%2F%2Fstatic-image.xfz.cn%2F1487576094_53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125186" y="3940782"/>
            <a:ext cx="854435" cy="85443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18" cstate="print"/>
          <a:stretch>
            <a:fillRect/>
          </a:stretch>
        </p:blipFill>
        <p:spPr>
          <a:xfrm>
            <a:off x="7864125" y="3044178"/>
            <a:ext cx="1803292" cy="769643"/>
          </a:xfrm>
          <a:prstGeom prst="rect">
            <a:avLst/>
          </a:prstGeom>
        </p:spPr>
      </p:pic>
      <p:pic>
        <p:nvPicPr>
          <p:cNvPr id="1034" name="Picture 10" descr="https://timgsa.baidu.com/timg?image&amp;quality=80&amp;size=b9999_10000&amp;sec=1531394695826&amp;di=5d96ace017de7cc1e43adeaa57b56129&amp;imgtype=0&amp;src=http%3A%2F%2Fcdn.huodongxing.com%2Ffile%2F201304%2F1148EC289DAF211A40AF47CABBD8DD1186%2F30222505465464224.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74276" y="4206701"/>
            <a:ext cx="1714732" cy="57453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20" cstate="print"/>
          <a:stretch>
            <a:fillRect/>
          </a:stretch>
        </p:blipFill>
        <p:spPr>
          <a:xfrm>
            <a:off x="8430149" y="4206701"/>
            <a:ext cx="1409282" cy="568965"/>
          </a:xfrm>
          <a:prstGeom prst="rect">
            <a:avLst/>
          </a:prstGeom>
        </p:spPr>
      </p:pic>
      <p:pic>
        <p:nvPicPr>
          <p:cNvPr id="13" name="图片 12"/>
          <p:cNvPicPr>
            <a:picLocks noChangeAspect="1"/>
          </p:cNvPicPr>
          <p:nvPr/>
        </p:nvPicPr>
        <p:blipFill>
          <a:blip r:embed="rId21" cstate="print"/>
          <a:stretch>
            <a:fillRect/>
          </a:stretch>
        </p:blipFill>
        <p:spPr>
          <a:xfrm>
            <a:off x="9746845" y="3180233"/>
            <a:ext cx="2085975" cy="381000"/>
          </a:xfrm>
          <a:prstGeom prst="rect">
            <a:avLst/>
          </a:prstGeom>
        </p:spPr>
      </p:pic>
      <p:sp>
        <p:nvSpPr>
          <p:cNvPr id="73" name="矩形 72"/>
          <p:cNvSpPr/>
          <p:nvPr/>
        </p:nvSpPr>
        <p:spPr>
          <a:xfrm>
            <a:off x="-6090" y="271484"/>
            <a:ext cx="756366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154235" y="271484"/>
            <a:ext cx="763046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云计算的业务模型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话气泡: 圆角矩形 74"/>
          <p:cNvSpPr/>
          <p:nvPr/>
        </p:nvSpPr>
        <p:spPr>
          <a:xfrm>
            <a:off x="2500276" y="1472065"/>
            <a:ext cx="2887911" cy="1102395"/>
          </a:xfrm>
          <a:prstGeom prst="wedgeRoundRectCallout">
            <a:avLst>
              <a:gd name="adj1" fmla="val -45106"/>
              <a:gd name="adj2" fmla="val 77909"/>
              <a:gd name="adj3" fmla="val 16667"/>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latin typeface="微软雅黑" panose="020B0503020204020204" charset="-122"/>
                <a:ea typeface="微软雅黑" panose="020B0503020204020204" charset="-122"/>
              </a:rPr>
              <a:t>我需要一台服务器，给我配两个</a:t>
            </a:r>
            <a:r>
              <a:rPr lang="en-US" altLang="zh-CN" sz="1600" dirty="0">
                <a:solidFill>
                  <a:schemeClr val="tx1"/>
                </a:solidFill>
                <a:latin typeface="微软雅黑" panose="020B0503020204020204" charset="-122"/>
                <a:ea typeface="微软雅黑" panose="020B0503020204020204" charset="-122"/>
              </a:rPr>
              <a:t>CPU</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16G</a:t>
            </a:r>
            <a:r>
              <a:rPr lang="zh-CN" altLang="zh-CN" sz="1600" dirty="0">
                <a:solidFill>
                  <a:schemeClr val="tx1"/>
                </a:solidFill>
                <a:latin typeface="微软雅黑" panose="020B0503020204020204" charset="-122"/>
                <a:ea typeface="微软雅黑" panose="020B0503020204020204" charset="-122"/>
              </a:rPr>
              <a:t>内存</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100G</a:t>
            </a:r>
            <a:r>
              <a:rPr lang="zh-CN" altLang="en-US" sz="1600" dirty="0">
                <a:solidFill>
                  <a:schemeClr val="tx1"/>
                </a:solidFill>
                <a:latin typeface="微软雅黑" panose="020B0503020204020204" charset="-122"/>
                <a:ea typeface="微软雅黑" panose="020B0503020204020204" charset="-122"/>
              </a:rPr>
              <a:t>硬盘</a:t>
            </a:r>
            <a:r>
              <a:rPr lang="zh-CN" altLang="zh-CN" sz="1600" dirty="0">
                <a:solidFill>
                  <a:schemeClr val="tx1"/>
                </a:solidFill>
                <a:latin typeface="微软雅黑" panose="020B0503020204020204" charset="-122"/>
                <a:ea typeface="微软雅黑" panose="020B0503020204020204" charset="-122"/>
              </a:rPr>
              <a:t>再加四块网卡</a:t>
            </a:r>
            <a:endParaRPr lang="zh-CN" altLang="en-US" sz="1600" dirty="0">
              <a:solidFill>
                <a:schemeClr val="tx1"/>
              </a:solidFill>
              <a:latin typeface="微软雅黑" panose="020B0503020204020204" charset="-122"/>
              <a:ea typeface="微软雅黑" panose="020B0503020204020204" charset="-122"/>
            </a:endParaRPr>
          </a:p>
        </p:txBody>
      </p:sp>
      <p:grpSp>
        <p:nvGrpSpPr>
          <p:cNvPr id="9" name="组合 8"/>
          <p:cNvGrpSpPr/>
          <p:nvPr/>
        </p:nvGrpSpPr>
        <p:grpSpPr>
          <a:xfrm>
            <a:off x="1907657" y="2962351"/>
            <a:ext cx="825538" cy="2844888"/>
            <a:chOff x="5742784" y="372771"/>
            <a:chExt cx="825538" cy="2844888"/>
          </a:xfrm>
        </p:grpSpPr>
        <p:sp>
          <p:nvSpPr>
            <p:cNvPr id="10" name="Freeform 187"/>
            <p:cNvSpPr/>
            <p:nvPr/>
          </p:nvSpPr>
          <p:spPr bwMode="auto">
            <a:xfrm>
              <a:off x="6345166" y="2007417"/>
              <a:ext cx="135536" cy="156072"/>
            </a:xfrm>
            <a:custGeom>
              <a:avLst/>
              <a:gdLst>
                <a:gd name="T0" fmla="*/ 42 w 42"/>
                <a:gd name="T1" fmla="*/ 0 h 48"/>
                <a:gd name="T2" fmla="*/ 42 w 42"/>
                <a:gd name="T3" fmla="*/ 6 h 48"/>
                <a:gd name="T4" fmla="*/ 41 w 42"/>
                <a:gd name="T5" fmla="*/ 30 h 48"/>
                <a:gd name="T6" fmla="*/ 23 w 42"/>
                <a:gd name="T7" fmla="*/ 47 h 48"/>
                <a:gd name="T8" fmla="*/ 0 w 42"/>
                <a:gd name="T9" fmla="*/ 29 h 48"/>
                <a:gd name="T10" fmla="*/ 0 w 42"/>
                <a:gd name="T11" fmla="*/ 3 h 48"/>
                <a:gd name="T12" fmla="*/ 42 w 4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2" h="48">
                  <a:moveTo>
                    <a:pt x="42" y="0"/>
                  </a:moveTo>
                  <a:cubicBezTo>
                    <a:pt x="42" y="6"/>
                    <a:pt x="42" y="6"/>
                    <a:pt x="42" y="6"/>
                  </a:cubicBezTo>
                  <a:cubicBezTo>
                    <a:pt x="41" y="30"/>
                    <a:pt x="41" y="30"/>
                    <a:pt x="41" y="30"/>
                  </a:cubicBezTo>
                  <a:cubicBezTo>
                    <a:pt x="41" y="30"/>
                    <a:pt x="39" y="46"/>
                    <a:pt x="23" y="47"/>
                  </a:cubicBezTo>
                  <a:cubicBezTo>
                    <a:pt x="2" y="48"/>
                    <a:pt x="0" y="29"/>
                    <a:pt x="0" y="29"/>
                  </a:cubicBezTo>
                  <a:cubicBezTo>
                    <a:pt x="0" y="3"/>
                    <a:pt x="0" y="3"/>
                    <a:pt x="0" y="3"/>
                  </a:cubicBezTo>
                  <a:lnTo>
                    <a:pt x="42"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88"/>
            <p:cNvSpPr/>
            <p:nvPr/>
          </p:nvSpPr>
          <p:spPr bwMode="auto">
            <a:xfrm>
              <a:off x="5756474" y="2014262"/>
              <a:ext cx="139643" cy="156072"/>
            </a:xfrm>
            <a:custGeom>
              <a:avLst/>
              <a:gdLst>
                <a:gd name="T0" fmla="*/ 0 w 43"/>
                <a:gd name="T1" fmla="*/ 0 h 48"/>
                <a:gd name="T2" fmla="*/ 1 w 43"/>
                <a:gd name="T3" fmla="*/ 5 h 48"/>
                <a:gd name="T4" fmla="*/ 1 w 43"/>
                <a:gd name="T5" fmla="*/ 30 h 48"/>
                <a:gd name="T6" fmla="*/ 20 w 43"/>
                <a:gd name="T7" fmla="*/ 47 h 48"/>
                <a:gd name="T8" fmla="*/ 42 w 43"/>
                <a:gd name="T9" fmla="*/ 29 h 48"/>
                <a:gd name="T10" fmla="*/ 43 w 43"/>
                <a:gd name="T11" fmla="*/ 3 h 48"/>
                <a:gd name="T12" fmla="*/ 0 w 4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0"/>
                  </a:moveTo>
                  <a:cubicBezTo>
                    <a:pt x="1" y="5"/>
                    <a:pt x="1" y="5"/>
                    <a:pt x="1" y="5"/>
                  </a:cubicBezTo>
                  <a:cubicBezTo>
                    <a:pt x="1" y="30"/>
                    <a:pt x="1" y="30"/>
                    <a:pt x="1" y="30"/>
                  </a:cubicBezTo>
                  <a:cubicBezTo>
                    <a:pt x="1" y="30"/>
                    <a:pt x="4" y="46"/>
                    <a:pt x="20" y="47"/>
                  </a:cubicBezTo>
                  <a:cubicBezTo>
                    <a:pt x="41" y="48"/>
                    <a:pt x="42" y="29"/>
                    <a:pt x="42" y="29"/>
                  </a:cubicBezTo>
                  <a:cubicBezTo>
                    <a:pt x="43" y="3"/>
                    <a:pt x="43" y="3"/>
                    <a:pt x="43" y="3"/>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89"/>
            <p:cNvSpPr/>
            <p:nvPr/>
          </p:nvSpPr>
          <p:spPr bwMode="auto">
            <a:xfrm>
              <a:off x="5870106" y="2085453"/>
              <a:ext cx="517501" cy="1096610"/>
            </a:xfrm>
            <a:custGeom>
              <a:avLst/>
              <a:gdLst>
                <a:gd name="T0" fmla="*/ 35 w 378"/>
                <a:gd name="T1" fmla="*/ 0 h 801"/>
                <a:gd name="T2" fmla="*/ 0 w 378"/>
                <a:gd name="T3" fmla="*/ 787 h 801"/>
                <a:gd name="T4" fmla="*/ 139 w 378"/>
                <a:gd name="T5" fmla="*/ 801 h 801"/>
                <a:gd name="T6" fmla="*/ 170 w 378"/>
                <a:gd name="T7" fmla="*/ 199 h 801"/>
                <a:gd name="T8" fmla="*/ 198 w 378"/>
                <a:gd name="T9" fmla="*/ 199 h 801"/>
                <a:gd name="T10" fmla="*/ 250 w 378"/>
                <a:gd name="T11" fmla="*/ 801 h 801"/>
                <a:gd name="T12" fmla="*/ 378 w 378"/>
                <a:gd name="T13" fmla="*/ 792 h 801"/>
                <a:gd name="T14" fmla="*/ 340 w 378"/>
                <a:gd name="T15" fmla="*/ 0 h 801"/>
                <a:gd name="T16" fmla="*/ 35 w 378"/>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801">
                  <a:moveTo>
                    <a:pt x="35" y="0"/>
                  </a:moveTo>
                  <a:lnTo>
                    <a:pt x="0" y="787"/>
                  </a:lnTo>
                  <a:lnTo>
                    <a:pt x="139" y="801"/>
                  </a:lnTo>
                  <a:lnTo>
                    <a:pt x="170" y="199"/>
                  </a:lnTo>
                  <a:lnTo>
                    <a:pt x="198" y="199"/>
                  </a:lnTo>
                  <a:lnTo>
                    <a:pt x="250" y="801"/>
                  </a:lnTo>
                  <a:lnTo>
                    <a:pt x="378" y="792"/>
                  </a:lnTo>
                  <a:lnTo>
                    <a:pt x="340" y="0"/>
                  </a:lnTo>
                  <a:lnTo>
                    <a:pt x="35"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90"/>
            <p:cNvSpPr/>
            <p:nvPr/>
          </p:nvSpPr>
          <p:spPr bwMode="auto">
            <a:xfrm>
              <a:off x="5915284" y="1429678"/>
              <a:ext cx="387442" cy="695478"/>
            </a:xfrm>
            <a:custGeom>
              <a:avLst/>
              <a:gdLst>
                <a:gd name="T0" fmla="*/ 40 w 283"/>
                <a:gd name="T1" fmla="*/ 29 h 508"/>
                <a:gd name="T2" fmla="*/ 87 w 283"/>
                <a:gd name="T3" fmla="*/ 0 h 508"/>
                <a:gd name="T4" fmla="*/ 210 w 283"/>
                <a:gd name="T5" fmla="*/ 0 h 508"/>
                <a:gd name="T6" fmla="*/ 255 w 283"/>
                <a:gd name="T7" fmla="*/ 45 h 508"/>
                <a:gd name="T8" fmla="*/ 283 w 283"/>
                <a:gd name="T9" fmla="*/ 508 h 508"/>
                <a:gd name="T10" fmla="*/ 0 w 283"/>
                <a:gd name="T11" fmla="*/ 508 h 508"/>
                <a:gd name="T12" fmla="*/ 40 w 283"/>
                <a:gd name="T13" fmla="*/ 29 h 508"/>
              </a:gdLst>
              <a:ahLst/>
              <a:cxnLst>
                <a:cxn ang="0">
                  <a:pos x="T0" y="T1"/>
                </a:cxn>
                <a:cxn ang="0">
                  <a:pos x="T2" y="T3"/>
                </a:cxn>
                <a:cxn ang="0">
                  <a:pos x="T4" y="T5"/>
                </a:cxn>
                <a:cxn ang="0">
                  <a:pos x="T6" y="T7"/>
                </a:cxn>
                <a:cxn ang="0">
                  <a:pos x="T8" y="T9"/>
                </a:cxn>
                <a:cxn ang="0">
                  <a:pos x="T10" y="T11"/>
                </a:cxn>
                <a:cxn ang="0">
                  <a:pos x="T12" y="T13"/>
                </a:cxn>
              </a:cxnLst>
              <a:rect l="0" t="0" r="r" b="b"/>
              <a:pathLst>
                <a:path w="283" h="508">
                  <a:moveTo>
                    <a:pt x="40" y="29"/>
                  </a:moveTo>
                  <a:lnTo>
                    <a:pt x="87" y="0"/>
                  </a:lnTo>
                  <a:lnTo>
                    <a:pt x="210" y="0"/>
                  </a:lnTo>
                  <a:lnTo>
                    <a:pt x="255" y="45"/>
                  </a:lnTo>
                  <a:lnTo>
                    <a:pt x="283" y="508"/>
                  </a:lnTo>
                  <a:lnTo>
                    <a:pt x="0" y="508"/>
                  </a:lnTo>
                  <a:lnTo>
                    <a:pt x="40" y="29"/>
                  </a:lnTo>
                  <a:close/>
                </a:path>
              </a:pathLst>
            </a:custGeom>
            <a:solidFill>
              <a:srgbClr val="515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1"/>
            <p:cNvSpPr/>
            <p:nvPr/>
          </p:nvSpPr>
          <p:spPr bwMode="auto">
            <a:xfrm>
              <a:off x="6074094" y="1495392"/>
              <a:ext cx="102679" cy="542144"/>
            </a:xfrm>
            <a:custGeom>
              <a:avLst/>
              <a:gdLst>
                <a:gd name="T0" fmla="*/ 26 w 75"/>
                <a:gd name="T1" fmla="*/ 0 h 396"/>
                <a:gd name="T2" fmla="*/ 0 w 75"/>
                <a:gd name="T3" fmla="*/ 396 h 396"/>
                <a:gd name="T4" fmla="*/ 75 w 75"/>
                <a:gd name="T5" fmla="*/ 396 h 396"/>
                <a:gd name="T6" fmla="*/ 40 w 75"/>
                <a:gd name="T7" fmla="*/ 0 h 396"/>
                <a:gd name="T8" fmla="*/ 26 w 75"/>
                <a:gd name="T9" fmla="*/ 0 h 396"/>
              </a:gdLst>
              <a:ahLst/>
              <a:cxnLst>
                <a:cxn ang="0">
                  <a:pos x="T0" y="T1"/>
                </a:cxn>
                <a:cxn ang="0">
                  <a:pos x="T2" y="T3"/>
                </a:cxn>
                <a:cxn ang="0">
                  <a:pos x="T4" y="T5"/>
                </a:cxn>
                <a:cxn ang="0">
                  <a:pos x="T6" y="T7"/>
                </a:cxn>
                <a:cxn ang="0">
                  <a:pos x="T8" y="T9"/>
                </a:cxn>
              </a:cxnLst>
              <a:rect l="0" t="0" r="r" b="b"/>
              <a:pathLst>
                <a:path w="75" h="396">
                  <a:moveTo>
                    <a:pt x="26" y="0"/>
                  </a:moveTo>
                  <a:lnTo>
                    <a:pt x="0" y="396"/>
                  </a:lnTo>
                  <a:lnTo>
                    <a:pt x="75" y="396"/>
                  </a:lnTo>
                  <a:lnTo>
                    <a:pt x="40" y="0"/>
                  </a:lnTo>
                  <a:lnTo>
                    <a:pt x="26"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92"/>
            <p:cNvSpPr/>
            <p:nvPr/>
          </p:nvSpPr>
          <p:spPr bwMode="auto">
            <a:xfrm>
              <a:off x="6074094" y="1316046"/>
              <a:ext cx="95834" cy="186191"/>
            </a:xfrm>
            <a:custGeom>
              <a:avLst/>
              <a:gdLst>
                <a:gd name="T0" fmla="*/ 0 w 30"/>
                <a:gd name="T1" fmla="*/ 0 h 57"/>
                <a:gd name="T2" fmla="*/ 0 w 30"/>
                <a:gd name="T3" fmla="*/ 46 h 57"/>
                <a:gd name="T4" fmla="*/ 15 w 30"/>
                <a:gd name="T5" fmla="*/ 57 h 57"/>
                <a:gd name="T6" fmla="*/ 28 w 30"/>
                <a:gd name="T7" fmla="*/ 47 h 57"/>
                <a:gd name="T8" fmla="*/ 28 w 30"/>
                <a:gd name="T9" fmla="*/ 0 h 57"/>
                <a:gd name="T10" fmla="*/ 0 w 30"/>
                <a:gd name="T11" fmla="*/ 0 h 57"/>
              </a:gdLst>
              <a:ahLst/>
              <a:cxnLst>
                <a:cxn ang="0">
                  <a:pos x="T0" y="T1"/>
                </a:cxn>
                <a:cxn ang="0">
                  <a:pos x="T2" y="T3"/>
                </a:cxn>
                <a:cxn ang="0">
                  <a:pos x="T4" y="T5"/>
                </a:cxn>
                <a:cxn ang="0">
                  <a:pos x="T6" y="T7"/>
                </a:cxn>
                <a:cxn ang="0">
                  <a:pos x="T8" y="T9"/>
                </a:cxn>
                <a:cxn ang="0">
                  <a:pos x="T10" y="T11"/>
                </a:cxn>
              </a:cxnLst>
              <a:rect l="0" t="0" r="r" b="b"/>
              <a:pathLst>
                <a:path w="30" h="57">
                  <a:moveTo>
                    <a:pt x="0" y="0"/>
                  </a:moveTo>
                  <a:cubicBezTo>
                    <a:pt x="0" y="46"/>
                    <a:pt x="0" y="46"/>
                    <a:pt x="0" y="46"/>
                  </a:cubicBezTo>
                  <a:cubicBezTo>
                    <a:pt x="0" y="46"/>
                    <a:pt x="0" y="57"/>
                    <a:pt x="15" y="57"/>
                  </a:cubicBezTo>
                  <a:cubicBezTo>
                    <a:pt x="30" y="57"/>
                    <a:pt x="28" y="47"/>
                    <a:pt x="28" y="47"/>
                  </a:cubicBezTo>
                  <a:cubicBezTo>
                    <a:pt x="28" y="0"/>
                    <a:pt x="28" y="0"/>
                    <a:pt x="2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93"/>
            <p:cNvSpPr/>
            <p:nvPr/>
          </p:nvSpPr>
          <p:spPr bwMode="auto">
            <a:xfrm>
              <a:off x="6074094" y="1316046"/>
              <a:ext cx="90357" cy="36965"/>
            </a:xfrm>
            <a:custGeom>
              <a:avLst/>
              <a:gdLst>
                <a:gd name="T0" fmla="*/ 22 w 28"/>
                <a:gd name="T1" fmla="*/ 11 h 11"/>
                <a:gd name="T2" fmla="*/ 28 w 28"/>
                <a:gd name="T3" fmla="*/ 11 h 11"/>
                <a:gd name="T4" fmla="*/ 28 w 28"/>
                <a:gd name="T5" fmla="*/ 0 h 11"/>
                <a:gd name="T6" fmla="*/ 0 w 28"/>
                <a:gd name="T7" fmla="*/ 0 h 11"/>
                <a:gd name="T8" fmla="*/ 0 w 28"/>
                <a:gd name="T9" fmla="*/ 10 h 11"/>
                <a:gd name="T10" fmla="*/ 22 w 28"/>
                <a:gd name="T11" fmla="*/ 11 h 11"/>
              </a:gdLst>
              <a:ahLst/>
              <a:cxnLst>
                <a:cxn ang="0">
                  <a:pos x="T0" y="T1"/>
                </a:cxn>
                <a:cxn ang="0">
                  <a:pos x="T2" y="T3"/>
                </a:cxn>
                <a:cxn ang="0">
                  <a:pos x="T4" y="T5"/>
                </a:cxn>
                <a:cxn ang="0">
                  <a:pos x="T6" y="T7"/>
                </a:cxn>
                <a:cxn ang="0">
                  <a:pos x="T8" y="T9"/>
                </a:cxn>
                <a:cxn ang="0">
                  <a:pos x="T10" y="T11"/>
                </a:cxn>
              </a:cxnLst>
              <a:rect l="0" t="0" r="r" b="b"/>
              <a:pathLst>
                <a:path w="28" h="11">
                  <a:moveTo>
                    <a:pt x="22" y="11"/>
                  </a:moveTo>
                  <a:cubicBezTo>
                    <a:pt x="24" y="11"/>
                    <a:pt x="26" y="11"/>
                    <a:pt x="28" y="11"/>
                  </a:cubicBezTo>
                  <a:cubicBezTo>
                    <a:pt x="28" y="0"/>
                    <a:pt x="28" y="0"/>
                    <a:pt x="28" y="0"/>
                  </a:cubicBezTo>
                  <a:cubicBezTo>
                    <a:pt x="0" y="0"/>
                    <a:pt x="0" y="0"/>
                    <a:pt x="0" y="0"/>
                  </a:cubicBezTo>
                  <a:cubicBezTo>
                    <a:pt x="0" y="10"/>
                    <a:pt x="0" y="10"/>
                    <a:pt x="0" y="10"/>
                  </a:cubicBezTo>
                  <a:cubicBezTo>
                    <a:pt x="7" y="11"/>
                    <a:pt x="15" y="11"/>
                    <a:pt x="22"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4"/>
            <p:cNvSpPr/>
            <p:nvPr/>
          </p:nvSpPr>
          <p:spPr bwMode="auto">
            <a:xfrm>
              <a:off x="5742784" y="372771"/>
              <a:ext cx="825538" cy="680419"/>
            </a:xfrm>
            <a:custGeom>
              <a:avLst/>
              <a:gdLst>
                <a:gd name="T0" fmla="*/ 9 w 255"/>
                <a:gd name="T1" fmla="*/ 210 h 210"/>
                <a:gd name="T2" fmla="*/ 11 w 255"/>
                <a:gd name="T3" fmla="*/ 100 h 210"/>
                <a:gd name="T4" fmla="*/ 211 w 255"/>
                <a:gd name="T5" fmla="*/ 0 h 210"/>
                <a:gd name="T6" fmla="*/ 204 w 255"/>
                <a:gd name="T7" fmla="*/ 17 h 210"/>
                <a:gd name="T8" fmla="*/ 227 w 255"/>
                <a:gd name="T9" fmla="*/ 5 h 210"/>
                <a:gd name="T10" fmla="*/ 227 w 255"/>
                <a:gd name="T11" fmla="*/ 22 h 210"/>
                <a:gd name="T12" fmla="*/ 245 w 255"/>
                <a:gd name="T13" fmla="*/ 11 h 210"/>
                <a:gd name="T14" fmla="*/ 239 w 255"/>
                <a:gd name="T15" fmla="*/ 30 h 210"/>
                <a:gd name="T16" fmla="*/ 255 w 255"/>
                <a:gd name="T17" fmla="*/ 21 h 210"/>
                <a:gd name="T18" fmla="*/ 221 w 255"/>
                <a:gd name="T19" fmla="*/ 202 h 210"/>
                <a:gd name="T20" fmla="*/ 9 w 255"/>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10">
                  <a:moveTo>
                    <a:pt x="9" y="210"/>
                  </a:moveTo>
                  <a:cubicBezTo>
                    <a:pt x="9" y="210"/>
                    <a:pt x="0" y="118"/>
                    <a:pt x="11" y="100"/>
                  </a:cubicBezTo>
                  <a:cubicBezTo>
                    <a:pt x="23" y="82"/>
                    <a:pt x="151" y="0"/>
                    <a:pt x="211" y="0"/>
                  </a:cubicBezTo>
                  <a:cubicBezTo>
                    <a:pt x="204" y="17"/>
                    <a:pt x="204" y="17"/>
                    <a:pt x="204" y="17"/>
                  </a:cubicBezTo>
                  <a:cubicBezTo>
                    <a:pt x="227" y="5"/>
                    <a:pt x="227" y="5"/>
                    <a:pt x="227" y="5"/>
                  </a:cubicBezTo>
                  <a:cubicBezTo>
                    <a:pt x="227" y="22"/>
                    <a:pt x="227" y="22"/>
                    <a:pt x="227" y="22"/>
                  </a:cubicBezTo>
                  <a:cubicBezTo>
                    <a:pt x="245" y="11"/>
                    <a:pt x="245" y="11"/>
                    <a:pt x="245" y="11"/>
                  </a:cubicBezTo>
                  <a:cubicBezTo>
                    <a:pt x="239" y="30"/>
                    <a:pt x="239" y="30"/>
                    <a:pt x="239" y="30"/>
                  </a:cubicBezTo>
                  <a:cubicBezTo>
                    <a:pt x="255" y="21"/>
                    <a:pt x="255" y="21"/>
                    <a:pt x="255" y="21"/>
                  </a:cubicBezTo>
                  <a:cubicBezTo>
                    <a:pt x="255" y="21"/>
                    <a:pt x="245" y="156"/>
                    <a:pt x="221" y="202"/>
                  </a:cubicBezTo>
                  <a:lnTo>
                    <a:pt x="9" y="21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95"/>
            <p:cNvSpPr/>
            <p:nvPr/>
          </p:nvSpPr>
          <p:spPr bwMode="auto">
            <a:xfrm>
              <a:off x="6079570" y="375509"/>
              <a:ext cx="488752" cy="665359"/>
            </a:xfrm>
            <a:custGeom>
              <a:avLst/>
              <a:gdLst>
                <a:gd name="T0" fmla="*/ 135 w 151"/>
                <a:gd name="T1" fmla="*/ 29 h 205"/>
                <a:gd name="T2" fmla="*/ 141 w 151"/>
                <a:gd name="T3" fmla="*/ 10 h 205"/>
                <a:gd name="T4" fmla="*/ 123 w 151"/>
                <a:gd name="T5" fmla="*/ 21 h 205"/>
                <a:gd name="T6" fmla="*/ 123 w 151"/>
                <a:gd name="T7" fmla="*/ 4 h 205"/>
                <a:gd name="T8" fmla="*/ 100 w 151"/>
                <a:gd name="T9" fmla="*/ 16 h 205"/>
                <a:gd name="T10" fmla="*/ 106 w 151"/>
                <a:gd name="T11" fmla="*/ 0 h 205"/>
                <a:gd name="T12" fmla="*/ 53 w 151"/>
                <a:gd name="T13" fmla="*/ 27 h 205"/>
                <a:gd name="T14" fmla="*/ 15 w 151"/>
                <a:gd name="T15" fmla="*/ 81 h 205"/>
                <a:gd name="T16" fmla="*/ 3 w 151"/>
                <a:gd name="T17" fmla="*/ 117 h 205"/>
                <a:gd name="T18" fmla="*/ 2 w 151"/>
                <a:gd name="T19" fmla="*/ 154 h 205"/>
                <a:gd name="T20" fmla="*/ 4 w 151"/>
                <a:gd name="T21" fmla="*/ 192 h 205"/>
                <a:gd name="T22" fmla="*/ 10 w 151"/>
                <a:gd name="T23" fmla="*/ 205 h 205"/>
                <a:gd name="T24" fmla="*/ 44 w 151"/>
                <a:gd name="T25" fmla="*/ 204 h 205"/>
                <a:gd name="T26" fmla="*/ 42 w 151"/>
                <a:gd name="T27" fmla="*/ 157 h 205"/>
                <a:gd name="T28" fmla="*/ 51 w 151"/>
                <a:gd name="T29" fmla="*/ 137 h 205"/>
                <a:gd name="T30" fmla="*/ 74 w 151"/>
                <a:gd name="T31" fmla="*/ 123 h 205"/>
                <a:gd name="T32" fmla="*/ 131 w 151"/>
                <a:gd name="T33" fmla="*/ 83 h 205"/>
                <a:gd name="T34" fmla="*/ 146 w 151"/>
                <a:gd name="T35" fmla="*/ 51 h 205"/>
                <a:gd name="T36" fmla="*/ 149 w 151"/>
                <a:gd name="T37" fmla="*/ 42 h 205"/>
                <a:gd name="T38" fmla="*/ 151 w 151"/>
                <a:gd name="T39" fmla="*/ 20 h 205"/>
                <a:gd name="T40" fmla="*/ 135 w 151"/>
                <a:gd name="T41"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205">
                  <a:moveTo>
                    <a:pt x="135" y="29"/>
                  </a:moveTo>
                  <a:cubicBezTo>
                    <a:pt x="141" y="10"/>
                    <a:pt x="141" y="10"/>
                    <a:pt x="141" y="10"/>
                  </a:cubicBezTo>
                  <a:cubicBezTo>
                    <a:pt x="123" y="21"/>
                    <a:pt x="123" y="21"/>
                    <a:pt x="123" y="21"/>
                  </a:cubicBezTo>
                  <a:cubicBezTo>
                    <a:pt x="123" y="4"/>
                    <a:pt x="123" y="4"/>
                    <a:pt x="123" y="4"/>
                  </a:cubicBezTo>
                  <a:cubicBezTo>
                    <a:pt x="100" y="16"/>
                    <a:pt x="100" y="16"/>
                    <a:pt x="100" y="16"/>
                  </a:cubicBezTo>
                  <a:cubicBezTo>
                    <a:pt x="106" y="0"/>
                    <a:pt x="106" y="0"/>
                    <a:pt x="106" y="0"/>
                  </a:cubicBezTo>
                  <a:cubicBezTo>
                    <a:pt x="87" y="6"/>
                    <a:pt x="68" y="12"/>
                    <a:pt x="53" y="27"/>
                  </a:cubicBezTo>
                  <a:cubicBezTo>
                    <a:pt x="37" y="42"/>
                    <a:pt x="24" y="61"/>
                    <a:pt x="15" y="81"/>
                  </a:cubicBezTo>
                  <a:cubicBezTo>
                    <a:pt x="9" y="92"/>
                    <a:pt x="5" y="104"/>
                    <a:pt x="3" y="117"/>
                  </a:cubicBezTo>
                  <a:cubicBezTo>
                    <a:pt x="0" y="129"/>
                    <a:pt x="2" y="141"/>
                    <a:pt x="2" y="154"/>
                  </a:cubicBezTo>
                  <a:cubicBezTo>
                    <a:pt x="3" y="166"/>
                    <a:pt x="1" y="180"/>
                    <a:pt x="4" y="192"/>
                  </a:cubicBezTo>
                  <a:cubicBezTo>
                    <a:pt x="6" y="196"/>
                    <a:pt x="8" y="200"/>
                    <a:pt x="10" y="205"/>
                  </a:cubicBezTo>
                  <a:cubicBezTo>
                    <a:pt x="44" y="204"/>
                    <a:pt x="44" y="204"/>
                    <a:pt x="44" y="204"/>
                  </a:cubicBezTo>
                  <a:cubicBezTo>
                    <a:pt x="42" y="188"/>
                    <a:pt x="38" y="173"/>
                    <a:pt x="42" y="157"/>
                  </a:cubicBezTo>
                  <a:cubicBezTo>
                    <a:pt x="44" y="150"/>
                    <a:pt x="46" y="143"/>
                    <a:pt x="51" y="137"/>
                  </a:cubicBezTo>
                  <a:cubicBezTo>
                    <a:pt x="57" y="130"/>
                    <a:pt x="65" y="127"/>
                    <a:pt x="74" y="123"/>
                  </a:cubicBezTo>
                  <a:cubicBezTo>
                    <a:pt x="95" y="114"/>
                    <a:pt x="117" y="102"/>
                    <a:pt x="131" y="83"/>
                  </a:cubicBezTo>
                  <a:cubicBezTo>
                    <a:pt x="138" y="73"/>
                    <a:pt x="143" y="62"/>
                    <a:pt x="146" y="51"/>
                  </a:cubicBezTo>
                  <a:cubicBezTo>
                    <a:pt x="147" y="48"/>
                    <a:pt x="148" y="45"/>
                    <a:pt x="149" y="42"/>
                  </a:cubicBezTo>
                  <a:cubicBezTo>
                    <a:pt x="151" y="29"/>
                    <a:pt x="151" y="20"/>
                    <a:pt x="151" y="20"/>
                  </a:cubicBezTo>
                  <a:lnTo>
                    <a:pt x="135" y="29"/>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6"/>
            <p:cNvSpPr/>
            <p:nvPr/>
          </p:nvSpPr>
          <p:spPr bwMode="auto">
            <a:xfrm>
              <a:off x="5813975" y="697235"/>
              <a:ext cx="618811" cy="661252"/>
            </a:xfrm>
            <a:custGeom>
              <a:avLst/>
              <a:gdLst>
                <a:gd name="T0" fmla="*/ 1 w 191"/>
                <a:gd name="T1" fmla="*/ 50 h 204"/>
                <a:gd name="T2" fmla="*/ 1 w 191"/>
                <a:gd name="T3" fmla="*/ 174 h 204"/>
                <a:gd name="T4" fmla="*/ 27 w 191"/>
                <a:gd name="T5" fmla="*/ 196 h 204"/>
                <a:gd name="T6" fmla="*/ 179 w 191"/>
                <a:gd name="T7" fmla="*/ 192 h 204"/>
                <a:gd name="T8" fmla="*/ 179 w 191"/>
                <a:gd name="T9" fmla="*/ 40 h 204"/>
                <a:gd name="T10" fmla="*/ 168 w 191"/>
                <a:gd name="T11" fmla="*/ 17 h 204"/>
                <a:gd name="T12" fmla="*/ 96 w 191"/>
                <a:gd name="T13" fmla="*/ 32 h 204"/>
                <a:gd name="T14" fmla="*/ 89 w 191"/>
                <a:gd name="T15" fmla="*/ 32 h 204"/>
                <a:gd name="T16" fmla="*/ 43 w 191"/>
                <a:gd name="T17" fmla="*/ 8 h 204"/>
                <a:gd name="T18" fmla="*/ 1 w 191"/>
                <a:gd name="T19"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04">
                  <a:moveTo>
                    <a:pt x="1" y="50"/>
                  </a:moveTo>
                  <a:cubicBezTo>
                    <a:pt x="1" y="50"/>
                    <a:pt x="0" y="163"/>
                    <a:pt x="1" y="174"/>
                  </a:cubicBezTo>
                  <a:cubicBezTo>
                    <a:pt x="3" y="186"/>
                    <a:pt x="2" y="193"/>
                    <a:pt x="27" y="196"/>
                  </a:cubicBezTo>
                  <a:cubicBezTo>
                    <a:pt x="51" y="199"/>
                    <a:pt x="165" y="204"/>
                    <a:pt x="179" y="192"/>
                  </a:cubicBezTo>
                  <a:cubicBezTo>
                    <a:pt x="191" y="183"/>
                    <a:pt x="189" y="87"/>
                    <a:pt x="179" y="40"/>
                  </a:cubicBezTo>
                  <a:cubicBezTo>
                    <a:pt x="176" y="29"/>
                    <a:pt x="171" y="21"/>
                    <a:pt x="168" y="17"/>
                  </a:cubicBezTo>
                  <a:cubicBezTo>
                    <a:pt x="161" y="5"/>
                    <a:pt x="112" y="0"/>
                    <a:pt x="96" y="32"/>
                  </a:cubicBezTo>
                  <a:cubicBezTo>
                    <a:pt x="89" y="32"/>
                    <a:pt x="89" y="32"/>
                    <a:pt x="89" y="32"/>
                  </a:cubicBezTo>
                  <a:cubicBezTo>
                    <a:pt x="89" y="32"/>
                    <a:pt x="67" y="1"/>
                    <a:pt x="43" y="8"/>
                  </a:cubicBezTo>
                  <a:cubicBezTo>
                    <a:pt x="19" y="14"/>
                    <a:pt x="2" y="27"/>
                    <a:pt x="1" y="50"/>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197"/>
            <p:cNvSpPr>
              <a:spLocks noChangeArrowheads="1"/>
            </p:cNvSpPr>
            <p:nvPr/>
          </p:nvSpPr>
          <p:spPr bwMode="auto">
            <a:xfrm>
              <a:off x="5746891"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98"/>
            <p:cNvSpPr>
              <a:spLocks noChangeArrowheads="1"/>
            </p:cNvSpPr>
            <p:nvPr/>
          </p:nvSpPr>
          <p:spPr bwMode="auto">
            <a:xfrm>
              <a:off x="6354750"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9"/>
            <p:cNvSpPr/>
            <p:nvPr/>
          </p:nvSpPr>
          <p:spPr bwMode="auto">
            <a:xfrm>
              <a:off x="6102845" y="787593"/>
              <a:ext cx="132798" cy="106786"/>
            </a:xfrm>
            <a:custGeom>
              <a:avLst/>
              <a:gdLst>
                <a:gd name="T0" fmla="*/ 0 w 41"/>
                <a:gd name="T1" fmla="*/ 4 h 33"/>
                <a:gd name="T2" fmla="*/ 41 w 41"/>
                <a:gd name="T3" fmla="*/ 22 h 33"/>
                <a:gd name="T4" fmla="*/ 7 w 41"/>
                <a:gd name="T5" fmla="*/ 4 h 33"/>
                <a:gd name="T6" fmla="*/ 0 w 41"/>
                <a:gd name="T7" fmla="*/ 4 h 33"/>
              </a:gdLst>
              <a:ahLst/>
              <a:cxnLst>
                <a:cxn ang="0">
                  <a:pos x="T0" y="T1"/>
                </a:cxn>
                <a:cxn ang="0">
                  <a:pos x="T2" y="T3"/>
                </a:cxn>
                <a:cxn ang="0">
                  <a:pos x="T4" y="T5"/>
                </a:cxn>
                <a:cxn ang="0">
                  <a:pos x="T6" y="T7"/>
                </a:cxn>
              </a:cxnLst>
              <a:rect l="0" t="0" r="r" b="b"/>
              <a:pathLst>
                <a:path w="41" h="33">
                  <a:moveTo>
                    <a:pt x="0" y="4"/>
                  </a:moveTo>
                  <a:cubicBezTo>
                    <a:pt x="0" y="4"/>
                    <a:pt x="12" y="33"/>
                    <a:pt x="41" y="22"/>
                  </a:cubicBezTo>
                  <a:cubicBezTo>
                    <a:pt x="41" y="22"/>
                    <a:pt x="18" y="23"/>
                    <a:pt x="7" y="4"/>
                  </a:cubicBezTo>
                  <a:cubicBezTo>
                    <a:pt x="7" y="4"/>
                    <a:pt x="2" y="0"/>
                    <a:pt x="0" y="4"/>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0"/>
            <p:cNvSpPr/>
            <p:nvPr/>
          </p:nvSpPr>
          <p:spPr bwMode="auto">
            <a:xfrm>
              <a:off x="6079570" y="801283"/>
              <a:ext cx="97203" cy="106786"/>
            </a:xfrm>
            <a:custGeom>
              <a:avLst/>
              <a:gdLst>
                <a:gd name="T0" fmla="*/ 8 w 30"/>
                <a:gd name="T1" fmla="*/ 0 h 33"/>
                <a:gd name="T2" fmla="*/ 10 w 30"/>
                <a:gd name="T3" fmla="*/ 23 h 33"/>
                <a:gd name="T4" fmla="*/ 30 w 30"/>
                <a:gd name="T5" fmla="*/ 27 h 33"/>
                <a:gd name="T6" fmla="*/ 13 w 30"/>
                <a:gd name="T7" fmla="*/ 17 h 33"/>
                <a:gd name="T8" fmla="*/ 13 w 30"/>
                <a:gd name="T9" fmla="*/ 4 h 33"/>
                <a:gd name="T10" fmla="*/ 8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8" y="0"/>
                  </a:moveTo>
                  <a:cubicBezTo>
                    <a:pt x="8" y="0"/>
                    <a:pt x="0" y="12"/>
                    <a:pt x="10" y="23"/>
                  </a:cubicBezTo>
                  <a:cubicBezTo>
                    <a:pt x="20" y="33"/>
                    <a:pt x="30" y="27"/>
                    <a:pt x="30" y="27"/>
                  </a:cubicBezTo>
                  <a:cubicBezTo>
                    <a:pt x="30" y="27"/>
                    <a:pt x="17" y="28"/>
                    <a:pt x="13" y="17"/>
                  </a:cubicBezTo>
                  <a:cubicBezTo>
                    <a:pt x="9" y="8"/>
                    <a:pt x="13" y="4"/>
                    <a:pt x="13" y="4"/>
                  </a:cubicBezTo>
                  <a:lnTo>
                    <a:pt x="8"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201"/>
            <p:cNvSpPr>
              <a:spLocks noChangeArrowheads="1"/>
            </p:cNvSpPr>
            <p:nvPr/>
          </p:nvSpPr>
          <p:spPr bwMode="auto">
            <a:xfrm>
              <a:off x="5901594"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202"/>
            <p:cNvSpPr>
              <a:spLocks noChangeArrowheads="1"/>
            </p:cNvSpPr>
            <p:nvPr/>
          </p:nvSpPr>
          <p:spPr bwMode="auto">
            <a:xfrm>
              <a:off x="6257547"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3"/>
            <p:cNvSpPr/>
            <p:nvPr/>
          </p:nvSpPr>
          <p:spPr bwMode="auto">
            <a:xfrm>
              <a:off x="6050821" y="1053188"/>
              <a:ext cx="123215" cy="68453"/>
            </a:xfrm>
            <a:custGeom>
              <a:avLst/>
              <a:gdLst>
                <a:gd name="T0" fmla="*/ 38 w 38"/>
                <a:gd name="T1" fmla="*/ 11 h 21"/>
                <a:gd name="T2" fmla="*/ 27 w 38"/>
                <a:gd name="T3" fmla="*/ 21 h 21"/>
                <a:gd name="T4" fmla="*/ 11 w 38"/>
                <a:gd name="T5" fmla="*/ 21 h 21"/>
                <a:gd name="T6" fmla="*/ 0 w 38"/>
                <a:gd name="T7" fmla="*/ 11 h 21"/>
                <a:gd name="T8" fmla="*/ 0 w 38"/>
                <a:gd name="T9" fmla="*/ 11 h 21"/>
                <a:gd name="T10" fmla="*/ 11 w 38"/>
                <a:gd name="T11" fmla="*/ 0 h 21"/>
                <a:gd name="T12" fmla="*/ 27 w 38"/>
                <a:gd name="T13" fmla="*/ 0 h 21"/>
                <a:gd name="T14" fmla="*/ 38 w 38"/>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
                  <a:moveTo>
                    <a:pt x="38" y="11"/>
                  </a:moveTo>
                  <a:cubicBezTo>
                    <a:pt x="38" y="17"/>
                    <a:pt x="33" y="21"/>
                    <a:pt x="27" y="21"/>
                  </a:cubicBezTo>
                  <a:cubicBezTo>
                    <a:pt x="11" y="21"/>
                    <a:pt x="11" y="21"/>
                    <a:pt x="11" y="21"/>
                  </a:cubicBezTo>
                  <a:cubicBezTo>
                    <a:pt x="5" y="21"/>
                    <a:pt x="0" y="17"/>
                    <a:pt x="0" y="11"/>
                  </a:cubicBezTo>
                  <a:cubicBezTo>
                    <a:pt x="0" y="11"/>
                    <a:pt x="0" y="11"/>
                    <a:pt x="0" y="11"/>
                  </a:cubicBezTo>
                  <a:cubicBezTo>
                    <a:pt x="0" y="5"/>
                    <a:pt x="5" y="0"/>
                    <a:pt x="11" y="0"/>
                  </a:cubicBezTo>
                  <a:cubicBezTo>
                    <a:pt x="27" y="0"/>
                    <a:pt x="27" y="0"/>
                    <a:pt x="27" y="0"/>
                  </a:cubicBezTo>
                  <a:cubicBezTo>
                    <a:pt x="33" y="0"/>
                    <a:pt x="38" y="5"/>
                    <a:pt x="38"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4"/>
            <p:cNvSpPr/>
            <p:nvPr/>
          </p:nvSpPr>
          <p:spPr bwMode="auto">
            <a:xfrm>
              <a:off x="5996059" y="1209260"/>
              <a:ext cx="251905" cy="45179"/>
            </a:xfrm>
            <a:custGeom>
              <a:avLst/>
              <a:gdLst>
                <a:gd name="T0" fmla="*/ 15 w 78"/>
                <a:gd name="T1" fmla="*/ 10 h 14"/>
                <a:gd name="T2" fmla="*/ 1 w 78"/>
                <a:gd name="T3" fmla="*/ 8 h 14"/>
                <a:gd name="T4" fmla="*/ 0 w 78"/>
                <a:gd name="T5" fmla="*/ 5 h 14"/>
                <a:gd name="T6" fmla="*/ 2 w 78"/>
                <a:gd name="T7" fmla="*/ 4 h 14"/>
                <a:gd name="T8" fmla="*/ 76 w 78"/>
                <a:gd name="T9" fmla="*/ 0 h 14"/>
                <a:gd name="T10" fmla="*/ 78 w 78"/>
                <a:gd name="T11" fmla="*/ 1 h 14"/>
                <a:gd name="T12" fmla="*/ 77 w 78"/>
                <a:gd name="T13" fmla="*/ 4 h 14"/>
                <a:gd name="T14" fmla="*/ 15 w 78"/>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4">
                  <a:moveTo>
                    <a:pt x="15" y="10"/>
                  </a:moveTo>
                  <a:cubicBezTo>
                    <a:pt x="6" y="9"/>
                    <a:pt x="1" y="8"/>
                    <a:pt x="1" y="8"/>
                  </a:cubicBezTo>
                  <a:cubicBezTo>
                    <a:pt x="0" y="7"/>
                    <a:pt x="0" y="6"/>
                    <a:pt x="0" y="5"/>
                  </a:cubicBezTo>
                  <a:cubicBezTo>
                    <a:pt x="0" y="4"/>
                    <a:pt x="1" y="4"/>
                    <a:pt x="2" y="4"/>
                  </a:cubicBezTo>
                  <a:cubicBezTo>
                    <a:pt x="2" y="4"/>
                    <a:pt x="38" y="14"/>
                    <a:pt x="76" y="0"/>
                  </a:cubicBezTo>
                  <a:cubicBezTo>
                    <a:pt x="77" y="0"/>
                    <a:pt x="78" y="0"/>
                    <a:pt x="78" y="1"/>
                  </a:cubicBezTo>
                  <a:cubicBezTo>
                    <a:pt x="78" y="2"/>
                    <a:pt x="78" y="3"/>
                    <a:pt x="77" y="4"/>
                  </a:cubicBezTo>
                  <a:cubicBezTo>
                    <a:pt x="52" y="12"/>
                    <a:pt x="29" y="12"/>
                    <a:pt x="15" y="10"/>
                  </a:cubicBezTo>
                  <a:close/>
                </a:path>
              </a:pathLst>
            </a:cu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6"/>
            <p:cNvSpPr/>
            <p:nvPr/>
          </p:nvSpPr>
          <p:spPr bwMode="auto">
            <a:xfrm>
              <a:off x="5746891" y="1417356"/>
              <a:ext cx="149227" cy="632502"/>
            </a:xfrm>
            <a:custGeom>
              <a:avLst/>
              <a:gdLst>
                <a:gd name="T0" fmla="*/ 46 w 46"/>
                <a:gd name="T1" fmla="*/ 16 h 195"/>
                <a:gd name="T2" fmla="*/ 36 w 46"/>
                <a:gd name="T3" fmla="*/ 1 h 195"/>
                <a:gd name="T4" fmla="*/ 11 w 46"/>
                <a:gd name="T5" fmla="*/ 16 h 195"/>
                <a:gd name="T6" fmla="*/ 0 w 46"/>
                <a:gd name="T7" fmla="*/ 192 h 195"/>
                <a:gd name="T8" fmla="*/ 39 w 46"/>
                <a:gd name="T9" fmla="*/ 195 h 195"/>
                <a:gd name="T10" fmla="*/ 46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46" y="16"/>
                  </a:moveTo>
                  <a:cubicBezTo>
                    <a:pt x="36" y="1"/>
                    <a:pt x="36" y="1"/>
                    <a:pt x="36" y="1"/>
                  </a:cubicBezTo>
                  <a:cubicBezTo>
                    <a:pt x="36" y="1"/>
                    <a:pt x="13" y="0"/>
                    <a:pt x="11" y="16"/>
                  </a:cubicBezTo>
                  <a:cubicBezTo>
                    <a:pt x="9" y="31"/>
                    <a:pt x="0" y="192"/>
                    <a:pt x="0" y="192"/>
                  </a:cubicBezTo>
                  <a:cubicBezTo>
                    <a:pt x="39" y="195"/>
                    <a:pt x="39" y="195"/>
                    <a:pt x="39" y="195"/>
                  </a:cubicBezTo>
                  <a:lnTo>
                    <a:pt x="46"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07"/>
            <p:cNvSpPr/>
            <p:nvPr/>
          </p:nvSpPr>
          <p:spPr bwMode="auto">
            <a:xfrm>
              <a:off x="5827665" y="1491285"/>
              <a:ext cx="52024" cy="558573"/>
            </a:xfrm>
            <a:custGeom>
              <a:avLst/>
              <a:gdLst>
                <a:gd name="T0" fmla="*/ 0 w 16"/>
                <a:gd name="T1" fmla="*/ 171 h 172"/>
                <a:gd name="T2" fmla="*/ 14 w 16"/>
                <a:gd name="T3" fmla="*/ 172 h 172"/>
                <a:gd name="T4" fmla="*/ 16 w 16"/>
                <a:gd name="T5" fmla="*/ 0 h 172"/>
                <a:gd name="T6" fmla="*/ 0 w 16"/>
                <a:gd name="T7" fmla="*/ 171 h 172"/>
              </a:gdLst>
              <a:ahLst/>
              <a:cxnLst>
                <a:cxn ang="0">
                  <a:pos x="T0" y="T1"/>
                </a:cxn>
                <a:cxn ang="0">
                  <a:pos x="T2" y="T3"/>
                </a:cxn>
                <a:cxn ang="0">
                  <a:pos x="T4" y="T5"/>
                </a:cxn>
                <a:cxn ang="0">
                  <a:pos x="T6" y="T7"/>
                </a:cxn>
              </a:cxnLst>
              <a:rect l="0" t="0" r="r" b="b"/>
              <a:pathLst>
                <a:path w="16" h="172">
                  <a:moveTo>
                    <a:pt x="0" y="171"/>
                  </a:moveTo>
                  <a:cubicBezTo>
                    <a:pt x="14" y="172"/>
                    <a:pt x="14" y="172"/>
                    <a:pt x="14" y="172"/>
                  </a:cubicBezTo>
                  <a:cubicBezTo>
                    <a:pt x="16" y="0"/>
                    <a:pt x="16" y="0"/>
                    <a:pt x="16" y="0"/>
                  </a:cubicBezTo>
                  <a:cubicBezTo>
                    <a:pt x="3" y="28"/>
                    <a:pt x="0" y="171"/>
                    <a:pt x="0"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8"/>
            <p:cNvSpPr/>
            <p:nvPr/>
          </p:nvSpPr>
          <p:spPr bwMode="auto">
            <a:xfrm>
              <a:off x="5818082" y="1420094"/>
              <a:ext cx="216310" cy="833752"/>
            </a:xfrm>
            <a:custGeom>
              <a:avLst/>
              <a:gdLst>
                <a:gd name="T0" fmla="*/ 14 w 67"/>
                <a:gd name="T1" fmla="*/ 0 h 257"/>
                <a:gd name="T2" fmla="*/ 7 w 67"/>
                <a:gd name="T3" fmla="*/ 192 h 257"/>
                <a:gd name="T4" fmla="*/ 25 w 67"/>
                <a:gd name="T5" fmla="*/ 256 h 257"/>
                <a:gd name="T6" fmla="*/ 54 w 67"/>
                <a:gd name="T7" fmla="*/ 194 h 257"/>
                <a:gd name="T8" fmla="*/ 67 w 67"/>
                <a:gd name="T9" fmla="*/ 3 h 257"/>
                <a:gd name="T10" fmla="*/ 14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14" y="0"/>
                  </a:moveTo>
                  <a:cubicBezTo>
                    <a:pt x="7" y="192"/>
                    <a:pt x="7" y="192"/>
                    <a:pt x="7" y="192"/>
                  </a:cubicBezTo>
                  <a:cubicBezTo>
                    <a:pt x="7" y="192"/>
                    <a:pt x="0" y="257"/>
                    <a:pt x="25" y="256"/>
                  </a:cubicBezTo>
                  <a:cubicBezTo>
                    <a:pt x="50" y="255"/>
                    <a:pt x="54" y="243"/>
                    <a:pt x="54" y="194"/>
                  </a:cubicBezTo>
                  <a:cubicBezTo>
                    <a:pt x="54" y="145"/>
                    <a:pt x="67" y="3"/>
                    <a:pt x="67" y="3"/>
                  </a:cubicBezTo>
                  <a:lnTo>
                    <a:pt x="14"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09"/>
            <p:cNvSpPr/>
            <p:nvPr/>
          </p:nvSpPr>
          <p:spPr bwMode="auto">
            <a:xfrm>
              <a:off x="5905701" y="1429678"/>
              <a:ext cx="128691" cy="454525"/>
            </a:xfrm>
            <a:custGeom>
              <a:avLst/>
              <a:gdLst>
                <a:gd name="T0" fmla="*/ 94 w 94"/>
                <a:gd name="T1" fmla="*/ 0 h 332"/>
                <a:gd name="T2" fmla="*/ 21 w 94"/>
                <a:gd name="T3" fmla="*/ 124 h 332"/>
                <a:gd name="T4" fmla="*/ 71 w 94"/>
                <a:gd name="T5" fmla="*/ 128 h 332"/>
                <a:gd name="T6" fmla="*/ 0 w 94"/>
                <a:gd name="T7" fmla="*/ 325 h 332"/>
                <a:gd name="T8" fmla="*/ 68 w 94"/>
                <a:gd name="T9" fmla="*/ 332 h 332"/>
                <a:gd name="T10" fmla="*/ 94 w 94"/>
                <a:gd name="T11" fmla="*/ 0 h 332"/>
              </a:gdLst>
              <a:ahLst/>
              <a:cxnLst>
                <a:cxn ang="0">
                  <a:pos x="T0" y="T1"/>
                </a:cxn>
                <a:cxn ang="0">
                  <a:pos x="T2" y="T3"/>
                </a:cxn>
                <a:cxn ang="0">
                  <a:pos x="T4" y="T5"/>
                </a:cxn>
                <a:cxn ang="0">
                  <a:pos x="T6" y="T7"/>
                </a:cxn>
                <a:cxn ang="0">
                  <a:pos x="T8" y="T9"/>
                </a:cxn>
                <a:cxn ang="0">
                  <a:pos x="T10" y="T11"/>
                </a:cxn>
              </a:cxnLst>
              <a:rect l="0" t="0" r="r" b="b"/>
              <a:pathLst>
                <a:path w="94" h="332">
                  <a:moveTo>
                    <a:pt x="94" y="0"/>
                  </a:moveTo>
                  <a:lnTo>
                    <a:pt x="21" y="124"/>
                  </a:lnTo>
                  <a:lnTo>
                    <a:pt x="71" y="128"/>
                  </a:lnTo>
                  <a:lnTo>
                    <a:pt x="0" y="325"/>
                  </a:lnTo>
                  <a:lnTo>
                    <a:pt x="68" y="332"/>
                  </a:lnTo>
                  <a:lnTo>
                    <a:pt x="94"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10"/>
            <p:cNvSpPr/>
            <p:nvPr/>
          </p:nvSpPr>
          <p:spPr bwMode="auto">
            <a:xfrm>
              <a:off x="6342428" y="1417356"/>
              <a:ext cx="147857" cy="632502"/>
            </a:xfrm>
            <a:custGeom>
              <a:avLst/>
              <a:gdLst>
                <a:gd name="T0" fmla="*/ 0 w 46"/>
                <a:gd name="T1" fmla="*/ 16 h 195"/>
                <a:gd name="T2" fmla="*/ 10 w 46"/>
                <a:gd name="T3" fmla="*/ 1 h 195"/>
                <a:gd name="T4" fmla="*/ 35 w 46"/>
                <a:gd name="T5" fmla="*/ 16 h 195"/>
                <a:gd name="T6" fmla="*/ 46 w 46"/>
                <a:gd name="T7" fmla="*/ 192 h 195"/>
                <a:gd name="T8" fmla="*/ 8 w 46"/>
                <a:gd name="T9" fmla="*/ 195 h 195"/>
                <a:gd name="T10" fmla="*/ 0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0" y="16"/>
                  </a:moveTo>
                  <a:cubicBezTo>
                    <a:pt x="10" y="1"/>
                    <a:pt x="10" y="1"/>
                    <a:pt x="10" y="1"/>
                  </a:cubicBezTo>
                  <a:cubicBezTo>
                    <a:pt x="10" y="1"/>
                    <a:pt x="33" y="0"/>
                    <a:pt x="35" y="16"/>
                  </a:cubicBezTo>
                  <a:cubicBezTo>
                    <a:pt x="38" y="31"/>
                    <a:pt x="46" y="192"/>
                    <a:pt x="46" y="192"/>
                  </a:cubicBezTo>
                  <a:cubicBezTo>
                    <a:pt x="8" y="195"/>
                    <a:pt x="8" y="195"/>
                    <a:pt x="8" y="195"/>
                  </a:cubicBezTo>
                  <a:lnTo>
                    <a:pt x="0"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1"/>
            <p:cNvSpPr/>
            <p:nvPr/>
          </p:nvSpPr>
          <p:spPr bwMode="auto">
            <a:xfrm>
              <a:off x="6358857" y="1491285"/>
              <a:ext cx="54762" cy="558573"/>
            </a:xfrm>
            <a:custGeom>
              <a:avLst/>
              <a:gdLst>
                <a:gd name="T0" fmla="*/ 17 w 17"/>
                <a:gd name="T1" fmla="*/ 171 h 172"/>
                <a:gd name="T2" fmla="*/ 3 w 17"/>
                <a:gd name="T3" fmla="*/ 172 h 172"/>
                <a:gd name="T4" fmla="*/ 0 w 17"/>
                <a:gd name="T5" fmla="*/ 0 h 172"/>
                <a:gd name="T6" fmla="*/ 17 w 17"/>
                <a:gd name="T7" fmla="*/ 171 h 172"/>
              </a:gdLst>
              <a:ahLst/>
              <a:cxnLst>
                <a:cxn ang="0">
                  <a:pos x="T0" y="T1"/>
                </a:cxn>
                <a:cxn ang="0">
                  <a:pos x="T2" y="T3"/>
                </a:cxn>
                <a:cxn ang="0">
                  <a:pos x="T4" y="T5"/>
                </a:cxn>
                <a:cxn ang="0">
                  <a:pos x="T6" y="T7"/>
                </a:cxn>
              </a:cxnLst>
              <a:rect l="0" t="0" r="r" b="b"/>
              <a:pathLst>
                <a:path w="17" h="172">
                  <a:moveTo>
                    <a:pt x="17" y="171"/>
                  </a:moveTo>
                  <a:cubicBezTo>
                    <a:pt x="3" y="172"/>
                    <a:pt x="3" y="172"/>
                    <a:pt x="3" y="172"/>
                  </a:cubicBezTo>
                  <a:cubicBezTo>
                    <a:pt x="0" y="0"/>
                    <a:pt x="0" y="0"/>
                    <a:pt x="0" y="0"/>
                  </a:cubicBezTo>
                  <a:cubicBezTo>
                    <a:pt x="13" y="28"/>
                    <a:pt x="17" y="171"/>
                    <a:pt x="17"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12"/>
            <p:cNvSpPr/>
            <p:nvPr/>
          </p:nvSpPr>
          <p:spPr bwMode="auto">
            <a:xfrm>
              <a:off x="6202785" y="1420094"/>
              <a:ext cx="216310" cy="833752"/>
            </a:xfrm>
            <a:custGeom>
              <a:avLst/>
              <a:gdLst>
                <a:gd name="T0" fmla="*/ 53 w 67"/>
                <a:gd name="T1" fmla="*/ 0 h 257"/>
                <a:gd name="T2" fmla="*/ 60 w 67"/>
                <a:gd name="T3" fmla="*/ 192 h 257"/>
                <a:gd name="T4" fmla="*/ 43 w 67"/>
                <a:gd name="T5" fmla="*/ 256 h 257"/>
                <a:gd name="T6" fmla="*/ 14 w 67"/>
                <a:gd name="T7" fmla="*/ 194 h 257"/>
                <a:gd name="T8" fmla="*/ 0 w 67"/>
                <a:gd name="T9" fmla="*/ 3 h 257"/>
                <a:gd name="T10" fmla="*/ 53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53" y="0"/>
                  </a:moveTo>
                  <a:cubicBezTo>
                    <a:pt x="60" y="192"/>
                    <a:pt x="60" y="192"/>
                    <a:pt x="60" y="192"/>
                  </a:cubicBezTo>
                  <a:cubicBezTo>
                    <a:pt x="60" y="192"/>
                    <a:pt x="67" y="257"/>
                    <a:pt x="43" y="256"/>
                  </a:cubicBezTo>
                  <a:cubicBezTo>
                    <a:pt x="18" y="255"/>
                    <a:pt x="14" y="243"/>
                    <a:pt x="14" y="194"/>
                  </a:cubicBezTo>
                  <a:cubicBezTo>
                    <a:pt x="14" y="145"/>
                    <a:pt x="0" y="3"/>
                    <a:pt x="0" y="3"/>
                  </a:cubicBezTo>
                  <a:lnTo>
                    <a:pt x="53"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13"/>
            <p:cNvSpPr/>
            <p:nvPr/>
          </p:nvSpPr>
          <p:spPr bwMode="auto">
            <a:xfrm>
              <a:off x="6202785" y="1429678"/>
              <a:ext cx="132798" cy="454525"/>
            </a:xfrm>
            <a:custGeom>
              <a:avLst/>
              <a:gdLst>
                <a:gd name="T0" fmla="*/ 0 w 97"/>
                <a:gd name="T1" fmla="*/ 0 h 332"/>
                <a:gd name="T2" fmla="*/ 73 w 97"/>
                <a:gd name="T3" fmla="*/ 124 h 332"/>
                <a:gd name="T4" fmla="*/ 26 w 97"/>
                <a:gd name="T5" fmla="*/ 128 h 332"/>
                <a:gd name="T6" fmla="*/ 97 w 97"/>
                <a:gd name="T7" fmla="*/ 325 h 332"/>
                <a:gd name="T8" fmla="*/ 28 w 97"/>
                <a:gd name="T9" fmla="*/ 332 h 332"/>
                <a:gd name="T10" fmla="*/ 0 w 97"/>
                <a:gd name="T11" fmla="*/ 0 h 332"/>
              </a:gdLst>
              <a:ahLst/>
              <a:cxnLst>
                <a:cxn ang="0">
                  <a:pos x="T0" y="T1"/>
                </a:cxn>
                <a:cxn ang="0">
                  <a:pos x="T2" y="T3"/>
                </a:cxn>
                <a:cxn ang="0">
                  <a:pos x="T4" y="T5"/>
                </a:cxn>
                <a:cxn ang="0">
                  <a:pos x="T6" y="T7"/>
                </a:cxn>
                <a:cxn ang="0">
                  <a:pos x="T8" y="T9"/>
                </a:cxn>
                <a:cxn ang="0">
                  <a:pos x="T10" y="T11"/>
                </a:cxn>
              </a:cxnLst>
              <a:rect l="0" t="0" r="r" b="b"/>
              <a:pathLst>
                <a:path w="97" h="332">
                  <a:moveTo>
                    <a:pt x="0" y="0"/>
                  </a:moveTo>
                  <a:lnTo>
                    <a:pt x="73" y="124"/>
                  </a:lnTo>
                  <a:lnTo>
                    <a:pt x="26" y="128"/>
                  </a:lnTo>
                  <a:lnTo>
                    <a:pt x="97" y="325"/>
                  </a:lnTo>
                  <a:lnTo>
                    <a:pt x="28" y="332"/>
                  </a:lnTo>
                  <a:lnTo>
                    <a:pt x="0"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4"/>
            <p:cNvSpPr/>
            <p:nvPr/>
          </p:nvSpPr>
          <p:spPr bwMode="auto">
            <a:xfrm>
              <a:off x="5794808" y="3046527"/>
              <a:ext cx="291608" cy="171132"/>
            </a:xfrm>
            <a:custGeom>
              <a:avLst/>
              <a:gdLst>
                <a:gd name="T0" fmla="*/ 5 w 90"/>
                <a:gd name="T1" fmla="*/ 51 h 53"/>
                <a:gd name="T2" fmla="*/ 82 w 90"/>
                <a:gd name="T3" fmla="*/ 53 h 53"/>
                <a:gd name="T4" fmla="*/ 60 w 90"/>
                <a:gd name="T5" fmla="*/ 10 h 53"/>
                <a:gd name="T6" fmla="*/ 5 w 90"/>
                <a:gd name="T7" fmla="*/ 51 h 53"/>
              </a:gdLst>
              <a:ahLst/>
              <a:cxnLst>
                <a:cxn ang="0">
                  <a:pos x="T0" y="T1"/>
                </a:cxn>
                <a:cxn ang="0">
                  <a:pos x="T2" y="T3"/>
                </a:cxn>
                <a:cxn ang="0">
                  <a:pos x="T4" y="T5"/>
                </a:cxn>
                <a:cxn ang="0">
                  <a:pos x="T6" y="T7"/>
                </a:cxn>
              </a:cxnLst>
              <a:rect l="0" t="0" r="r" b="b"/>
              <a:pathLst>
                <a:path w="90" h="53">
                  <a:moveTo>
                    <a:pt x="5" y="51"/>
                  </a:moveTo>
                  <a:cubicBezTo>
                    <a:pt x="82" y="53"/>
                    <a:pt x="82" y="53"/>
                    <a:pt x="82" y="53"/>
                  </a:cubicBezTo>
                  <a:cubicBezTo>
                    <a:pt x="82" y="53"/>
                    <a:pt x="90" y="20"/>
                    <a:pt x="60" y="10"/>
                  </a:cubicBezTo>
                  <a:cubicBezTo>
                    <a:pt x="29" y="0"/>
                    <a:pt x="0" y="25"/>
                    <a:pt x="5"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5"/>
            <p:cNvSpPr/>
            <p:nvPr/>
          </p:nvSpPr>
          <p:spPr bwMode="auto">
            <a:xfrm>
              <a:off x="6154869" y="3046527"/>
              <a:ext cx="287501" cy="171132"/>
            </a:xfrm>
            <a:custGeom>
              <a:avLst/>
              <a:gdLst>
                <a:gd name="T0" fmla="*/ 84 w 89"/>
                <a:gd name="T1" fmla="*/ 51 h 53"/>
                <a:gd name="T2" fmla="*/ 7 w 89"/>
                <a:gd name="T3" fmla="*/ 53 h 53"/>
                <a:gd name="T4" fmla="*/ 30 w 89"/>
                <a:gd name="T5" fmla="*/ 10 h 53"/>
                <a:gd name="T6" fmla="*/ 84 w 89"/>
                <a:gd name="T7" fmla="*/ 51 h 53"/>
              </a:gdLst>
              <a:ahLst/>
              <a:cxnLst>
                <a:cxn ang="0">
                  <a:pos x="T0" y="T1"/>
                </a:cxn>
                <a:cxn ang="0">
                  <a:pos x="T2" y="T3"/>
                </a:cxn>
                <a:cxn ang="0">
                  <a:pos x="T4" y="T5"/>
                </a:cxn>
                <a:cxn ang="0">
                  <a:pos x="T6" y="T7"/>
                </a:cxn>
              </a:cxnLst>
              <a:rect l="0" t="0" r="r" b="b"/>
              <a:pathLst>
                <a:path w="89" h="53">
                  <a:moveTo>
                    <a:pt x="84" y="51"/>
                  </a:moveTo>
                  <a:cubicBezTo>
                    <a:pt x="7" y="53"/>
                    <a:pt x="7" y="53"/>
                    <a:pt x="7" y="53"/>
                  </a:cubicBezTo>
                  <a:cubicBezTo>
                    <a:pt x="7" y="53"/>
                    <a:pt x="0" y="20"/>
                    <a:pt x="30" y="10"/>
                  </a:cubicBezTo>
                  <a:cubicBezTo>
                    <a:pt x="61" y="0"/>
                    <a:pt x="89" y="25"/>
                    <a:pt x="84"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16"/>
            <p:cNvSpPr/>
            <p:nvPr/>
          </p:nvSpPr>
          <p:spPr bwMode="auto">
            <a:xfrm>
              <a:off x="6053559" y="2319561"/>
              <a:ext cx="149227" cy="38333"/>
            </a:xfrm>
            <a:custGeom>
              <a:avLst/>
              <a:gdLst>
                <a:gd name="T0" fmla="*/ 17 w 46"/>
                <a:gd name="T1" fmla="*/ 12 h 12"/>
                <a:gd name="T2" fmla="*/ 0 w 46"/>
                <a:gd name="T3" fmla="*/ 3 h 12"/>
                <a:gd name="T4" fmla="*/ 1 w 46"/>
                <a:gd name="T5" fmla="*/ 0 h 12"/>
                <a:gd name="T6" fmla="*/ 4 w 46"/>
                <a:gd name="T7" fmla="*/ 1 h 12"/>
                <a:gd name="T8" fmla="*/ 17 w 46"/>
                <a:gd name="T9" fmla="*/ 8 h 12"/>
                <a:gd name="T10" fmla="*/ 30 w 46"/>
                <a:gd name="T11" fmla="*/ 8 h 12"/>
                <a:gd name="T12" fmla="*/ 42 w 46"/>
                <a:gd name="T13" fmla="*/ 1 h 12"/>
                <a:gd name="T14" fmla="*/ 45 w 46"/>
                <a:gd name="T15" fmla="*/ 0 h 12"/>
                <a:gd name="T16" fmla="*/ 46 w 46"/>
                <a:gd name="T17" fmla="*/ 3 h 12"/>
                <a:gd name="T18" fmla="*/ 30 w 46"/>
                <a:gd name="T19" fmla="*/ 12 h 12"/>
                <a:gd name="T20" fmla="*/ 17 w 4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2">
                  <a:moveTo>
                    <a:pt x="17" y="12"/>
                  </a:moveTo>
                  <a:cubicBezTo>
                    <a:pt x="6" y="12"/>
                    <a:pt x="0" y="3"/>
                    <a:pt x="0" y="3"/>
                  </a:cubicBezTo>
                  <a:cubicBezTo>
                    <a:pt x="0" y="2"/>
                    <a:pt x="0" y="1"/>
                    <a:pt x="1" y="0"/>
                  </a:cubicBezTo>
                  <a:cubicBezTo>
                    <a:pt x="2" y="0"/>
                    <a:pt x="3" y="0"/>
                    <a:pt x="4" y="1"/>
                  </a:cubicBezTo>
                  <a:cubicBezTo>
                    <a:pt x="4" y="1"/>
                    <a:pt x="8" y="8"/>
                    <a:pt x="17" y="8"/>
                  </a:cubicBezTo>
                  <a:cubicBezTo>
                    <a:pt x="30" y="8"/>
                    <a:pt x="30" y="8"/>
                    <a:pt x="30" y="8"/>
                  </a:cubicBezTo>
                  <a:cubicBezTo>
                    <a:pt x="30" y="8"/>
                    <a:pt x="38" y="6"/>
                    <a:pt x="42" y="1"/>
                  </a:cubicBezTo>
                  <a:cubicBezTo>
                    <a:pt x="43" y="0"/>
                    <a:pt x="44" y="0"/>
                    <a:pt x="45" y="0"/>
                  </a:cubicBezTo>
                  <a:cubicBezTo>
                    <a:pt x="46" y="1"/>
                    <a:pt x="46" y="2"/>
                    <a:pt x="46" y="3"/>
                  </a:cubicBezTo>
                  <a:cubicBezTo>
                    <a:pt x="40" y="10"/>
                    <a:pt x="31" y="12"/>
                    <a:pt x="30" y="12"/>
                  </a:cubicBezTo>
                  <a:lnTo>
                    <a:pt x="17" y="12"/>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6103524" y="2962351"/>
            <a:ext cx="4120256" cy="2902006"/>
            <a:chOff x="762000" y="1108532"/>
            <a:chExt cx="7315200" cy="5604687"/>
          </a:xfrm>
        </p:grpSpPr>
        <p:pic>
          <p:nvPicPr>
            <p:cNvPr id="40"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847" y="1907123"/>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6175" y="1905000"/>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圆角 25"/>
            <p:cNvSpPr/>
            <p:nvPr/>
          </p:nvSpPr>
          <p:spPr>
            <a:xfrm>
              <a:off x="762000" y="2457450"/>
              <a:ext cx="7315200" cy="1524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762000" y="3638550"/>
              <a:ext cx="7315200" cy="21907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62000" y="3295650"/>
              <a:ext cx="7315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62000" y="3219450"/>
              <a:ext cx="73152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2000" y="5829300"/>
              <a:ext cx="7315200" cy="190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磁盘 46"/>
            <p:cNvSpPr/>
            <p:nvPr/>
          </p:nvSpPr>
          <p:spPr>
            <a:xfrm>
              <a:off x="163830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3"/>
            </p:cNvCxnSpPr>
            <p:nvPr/>
          </p:nvCxnSpPr>
          <p:spPr>
            <a:xfrm flipH="1">
              <a:off x="200025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63830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磁盘 49"/>
            <p:cNvSpPr/>
            <p:nvPr/>
          </p:nvSpPr>
          <p:spPr>
            <a:xfrm>
              <a:off x="2905125"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50" idx="3"/>
            </p:cNvCxnSpPr>
            <p:nvPr/>
          </p:nvCxnSpPr>
          <p:spPr>
            <a:xfrm flipH="1">
              <a:off x="3267075"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2905125"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磁盘 52"/>
            <p:cNvSpPr/>
            <p:nvPr/>
          </p:nvSpPr>
          <p:spPr>
            <a:xfrm>
              <a:off x="4171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a:stCxn id="53" idx="3"/>
            </p:cNvCxnSpPr>
            <p:nvPr/>
          </p:nvCxnSpPr>
          <p:spPr>
            <a:xfrm flipH="1">
              <a:off x="4533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4171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磁盘 55"/>
            <p:cNvSpPr/>
            <p:nvPr/>
          </p:nvSpPr>
          <p:spPr>
            <a:xfrm>
              <a:off x="5314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56" idx="3"/>
            </p:cNvCxnSpPr>
            <p:nvPr/>
          </p:nvCxnSpPr>
          <p:spPr>
            <a:xfrm flipH="1">
              <a:off x="5676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14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p:cNvSpPr/>
            <p:nvPr/>
          </p:nvSpPr>
          <p:spPr>
            <a:xfrm>
              <a:off x="6457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stCxn id="59" idx="3"/>
            </p:cNvCxnSpPr>
            <p:nvPr/>
          </p:nvCxnSpPr>
          <p:spPr>
            <a:xfrm flipH="1">
              <a:off x="6819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6457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48"/>
            <p:cNvSpPr/>
            <p:nvPr/>
          </p:nvSpPr>
          <p:spPr bwMode="auto">
            <a:xfrm>
              <a:off x="2924324" y="2286000"/>
              <a:ext cx="2495251" cy="989129"/>
            </a:xfrm>
            <a:custGeom>
              <a:avLst/>
              <a:gdLst>
                <a:gd name="T0" fmla="*/ 510 w 928"/>
                <a:gd name="T1" fmla="*/ 0 h 521"/>
                <a:gd name="T2" fmla="*/ 579 w 928"/>
                <a:gd name="T3" fmla="*/ 9 h 521"/>
                <a:gd name="T4" fmla="*/ 640 w 928"/>
                <a:gd name="T5" fmla="*/ 37 h 521"/>
                <a:gd name="T6" fmla="*/ 693 w 928"/>
                <a:gd name="T7" fmla="*/ 79 h 521"/>
                <a:gd name="T8" fmla="*/ 730 w 928"/>
                <a:gd name="T9" fmla="*/ 134 h 521"/>
                <a:gd name="T10" fmla="*/ 735 w 928"/>
                <a:gd name="T11" fmla="*/ 134 h 521"/>
                <a:gd name="T12" fmla="*/ 755 w 928"/>
                <a:gd name="T13" fmla="*/ 134 h 521"/>
                <a:gd name="T14" fmla="*/ 792 w 928"/>
                <a:gd name="T15" fmla="*/ 143 h 521"/>
                <a:gd name="T16" fmla="*/ 827 w 928"/>
                <a:gd name="T17" fmla="*/ 158 h 521"/>
                <a:gd name="T18" fmla="*/ 858 w 928"/>
                <a:gd name="T19" fmla="*/ 178 h 521"/>
                <a:gd name="T20" fmla="*/ 884 w 928"/>
                <a:gd name="T21" fmla="*/ 204 h 521"/>
                <a:gd name="T22" fmla="*/ 906 w 928"/>
                <a:gd name="T23" fmla="*/ 235 h 521"/>
                <a:gd name="T24" fmla="*/ 919 w 928"/>
                <a:gd name="T25" fmla="*/ 270 h 521"/>
                <a:gd name="T26" fmla="*/ 928 w 928"/>
                <a:gd name="T27" fmla="*/ 308 h 521"/>
                <a:gd name="T28" fmla="*/ 928 w 928"/>
                <a:gd name="T29" fmla="*/ 328 h 521"/>
                <a:gd name="T30" fmla="*/ 919 w 928"/>
                <a:gd name="T31" fmla="*/ 389 h 521"/>
                <a:gd name="T32" fmla="*/ 891 w 928"/>
                <a:gd name="T33" fmla="*/ 442 h 521"/>
                <a:gd name="T34" fmla="*/ 851 w 928"/>
                <a:gd name="T35" fmla="*/ 484 h 521"/>
                <a:gd name="T36" fmla="*/ 799 w 928"/>
                <a:gd name="T37" fmla="*/ 510 h 521"/>
                <a:gd name="T38" fmla="*/ 783 w 928"/>
                <a:gd name="T39" fmla="*/ 517 h 521"/>
                <a:gd name="T40" fmla="*/ 735 w 928"/>
                <a:gd name="T41" fmla="*/ 521 h 521"/>
                <a:gd name="T42" fmla="*/ 154 w 928"/>
                <a:gd name="T43" fmla="*/ 521 h 521"/>
                <a:gd name="T44" fmla="*/ 123 w 928"/>
                <a:gd name="T45" fmla="*/ 519 h 521"/>
                <a:gd name="T46" fmla="*/ 95 w 928"/>
                <a:gd name="T47" fmla="*/ 510 h 521"/>
                <a:gd name="T48" fmla="*/ 68 w 928"/>
                <a:gd name="T49" fmla="*/ 495 h 521"/>
                <a:gd name="T50" fmla="*/ 44 w 928"/>
                <a:gd name="T51" fmla="*/ 477 h 521"/>
                <a:gd name="T52" fmla="*/ 26 w 928"/>
                <a:gd name="T53" fmla="*/ 453 h 521"/>
                <a:gd name="T54" fmla="*/ 11 w 928"/>
                <a:gd name="T55" fmla="*/ 427 h 521"/>
                <a:gd name="T56" fmla="*/ 2 w 928"/>
                <a:gd name="T57" fmla="*/ 398 h 521"/>
                <a:gd name="T58" fmla="*/ 0 w 928"/>
                <a:gd name="T59" fmla="*/ 367 h 521"/>
                <a:gd name="T60" fmla="*/ 2 w 928"/>
                <a:gd name="T61" fmla="*/ 339 h 521"/>
                <a:gd name="T62" fmla="*/ 20 w 928"/>
                <a:gd name="T63" fmla="*/ 288 h 521"/>
                <a:gd name="T64" fmla="*/ 55 w 928"/>
                <a:gd name="T65" fmla="*/ 248 h 521"/>
                <a:gd name="T66" fmla="*/ 101 w 928"/>
                <a:gd name="T67" fmla="*/ 220 h 521"/>
                <a:gd name="T68" fmla="*/ 128 w 928"/>
                <a:gd name="T69" fmla="*/ 213 h 521"/>
                <a:gd name="T70" fmla="*/ 130 w 928"/>
                <a:gd name="T71" fmla="*/ 187 h 521"/>
                <a:gd name="T72" fmla="*/ 139 w 928"/>
                <a:gd name="T73" fmla="*/ 160 h 521"/>
                <a:gd name="T74" fmla="*/ 169 w 928"/>
                <a:gd name="T75" fmla="*/ 116 h 521"/>
                <a:gd name="T76" fmla="*/ 216 w 928"/>
                <a:gd name="T77" fmla="*/ 86 h 521"/>
                <a:gd name="T78" fmla="*/ 242 w 928"/>
                <a:gd name="T79" fmla="*/ 79 h 521"/>
                <a:gd name="T80" fmla="*/ 268 w 928"/>
                <a:gd name="T81" fmla="*/ 75 h 521"/>
                <a:gd name="T82" fmla="*/ 284 w 928"/>
                <a:gd name="T83" fmla="*/ 77 h 521"/>
                <a:gd name="T84" fmla="*/ 321 w 928"/>
                <a:gd name="T85" fmla="*/ 86 h 521"/>
                <a:gd name="T86" fmla="*/ 341 w 928"/>
                <a:gd name="T87" fmla="*/ 66 h 521"/>
                <a:gd name="T88" fmla="*/ 383 w 928"/>
                <a:gd name="T89" fmla="*/ 35 h 521"/>
                <a:gd name="T90" fmla="*/ 429 w 928"/>
                <a:gd name="T91" fmla="*/ 13 h 521"/>
                <a:gd name="T92" fmla="*/ 482 w 928"/>
                <a:gd name="T93" fmla="*/ 2 h 521"/>
                <a:gd name="T94" fmla="*/ 510 w 928"/>
                <a:gd name="T9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521">
                  <a:moveTo>
                    <a:pt x="510" y="0"/>
                  </a:moveTo>
                  <a:lnTo>
                    <a:pt x="510" y="0"/>
                  </a:lnTo>
                  <a:lnTo>
                    <a:pt x="546" y="2"/>
                  </a:lnTo>
                  <a:lnTo>
                    <a:pt x="579" y="9"/>
                  </a:lnTo>
                  <a:lnTo>
                    <a:pt x="612" y="22"/>
                  </a:lnTo>
                  <a:lnTo>
                    <a:pt x="640" y="37"/>
                  </a:lnTo>
                  <a:lnTo>
                    <a:pt x="669" y="57"/>
                  </a:lnTo>
                  <a:lnTo>
                    <a:pt x="693" y="79"/>
                  </a:lnTo>
                  <a:lnTo>
                    <a:pt x="713" y="105"/>
                  </a:lnTo>
                  <a:lnTo>
                    <a:pt x="730" y="134"/>
                  </a:lnTo>
                  <a:lnTo>
                    <a:pt x="730" y="134"/>
                  </a:lnTo>
                  <a:lnTo>
                    <a:pt x="735" y="134"/>
                  </a:lnTo>
                  <a:lnTo>
                    <a:pt x="735" y="134"/>
                  </a:lnTo>
                  <a:lnTo>
                    <a:pt x="755" y="134"/>
                  </a:lnTo>
                  <a:lnTo>
                    <a:pt x="774" y="138"/>
                  </a:lnTo>
                  <a:lnTo>
                    <a:pt x="792" y="143"/>
                  </a:lnTo>
                  <a:lnTo>
                    <a:pt x="810" y="149"/>
                  </a:lnTo>
                  <a:lnTo>
                    <a:pt x="827" y="158"/>
                  </a:lnTo>
                  <a:lnTo>
                    <a:pt x="843" y="167"/>
                  </a:lnTo>
                  <a:lnTo>
                    <a:pt x="858" y="178"/>
                  </a:lnTo>
                  <a:lnTo>
                    <a:pt x="871" y="191"/>
                  </a:lnTo>
                  <a:lnTo>
                    <a:pt x="884" y="204"/>
                  </a:lnTo>
                  <a:lnTo>
                    <a:pt x="895" y="220"/>
                  </a:lnTo>
                  <a:lnTo>
                    <a:pt x="906" y="235"/>
                  </a:lnTo>
                  <a:lnTo>
                    <a:pt x="913" y="253"/>
                  </a:lnTo>
                  <a:lnTo>
                    <a:pt x="919" y="270"/>
                  </a:lnTo>
                  <a:lnTo>
                    <a:pt x="924" y="288"/>
                  </a:lnTo>
                  <a:lnTo>
                    <a:pt x="928" y="308"/>
                  </a:lnTo>
                  <a:lnTo>
                    <a:pt x="928" y="328"/>
                  </a:lnTo>
                  <a:lnTo>
                    <a:pt x="928" y="328"/>
                  </a:lnTo>
                  <a:lnTo>
                    <a:pt x="926" y="358"/>
                  </a:lnTo>
                  <a:lnTo>
                    <a:pt x="919" y="389"/>
                  </a:lnTo>
                  <a:lnTo>
                    <a:pt x="906" y="416"/>
                  </a:lnTo>
                  <a:lnTo>
                    <a:pt x="891" y="442"/>
                  </a:lnTo>
                  <a:lnTo>
                    <a:pt x="873" y="464"/>
                  </a:lnTo>
                  <a:lnTo>
                    <a:pt x="851" y="484"/>
                  </a:lnTo>
                  <a:lnTo>
                    <a:pt x="825" y="499"/>
                  </a:lnTo>
                  <a:lnTo>
                    <a:pt x="799" y="510"/>
                  </a:lnTo>
                  <a:lnTo>
                    <a:pt x="799" y="510"/>
                  </a:lnTo>
                  <a:lnTo>
                    <a:pt x="783" y="517"/>
                  </a:lnTo>
                  <a:lnTo>
                    <a:pt x="766" y="519"/>
                  </a:lnTo>
                  <a:lnTo>
                    <a:pt x="735" y="521"/>
                  </a:lnTo>
                  <a:lnTo>
                    <a:pt x="154" y="521"/>
                  </a:lnTo>
                  <a:lnTo>
                    <a:pt x="154" y="521"/>
                  </a:lnTo>
                  <a:lnTo>
                    <a:pt x="139" y="521"/>
                  </a:lnTo>
                  <a:lnTo>
                    <a:pt x="123" y="519"/>
                  </a:lnTo>
                  <a:lnTo>
                    <a:pt x="108" y="515"/>
                  </a:lnTo>
                  <a:lnTo>
                    <a:pt x="95" y="510"/>
                  </a:lnTo>
                  <a:lnTo>
                    <a:pt x="81" y="504"/>
                  </a:lnTo>
                  <a:lnTo>
                    <a:pt x="68" y="495"/>
                  </a:lnTo>
                  <a:lnTo>
                    <a:pt x="55" y="486"/>
                  </a:lnTo>
                  <a:lnTo>
                    <a:pt x="44" y="477"/>
                  </a:lnTo>
                  <a:lnTo>
                    <a:pt x="35" y="466"/>
                  </a:lnTo>
                  <a:lnTo>
                    <a:pt x="26" y="453"/>
                  </a:lnTo>
                  <a:lnTo>
                    <a:pt x="18" y="440"/>
                  </a:lnTo>
                  <a:lnTo>
                    <a:pt x="11" y="427"/>
                  </a:lnTo>
                  <a:lnTo>
                    <a:pt x="7" y="413"/>
                  </a:lnTo>
                  <a:lnTo>
                    <a:pt x="2" y="398"/>
                  </a:lnTo>
                  <a:lnTo>
                    <a:pt x="0" y="383"/>
                  </a:lnTo>
                  <a:lnTo>
                    <a:pt x="0" y="367"/>
                  </a:lnTo>
                  <a:lnTo>
                    <a:pt x="0" y="367"/>
                  </a:lnTo>
                  <a:lnTo>
                    <a:pt x="2" y="339"/>
                  </a:lnTo>
                  <a:lnTo>
                    <a:pt x="9" y="312"/>
                  </a:lnTo>
                  <a:lnTo>
                    <a:pt x="20" y="288"/>
                  </a:lnTo>
                  <a:lnTo>
                    <a:pt x="35" y="266"/>
                  </a:lnTo>
                  <a:lnTo>
                    <a:pt x="55" y="248"/>
                  </a:lnTo>
                  <a:lnTo>
                    <a:pt x="77" y="233"/>
                  </a:lnTo>
                  <a:lnTo>
                    <a:pt x="101" y="220"/>
                  </a:lnTo>
                  <a:lnTo>
                    <a:pt x="128" y="213"/>
                  </a:lnTo>
                  <a:lnTo>
                    <a:pt x="128" y="213"/>
                  </a:lnTo>
                  <a:lnTo>
                    <a:pt x="128" y="200"/>
                  </a:lnTo>
                  <a:lnTo>
                    <a:pt x="130" y="187"/>
                  </a:lnTo>
                  <a:lnTo>
                    <a:pt x="134" y="171"/>
                  </a:lnTo>
                  <a:lnTo>
                    <a:pt x="139" y="160"/>
                  </a:lnTo>
                  <a:lnTo>
                    <a:pt x="152" y="136"/>
                  </a:lnTo>
                  <a:lnTo>
                    <a:pt x="169" y="116"/>
                  </a:lnTo>
                  <a:lnTo>
                    <a:pt x="191" y="99"/>
                  </a:lnTo>
                  <a:lnTo>
                    <a:pt x="216" y="86"/>
                  </a:lnTo>
                  <a:lnTo>
                    <a:pt x="227" y="81"/>
                  </a:lnTo>
                  <a:lnTo>
                    <a:pt x="242" y="79"/>
                  </a:lnTo>
                  <a:lnTo>
                    <a:pt x="255" y="77"/>
                  </a:lnTo>
                  <a:lnTo>
                    <a:pt x="268" y="75"/>
                  </a:lnTo>
                  <a:lnTo>
                    <a:pt x="268" y="75"/>
                  </a:lnTo>
                  <a:lnTo>
                    <a:pt x="284" y="77"/>
                  </a:lnTo>
                  <a:lnTo>
                    <a:pt x="297" y="79"/>
                  </a:lnTo>
                  <a:lnTo>
                    <a:pt x="321" y="86"/>
                  </a:lnTo>
                  <a:lnTo>
                    <a:pt x="321" y="86"/>
                  </a:lnTo>
                  <a:lnTo>
                    <a:pt x="341" y="66"/>
                  </a:lnTo>
                  <a:lnTo>
                    <a:pt x="361" y="50"/>
                  </a:lnTo>
                  <a:lnTo>
                    <a:pt x="383" y="35"/>
                  </a:lnTo>
                  <a:lnTo>
                    <a:pt x="405" y="22"/>
                  </a:lnTo>
                  <a:lnTo>
                    <a:pt x="429" y="13"/>
                  </a:lnTo>
                  <a:lnTo>
                    <a:pt x="455" y="6"/>
                  </a:lnTo>
                  <a:lnTo>
                    <a:pt x="482" y="2"/>
                  </a:lnTo>
                  <a:lnTo>
                    <a:pt x="510" y="0"/>
                  </a:lnTo>
                  <a:lnTo>
                    <a:pt x="510" y="0"/>
                  </a:lnTo>
                  <a:close/>
                </a:path>
              </a:pathLst>
            </a:custGeom>
            <a:solidFill>
              <a:schemeClr val="bg2">
                <a:lumMod val="90000"/>
              </a:schemeClr>
            </a:solidFill>
            <a:ln>
              <a:noFill/>
            </a:ln>
          </p:spPr>
          <p:txBody>
            <a:bodyPr vert="horz" wrap="square" lIns="91440" tIns="45720" rIns="91440" bIns="45720" numCol="1" anchor="t" anchorCtr="0" compatLnSpc="1"/>
            <a:lstStyle/>
            <a:p>
              <a:pPr fontAlgn="base">
                <a:spcBef>
                  <a:spcPct val="0"/>
                </a:spcBef>
                <a:spcAft>
                  <a:spcPct val="0"/>
                </a:spcAft>
              </a:pPr>
              <a:endParaRPr lang="zh-CN" altLang="en-US" dirty="0">
                <a:solidFill>
                  <a:srgbClr val="000000"/>
                </a:solidFill>
                <a:latin typeface="Arial" panose="020B0604020202020204" pitchFamily="34" charset="0"/>
                <a:ea typeface="宋体" panose="02010600030101010101" pitchFamily="2" charset="-122"/>
              </a:endParaRPr>
            </a:p>
          </p:txBody>
        </p:sp>
        <p:sp>
          <p:nvSpPr>
            <p:cNvPr id="63" name="文本框 62"/>
            <p:cNvSpPr txBox="1"/>
            <p:nvPr/>
          </p:nvSpPr>
          <p:spPr>
            <a:xfrm>
              <a:off x="3147464" y="2590801"/>
              <a:ext cx="2314611" cy="516549"/>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云数据中心</a:t>
              </a:r>
            </a:p>
          </p:txBody>
        </p:sp>
        <p:sp>
          <p:nvSpPr>
            <p:cNvPr id="64" name="矩形: 圆角 26"/>
            <p:cNvSpPr/>
            <p:nvPr/>
          </p:nvSpPr>
          <p:spPr>
            <a:xfrm>
              <a:off x="762000" y="1771650"/>
              <a:ext cx="7315200" cy="1524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312" y="1907125"/>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746"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220"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399" y="1907125"/>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486" y="1907124"/>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573" y="1926074"/>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729"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746"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000"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2017"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9526"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8474"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7948"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6849"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 name="对话气泡: 圆角矩形 74"/>
          <p:cNvSpPr/>
          <p:nvPr/>
        </p:nvSpPr>
        <p:spPr>
          <a:xfrm>
            <a:off x="6903699" y="1408581"/>
            <a:ext cx="2500444" cy="1102395"/>
          </a:xfrm>
          <a:prstGeom prst="wedgeRoundRectCallout">
            <a:avLst>
              <a:gd name="adj1" fmla="val -191164"/>
              <a:gd name="adj2" fmla="val 105644"/>
              <a:gd name="adj3" fmla="val 16667"/>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latin typeface="微软雅黑" panose="020B0503020204020204" charset="-122"/>
                <a:ea typeface="微软雅黑" panose="020B0503020204020204" charset="-122"/>
              </a:rPr>
              <a:t>我需要</a:t>
            </a:r>
            <a:r>
              <a:rPr lang="en-US" altLang="zh-CN" sz="1600" dirty="0">
                <a:solidFill>
                  <a:schemeClr val="tx1"/>
                </a:solidFill>
                <a:latin typeface="微软雅黑" panose="020B0503020204020204" charset="-122"/>
                <a:ea typeface="微软雅黑" panose="020B0503020204020204" charset="-122"/>
              </a:rPr>
              <a:t>10</a:t>
            </a:r>
            <a:r>
              <a:rPr lang="zh-CN" altLang="en-US" sz="1600" dirty="0">
                <a:solidFill>
                  <a:schemeClr val="tx1"/>
                </a:solidFill>
                <a:latin typeface="微软雅黑" panose="020B0503020204020204" charset="-122"/>
                <a:ea typeface="微软雅黑" panose="020B0503020204020204" charset="-122"/>
              </a:rPr>
              <a:t>台虚拟机</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2CPU</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8G</a:t>
            </a:r>
            <a:r>
              <a:rPr lang="zh-CN" altLang="zh-CN" sz="1600" dirty="0">
                <a:solidFill>
                  <a:schemeClr val="tx1"/>
                </a:solidFill>
                <a:latin typeface="微软雅黑" panose="020B0503020204020204" charset="-122"/>
                <a:ea typeface="微软雅黑" panose="020B0503020204020204" charset="-122"/>
              </a:rPr>
              <a:t>内存</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50G</a:t>
            </a:r>
            <a:r>
              <a:rPr lang="zh-CN" altLang="en-US" sz="1600" dirty="0">
                <a:solidFill>
                  <a:schemeClr val="tx1"/>
                </a:solidFill>
                <a:latin typeface="微软雅黑" panose="020B0503020204020204" charset="-122"/>
                <a:ea typeface="微软雅黑" panose="020B0503020204020204" charset="-122"/>
              </a:rPr>
              <a:t>硬盘</a:t>
            </a:r>
          </a:p>
        </p:txBody>
      </p:sp>
      <p:pic>
        <p:nvPicPr>
          <p:cNvPr id="4" name="图片 3"/>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090066" y="4253735"/>
            <a:ext cx="1995770" cy="1732043"/>
          </a:xfrm>
          <a:prstGeom prst="rect">
            <a:avLst/>
          </a:prstGeom>
        </p:spPr>
      </p:pic>
      <p:sp>
        <p:nvSpPr>
          <p:cNvPr id="81" name="矩形 80"/>
          <p:cNvSpPr/>
          <p:nvPr/>
        </p:nvSpPr>
        <p:spPr>
          <a:xfrm>
            <a:off x="0" y="271484"/>
            <a:ext cx="731063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p:cNvSpPr txBox="1"/>
          <p:nvPr/>
        </p:nvSpPr>
        <p:spPr>
          <a:xfrm>
            <a:off x="308930" y="271484"/>
            <a:ext cx="705229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服务举例</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359171" y="998950"/>
            <a:ext cx="1088706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600" dirty="0">
                <a:latin typeface="微软雅黑" panose="020B0503020204020204" charset="-122"/>
                <a:ea typeface="微软雅黑" panose="020B0503020204020204" charset="-122"/>
              </a:rPr>
              <a:t>      随着云计算时代的来临，虚拟化管理平台 逐步走向开放平台架构，多种厂家的虚拟机可以在开放的平台架构下共存，不同的应用厂商可以基于开放平台架构不断的丰富云应用。一时多种开源架构兴起如</a:t>
            </a:r>
            <a:r>
              <a:rPr lang="en-US" altLang="zh-CN" sz="1600" dirty="0" err="1">
                <a:latin typeface="微软雅黑" panose="020B0503020204020204" charset="-122"/>
                <a:ea typeface="微软雅黑" panose="020B0503020204020204" charset="-122"/>
              </a:rPr>
              <a:t>OpenNebula</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Eucalyptus</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CloudStack</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等，随着社区活跃度和云计算主流厂商的技术选择，</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成为主流的开源架构。</a:t>
            </a:r>
            <a:endParaRPr lang="en-US" altLang="zh-CN" sz="1600" dirty="0">
              <a:latin typeface="微软雅黑" panose="020B0503020204020204" charset="-122"/>
              <a:ea typeface="微软雅黑" panose="020B0503020204020204" charset="-122"/>
            </a:endParaRPr>
          </a:p>
        </p:txBody>
      </p:sp>
      <p:pic>
        <p:nvPicPr>
          <p:cNvPr id="11" name="Picture 2" descr="C:\Users\Janie\Documents\FetionV5\743778360\temp\10bf41ceb644035cafddabd9224adc3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3469" y="2262997"/>
            <a:ext cx="6762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Users\Janie\Documents\FetionV5\743778360\temp\59b84830cab4e3d3c8c90be41ab64b6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80437" y="2977372"/>
            <a:ext cx="5842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Users\Janie\Documents\FetionV5\743778360\temp\1deea73b4111044ed57754c67bde1259.jpg"/>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22282" y="2334434"/>
            <a:ext cx="6191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Janie\Documents\FetionV5\743778360\temp\b65cd05322f6ffc90d7d375dc536ad0a.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7844" y="2405872"/>
            <a:ext cx="9874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Janie\Documents\FetionV5\743778360\temp\9d5dd5ba34a9babe128ceb24b49307f6.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6468" y="2834496"/>
            <a:ext cx="438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C:\Users\Janie\Documents\FetionV5\743778360\temp\2cbbefe90d52f10a8c29c8e3bf5a1d6c.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844" y="2977371"/>
            <a:ext cx="8048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359171" y="2225810"/>
            <a:ext cx="8622404" cy="1938020"/>
          </a:xfrm>
          <a:prstGeom prst="rect">
            <a:avLst/>
          </a:prstGeom>
        </p:spPr>
        <p:txBody>
          <a:bodyPr wrap="square">
            <a:spAutoFit/>
          </a:bodyPr>
          <a:lstStyle/>
          <a:p>
            <a:pPr algn="just">
              <a:lnSpc>
                <a:spcPct val="150000"/>
              </a:lnSpc>
              <a:defRPr sz="1800">
                <a:solidFill>
                  <a:srgbClr val="000000"/>
                </a:solidFill>
              </a:defRPr>
            </a:pPr>
            <a:r>
              <a:rPr lang="en-US" altLang="zh-CN" sz="1600" b="1" dirty="0">
                <a:solidFill>
                  <a:srgbClr val="FF0000"/>
                </a:solidFill>
                <a:latin typeface="微软雅黑" panose="020B0503020204020204" charset="-122"/>
                <a:ea typeface="微软雅黑" panose="020B0503020204020204" charset="-122"/>
              </a:rPr>
              <a:t>OpenStack</a:t>
            </a:r>
            <a:r>
              <a:rPr lang="zh-CN" altLang="en-US" sz="1600" b="1" dirty="0">
                <a:solidFill>
                  <a:srgbClr val="FF0000"/>
                </a:solidFill>
                <a:latin typeface="微软雅黑" panose="020B0503020204020204" charset="-122"/>
                <a:ea typeface="微软雅黑" panose="020B0503020204020204" charset="-122"/>
              </a:rPr>
              <a:t>是什么</a:t>
            </a:r>
            <a:r>
              <a:rPr lang="en-US" altLang="zh-CN" sz="1600" b="1" dirty="0">
                <a:solidFill>
                  <a:srgbClr val="FF0000"/>
                </a:solidFill>
                <a:latin typeface="微软雅黑" panose="020B0503020204020204" charset="-122"/>
                <a:ea typeface="微软雅黑" panose="020B0503020204020204" charset="-122"/>
              </a:rPr>
              <a:t>?</a:t>
            </a:r>
          </a:p>
          <a:p>
            <a:pPr marL="285750" indent="-285750" algn="just">
              <a:lnSpc>
                <a:spcPct val="150000"/>
              </a:lnSpc>
              <a:buFont typeface="Wingdings" panose="05000000000000000000" pitchFamily="2" charset="2"/>
              <a:buChar char="u"/>
              <a:defRPr sz="1800">
                <a:solidFill>
                  <a:srgbClr val="000000"/>
                </a:solidFill>
              </a:defRPr>
            </a:pPr>
            <a:r>
              <a:rPr lang="en-US" altLang="zh-CN" sz="1600" dirty="0" err="1">
                <a:solidFill>
                  <a:srgbClr val="666666"/>
                </a:solidFill>
                <a:latin typeface="微软雅黑" panose="020B0503020204020204" charset="-122"/>
                <a:ea typeface="微软雅黑" panose="020B0503020204020204" charset="-122"/>
                <a:sym typeface="Times"/>
              </a:rPr>
              <a:t>OpenStack</a:t>
            </a:r>
            <a:r>
              <a:rPr lang="zh-CN" altLang="en-US" sz="1600" dirty="0">
                <a:solidFill>
                  <a:srgbClr val="666666"/>
                </a:solidFill>
                <a:latin typeface="微软雅黑" panose="020B0503020204020204" charset="-122"/>
                <a:ea typeface="微软雅黑" panose="020B0503020204020204" charset="-122"/>
                <a:sym typeface="Times"/>
              </a:rPr>
              <a:t>是由</a:t>
            </a: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和美国宇航局</a:t>
            </a: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在</a:t>
            </a:r>
            <a:r>
              <a:rPr lang="en-US" altLang="zh-CN" sz="1600" dirty="0">
                <a:solidFill>
                  <a:srgbClr val="666666"/>
                </a:solidFill>
                <a:latin typeface="微软雅黑" panose="020B0503020204020204" charset="-122"/>
                <a:ea typeface="微软雅黑" panose="020B0503020204020204" charset="-122"/>
                <a:sym typeface="Times"/>
              </a:rPr>
              <a:t>2010</a:t>
            </a:r>
            <a:r>
              <a:rPr lang="zh-CN" altLang="en-US" sz="1600" dirty="0">
                <a:solidFill>
                  <a:srgbClr val="666666"/>
                </a:solidFill>
                <a:latin typeface="微软雅黑" panose="020B0503020204020204" charset="-122"/>
                <a:ea typeface="微软雅黑" panose="020B0503020204020204" charset="-122"/>
                <a:sym typeface="Times"/>
              </a:rPr>
              <a:t>年发起的开源项目</a:t>
            </a:r>
            <a:endParaRPr lang="en-US" altLang="zh-CN" sz="1600" dirty="0">
              <a:solidFill>
                <a:srgbClr val="666666"/>
              </a:solidFill>
              <a:latin typeface="微软雅黑" panose="020B0503020204020204" charset="-122"/>
              <a:ea typeface="微软雅黑" panose="020B0503020204020204" charset="-122"/>
            </a:endParaRPr>
          </a:p>
          <a:p>
            <a:pPr marL="285750" indent="-285750" algn="just">
              <a:lnSpc>
                <a:spcPct val="150000"/>
              </a:lnSpc>
              <a:buFont typeface="Wingdings" panose="05000000000000000000" pitchFamily="2" charset="2"/>
              <a:buChar char="u"/>
              <a:defRPr sz="1800">
                <a:solidFill>
                  <a:srgbClr val="000000"/>
                </a:solidFill>
              </a:defRPr>
            </a:pP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当时推出了云主机和云存储服务，但竞争不过</a:t>
            </a:r>
            <a:r>
              <a:rPr lang="en-US" altLang="zh-CN" sz="1600" dirty="0">
                <a:solidFill>
                  <a:srgbClr val="666666"/>
                </a:solidFill>
                <a:latin typeface="微软雅黑" panose="020B0503020204020204" charset="-122"/>
                <a:ea typeface="微软雅黑" panose="020B0503020204020204" charset="-122"/>
                <a:sym typeface="Times"/>
              </a:rPr>
              <a:t>Amazon</a:t>
            </a:r>
            <a:r>
              <a:rPr lang="zh-CN" altLang="en-US" sz="1600" dirty="0">
                <a:solidFill>
                  <a:srgbClr val="666666"/>
                </a:solidFill>
                <a:latin typeface="微软雅黑" panose="020B0503020204020204" charset="-122"/>
                <a:ea typeface="微软雅黑" panose="020B0503020204020204" charset="-122"/>
                <a:sym typeface="Times"/>
              </a:rPr>
              <a:t>，于是开源了云存储</a:t>
            </a:r>
            <a:endParaRPr lang="en-US" altLang="zh-CN" sz="1600" dirty="0">
              <a:solidFill>
                <a:srgbClr val="666666"/>
              </a:solidFill>
              <a:latin typeface="微软雅黑" panose="020B0503020204020204" charset="-122"/>
              <a:ea typeface="微软雅黑" panose="020B0503020204020204" charset="-122"/>
              <a:sym typeface="Times"/>
            </a:endParaRPr>
          </a:p>
          <a:p>
            <a:pPr marL="285750" indent="-285750" algn="just">
              <a:lnSpc>
                <a:spcPct val="150000"/>
              </a:lnSpc>
              <a:buFont typeface="Wingdings" panose="05000000000000000000" pitchFamily="2" charset="2"/>
              <a:buChar char="u"/>
              <a:defRPr sz="1800">
                <a:solidFill>
                  <a:srgbClr val="000000"/>
                </a:solidFill>
              </a:defRPr>
            </a:pP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提供了</a:t>
            </a:r>
            <a:r>
              <a:rPr lang="en-US" altLang="zh-CN" sz="1600" dirty="0">
                <a:solidFill>
                  <a:srgbClr val="666666"/>
                </a:solidFill>
                <a:latin typeface="微软雅黑" panose="020B0503020204020204" charset="-122"/>
                <a:ea typeface="微软雅黑" panose="020B0503020204020204" charset="-122"/>
                <a:sym typeface="Times"/>
              </a:rPr>
              <a:t>Nova</a:t>
            </a:r>
            <a:r>
              <a:rPr lang="zh-CN" altLang="en-US" sz="1600" dirty="0">
                <a:solidFill>
                  <a:srgbClr val="666666"/>
                </a:solidFill>
                <a:latin typeface="微软雅黑" panose="020B0503020204020204" charset="-122"/>
                <a:ea typeface="微软雅黑" panose="020B0503020204020204" charset="-122"/>
                <a:sym typeface="Times"/>
              </a:rPr>
              <a:t>的初始代码，</a:t>
            </a: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不想花精力维护代码，于是和</a:t>
            </a: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合作开源。</a:t>
            </a:r>
            <a:endParaRPr lang="en-US" altLang="zh-CN" sz="1600" dirty="0">
              <a:solidFill>
                <a:schemeClr val="accent2"/>
              </a:solidFill>
              <a:latin typeface="微软雅黑" panose="020B0503020204020204" charset="-122"/>
              <a:ea typeface="微软雅黑" panose="020B0503020204020204" charset="-122"/>
              <a:sym typeface="Times"/>
            </a:endParaRPr>
          </a:p>
          <a:p>
            <a:pPr marL="742950" lvl="1" indent="-285750" algn="just">
              <a:lnSpc>
                <a:spcPct val="150000"/>
              </a:lnSpc>
              <a:buFont typeface="Wingdings" panose="05000000000000000000" pitchFamily="2" charset="2"/>
              <a:buChar char="u"/>
              <a:defRPr sz="1800">
                <a:solidFill>
                  <a:srgbClr val="000000"/>
                </a:solidFill>
              </a:defRPr>
            </a:pPr>
            <a:endParaRPr lang="en-US" altLang="zh-CN" sz="1600" dirty="0">
              <a:solidFill>
                <a:srgbClr val="666666"/>
              </a:solidFill>
              <a:latin typeface="微软雅黑" panose="020B0503020204020204" charset="-122"/>
              <a:ea typeface="微软雅黑" panose="020B0503020204020204" charset="-122"/>
            </a:endParaRPr>
          </a:p>
        </p:txBody>
      </p:sp>
      <p:sp>
        <p:nvSpPr>
          <p:cNvPr id="23" name="AutoShape 4" descr="https://www.nasa.gov/sites/all/themes/custom/nasatwo/images/nasa-logo.svg"/>
          <p:cNvSpPr>
            <a:spLocks noChangeAspect="1" noChangeArrowheads="1"/>
          </p:cNvSpPr>
          <p:nvPr/>
        </p:nvSpPr>
        <p:spPr bwMode="auto">
          <a:xfrm flipH="1">
            <a:off x="7865298" y="3729152"/>
            <a:ext cx="504993" cy="8185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 name="Picture 14" descr="https://ss0.bdstatic.com/70cFvHSh_Q1YnxGkpoWK1HF6hhy/it/u=168415386,3881812176&amp;fm=27&amp;gp=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28838" y="4423177"/>
            <a:ext cx="7172324" cy="152042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350" y="271780"/>
            <a:ext cx="930719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98120" y="271780"/>
            <a:ext cx="888238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-IaaS-</a:t>
            </a:r>
            <a:r>
              <a:rPr lang="en-US" altLang="zh-CN" sz="3200" dirty="0" err="1">
                <a:solidFill>
                  <a:schemeClr val="bg1"/>
                </a:solidFill>
                <a:latin typeface="微软雅黑" panose="020B0503020204020204" charset="-122"/>
                <a:ea typeface="微软雅黑" panose="020B0503020204020204" charset="-122"/>
              </a:rPr>
              <a:t>Openstack</a:t>
            </a:r>
            <a:r>
              <a:rPr lang="zh-CN" altLang="en-US" sz="3200" dirty="0">
                <a:solidFill>
                  <a:schemeClr val="bg1"/>
                </a:solidFill>
                <a:latin typeface="微软雅黑" panose="020B0503020204020204" charset="-122"/>
                <a:ea typeface="微软雅黑" panose="020B0503020204020204" charset="-122"/>
              </a:rPr>
              <a:t>开源架构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9155" y="927547"/>
            <a:ext cx="11585165" cy="1337945"/>
          </a:xfrm>
          <a:prstGeom prst="rect">
            <a:avLst/>
          </a:prstGeom>
          <a:noFill/>
        </p:spPr>
        <p:txBody>
          <a:bodyPr wrap="square" rtlCol="0">
            <a:spAutoFit/>
          </a:bodyPr>
          <a:lstStyle/>
          <a:p>
            <a:pPr indent="457200" algn="just">
              <a:lnSpc>
                <a:spcPct val="150000"/>
              </a:lnSpc>
            </a:pPr>
            <a:r>
              <a:rPr lang="en-US" altLang="zh-CN" dirty="0" err="1">
                <a:latin typeface="微软雅黑" panose="020B0503020204020204" charset="-122"/>
                <a:ea typeface="微软雅黑" panose="020B0503020204020204" charset="-122"/>
              </a:rPr>
              <a:t>Openstack</a:t>
            </a:r>
            <a:r>
              <a:rPr lang="zh-CN" altLang="en-US" dirty="0">
                <a:latin typeface="微软雅黑" panose="020B0503020204020204" charset="-122"/>
                <a:ea typeface="微软雅黑" panose="020B0503020204020204" charset="-122"/>
              </a:rPr>
              <a:t>项目是由美国国家航天局</a:t>
            </a:r>
            <a:r>
              <a:rPr lang="en-US" altLang="zh-CN" dirty="0">
                <a:latin typeface="微软雅黑" panose="020B0503020204020204" charset="-122"/>
                <a:ea typeface="微软雅黑" panose="020B0503020204020204" charset="-122"/>
              </a:rPr>
              <a:t>(NASA</a:t>
            </a:r>
            <a:r>
              <a:rPr lang="zh-CN" altLang="en-US" dirty="0">
                <a:latin typeface="微软雅黑" panose="020B0503020204020204" charset="-122"/>
                <a:ea typeface="微软雅黑" panose="020B0503020204020204" charset="-122"/>
              </a:rPr>
              <a:t>）和</a:t>
            </a:r>
            <a:r>
              <a:rPr lang="en-US" altLang="zh-CN" dirty="0" err="1">
                <a:latin typeface="微软雅黑" panose="020B0503020204020204" charset="-122"/>
                <a:ea typeface="微软雅黑" panose="020B0503020204020204" charset="-122"/>
              </a:rPr>
              <a:t>RackSpace</a:t>
            </a:r>
            <a:r>
              <a:rPr lang="zh-CN" altLang="en-US" dirty="0">
                <a:latin typeface="微软雅黑" panose="020B0503020204020204" charset="-122"/>
                <a:ea typeface="微软雅黑" panose="020B0503020204020204" charset="-122"/>
              </a:rPr>
              <a:t>合作发起的云计算开源软件，提供计算，网络，存储等资源的管理调度功能。</a:t>
            </a:r>
            <a:r>
              <a:rPr lang="en-US" altLang="zh-CN" dirty="0">
                <a:latin typeface="微软雅黑" panose="020B0503020204020204" charset="-122"/>
                <a:ea typeface="微软雅黑" panose="020B0503020204020204" charset="-122"/>
              </a:rPr>
              <a:t>2010</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rPr>
              <a:t>月以</a:t>
            </a:r>
            <a:r>
              <a:rPr lang="en-US" altLang="zh-CN" dirty="0">
                <a:latin typeface="微软雅黑" panose="020B0503020204020204" charset="-122"/>
                <a:ea typeface="微软雅黑" panose="020B0503020204020204" charset="-122"/>
              </a:rPr>
              <a:t>Apache</a:t>
            </a:r>
            <a:r>
              <a:rPr lang="zh-CN" altLang="en-US" dirty="0">
                <a:latin typeface="微软雅黑" panose="020B0503020204020204" charset="-122"/>
                <a:ea typeface="微软雅黑" panose="020B0503020204020204" charset="-122"/>
              </a:rPr>
              <a:t>许可证开源。</a:t>
            </a:r>
            <a:r>
              <a:rPr lang="en-US" altLang="zh-CN" dirty="0">
                <a:latin typeface="微软雅黑" panose="020B0503020204020204" charset="-122"/>
                <a:ea typeface="微软雅黑" panose="020B0503020204020204" charset="-122"/>
              </a:rPr>
              <a:t>2012</a:t>
            </a:r>
            <a:r>
              <a:rPr lang="zh-CN" altLang="en-US" dirty="0">
                <a:latin typeface="微软雅黑" panose="020B0503020204020204" charset="-122"/>
                <a:ea typeface="微软雅黑" panose="020B0503020204020204" charset="-122"/>
              </a:rPr>
              <a:t>年成立</a:t>
            </a:r>
            <a:r>
              <a:rPr lang="en-US" altLang="zh-CN" dirty="0" err="1">
                <a:latin typeface="微软雅黑" panose="020B0503020204020204" charset="-122"/>
                <a:ea typeface="微软雅黑" panose="020B0503020204020204" charset="-122"/>
              </a:rPr>
              <a:t>OpenStack</a:t>
            </a:r>
            <a:r>
              <a:rPr lang="en-US" altLang="zh-CN" dirty="0">
                <a:latin typeface="微软雅黑" panose="020B0503020204020204" charset="-122"/>
                <a:ea typeface="微软雅黑" panose="020B0503020204020204" charset="-122"/>
              </a:rPr>
              <a:t> Foundation</a:t>
            </a:r>
            <a:r>
              <a:rPr lang="zh-CN" altLang="en-US" dirty="0">
                <a:latin typeface="微软雅黑" panose="020B0503020204020204" charset="-122"/>
                <a:ea typeface="微软雅黑" panose="020B0503020204020204" charset="-122"/>
              </a:rPr>
              <a:t>负责社区的管理和日常工作。目前社区已有来自</a:t>
            </a:r>
            <a:r>
              <a:rPr lang="en-US" altLang="zh-CN" dirty="0">
                <a:latin typeface="微软雅黑" panose="020B0503020204020204" charset="-122"/>
                <a:ea typeface="微软雅黑" panose="020B0503020204020204" charset="-122"/>
              </a:rPr>
              <a:t>187</a:t>
            </a:r>
            <a:r>
              <a:rPr lang="zh-CN" altLang="en-US" dirty="0">
                <a:latin typeface="微软雅黑" panose="020B0503020204020204" charset="-122"/>
                <a:ea typeface="微软雅黑" panose="020B0503020204020204" charset="-122"/>
              </a:rPr>
              <a:t>个国家的</a:t>
            </a:r>
            <a:r>
              <a:rPr lang="en-US" altLang="zh-CN" dirty="0">
                <a:latin typeface="微软雅黑" panose="020B0503020204020204" charset="-122"/>
                <a:ea typeface="微软雅黑" panose="020B0503020204020204" charset="-122"/>
              </a:rPr>
              <a:t>82000</a:t>
            </a:r>
            <a:r>
              <a:rPr lang="zh-CN" altLang="en-US" dirty="0">
                <a:latin typeface="微软雅黑" panose="020B0503020204020204" charset="-122"/>
                <a:ea typeface="微软雅黑" panose="020B0503020204020204" charset="-122"/>
              </a:rPr>
              <a:t>多名注册会员，有</a:t>
            </a:r>
            <a:r>
              <a:rPr lang="en-US" altLang="zh-CN" dirty="0">
                <a:latin typeface="微软雅黑" panose="020B0503020204020204" charset="-122"/>
                <a:ea typeface="微软雅黑" panose="020B0503020204020204" charset="-122"/>
              </a:rPr>
              <a:t>660</a:t>
            </a:r>
            <a:r>
              <a:rPr lang="zh-CN" altLang="en-US" dirty="0">
                <a:latin typeface="微软雅黑" panose="020B0503020204020204" charset="-122"/>
                <a:ea typeface="微软雅黑" panose="020B0503020204020204" charset="-122"/>
              </a:rPr>
              <a:t>多个公司参与支持</a:t>
            </a:r>
            <a:r>
              <a:rPr lang="en-US" altLang="zh-CN" dirty="0" err="1">
                <a:latin typeface="微软雅黑" panose="020B0503020204020204" charset="-122"/>
                <a:ea typeface="微软雅黑" panose="020B0503020204020204" charset="-122"/>
              </a:rPr>
              <a:t>OpenStack</a:t>
            </a:r>
            <a:r>
              <a:rPr lang="zh-CN" altLang="en-US" dirty="0">
                <a:latin typeface="微软雅黑" panose="020B0503020204020204" charset="-122"/>
                <a:ea typeface="微软雅黑" panose="020B0503020204020204" charset="-122"/>
              </a:rPr>
              <a:t>社区。</a:t>
            </a:r>
          </a:p>
        </p:txBody>
      </p:sp>
      <p:sp>
        <p:nvSpPr>
          <p:cNvPr id="6" name="矩形 5"/>
          <p:cNvSpPr/>
          <p:nvPr/>
        </p:nvSpPr>
        <p:spPr>
          <a:xfrm>
            <a:off x="4504966" y="5932997"/>
            <a:ext cx="775301"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TextBox 10"/>
          <p:cNvSpPr txBox="1"/>
          <p:nvPr/>
        </p:nvSpPr>
        <p:spPr>
          <a:xfrm>
            <a:off x="5652418" y="3849538"/>
            <a:ext cx="5941203" cy="1814830"/>
          </a:xfrm>
          <a:prstGeom prst="rect">
            <a:avLst/>
          </a:prstGeom>
          <a:noFill/>
        </p:spPr>
        <p:txBody>
          <a:bodyPr wrap="square" rtlCol="0">
            <a:spAutoFit/>
          </a:bodyPr>
          <a:lstStyle/>
          <a:p>
            <a:pPr algn="ctr"/>
            <a:r>
              <a:rPr lang="en-US" altLang="zh-CN" sz="1600" b="1" dirty="0" err="1">
                <a:solidFill>
                  <a:schemeClr val="accent5"/>
                </a:solidFill>
                <a:latin typeface="微软雅黑" panose="020B0503020204020204" charset="-122"/>
                <a:ea typeface="微软雅黑" panose="020B0503020204020204" charset="-122"/>
              </a:rPr>
              <a:t>OpenStack</a:t>
            </a:r>
            <a:r>
              <a:rPr lang="zh-CN" altLang="en-US" sz="1600" b="1" dirty="0">
                <a:solidFill>
                  <a:schemeClr val="accent5"/>
                </a:solidFill>
                <a:latin typeface="微软雅黑" panose="020B0503020204020204" charset="-122"/>
                <a:ea typeface="微软雅黑" panose="020B0503020204020204" charset="-122"/>
              </a:rPr>
              <a:t>开源社区的组件已经比较完善</a:t>
            </a:r>
            <a:endParaRPr lang="en-US" altLang="zh-CN" sz="1600" b="1" dirty="0">
              <a:solidFill>
                <a:schemeClr val="accent5"/>
              </a:solidFill>
              <a:latin typeface="微软雅黑" panose="020B0503020204020204" charset="-122"/>
              <a:ea typeface="微软雅黑" panose="020B0503020204020204" charset="-122"/>
            </a:endParaRPr>
          </a:p>
          <a:p>
            <a:pPr algn="ctr"/>
            <a:endParaRPr lang="en-US" altLang="zh-CN" sz="1600" b="1" dirty="0">
              <a:solidFill>
                <a:schemeClr val="accent5"/>
              </a:solidFill>
              <a:latin typeface="微软雅黑" panose="020B0503020204020204" charset="-122"/>
              <a:ea typeface="微软雅黑" panose="020B0503020204020204" charset="-122"/>
            </a:endParaRPr>
          </a:p>
          <a:p>
            <a:pPr indent="457200" algn="dist"/>
            <a:r>
              <a:rPr lang="zh-CN" altLang="en-US" sz="1600" dirty="0">
                <a:latin typeface="微软雅黑" panose="020B0503020204020204" charset="-122"/>
                <a:ea typeface="微软雅黑" panose="020B0503020204020204" charset="-122"/>
              </a:rPr>
              <a:t>目前</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生态系统除了包括</a:t>
            </a:r>
            <a:r>
              <a:rPr lang="en-US" altLang="zh-CN" sz="1600" dirty="0">
                <a:latin typeface="微软雅黑" panose="020B0503020204020204" charset="-122"/>
                <a:ea typeface="微软雅黑" panose="020B0503020204020204" charset="-122"/>
              </a:rPr>
              <a:t>Nova(</a:t>
            </a:r>
            <a:r>
              <a:rPr lang="zh-CN" altLang="en-US" sz="1600" dirty="0">
                <a:latin typeface="微软雅黑" panose="020B0503020204020204" charset="-122"/>
                <a:ea typeface="微软雅黑" panose="020B0503020204020204" charset="-122"/>
              </a:rPr>
              <a:t>计算资源管理</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Swift</a:t>
            </a:r>
            <a:r>
              <a:rPr lang="zh-CN" altLang="en-US" sz="1600" dirty="0">
                <a:latin typeface="微软雅黑" panose="020B0503020204020204" charset="-122"/>
                <a:ea typeface="微软雅黑" panose="020B0503020204020204" charset="-122"/>
              </a:rPr>
              <a:t>（对象存储管理）、</a:t>
            </a:r>
            <a:r>
              <a:rPr lang="en-US" altLang="zh-CN" sz="1600" dirty="0">
                <a:latin typeface="微软雅黑" panose="020B0503020204020204" charset="-122"/>
                <a:ea typeface="微软雅黑" panose="020B0503020204020204" charset="-122"/>
              </a:rPr>
              <a:t>Glance</a:t>
            </a:r>
            <a:r>
              <a:rPr lang="zh-CN" altLang="en-US" sz="1600" dirty="0">
                <a:latin typeface="微软雅黑" panose="020B0503020204020204" charset="-122"/>
                <a:ea typeface="微软雅黑" panose="020B0503020204020204" charset="-122"/>
              </a:rPr>
              <a:t>（镜像管理）、</a:t>
            </a:r>
            <a:r>
              <a:rPr lang="en-US" altLang="zh-CN" sz="1600" dirty="0">
                <a:latin typeface="微软雅黑" panose="020B0503020204020204" charset="-122"/>
                <a:ea typeface="微软雅黑" panose="020B0503020204020204" charset="-122"/>
              </a:rPr>
              <a:t>Cinder</a:t>
            </a:r>
            <a:r>
              <a:rPr lang="zh-CN" altLang="en-US" sz="1600" dirty="0">
                <a:latin typeface="微软雅黑" panose="020B0503020204020204" charset="-122"/>
                <a:ea typeface="微软雅黑" panose="020B0503020204020204" charset="-122"/>
              </a:rPr>
              <a:t>（块存储管理）和</a:t>
            </a:r>
            <a:r>
              <a:rPr lang="en-US" altLang="zh-CN" sz="1600" dirty="0">
                <a:latin typeface="微软雅黑" panose="020B0503020204020204" charset="-122"/>
                <a:ea typeface="微软雅黑" panose="020B0503020204020204" charset="-122"/>
              </a:rPr>
              <a:t>Neutron</a:t>
            </a:r>
            <a:r>
              <a:rPr lang="zh-CN" altLang="en-US" sz="1600" dirty="0">
                <a:latin typeface="微软雅黑" panose="020B0503020204020204" charset="-122"/>
                <a:ea typeface="微软雅黑" panose="020B0503020204020204" charset="-122"/>
              </a:rPr>
              <a:t>（网络管理）外，还包括</a:t>
            </a:r>
            <a:r>
              <a:rPr lang="en-US" altLang="zh-CN" sz="1600" dirty="0" err="1">
                <a:latin typeface="微软雅黑" panose="020B0503020204020204" charset="-122"/>
                <a:ea typeface="微软雅黑" panose="020B0503020204020204" charset="-122"/>
              </a:rPr>
              <a:t>KeyStone</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认证管理）、</a:t>
            </a:r>
            <a:r>
              <a:rPr lang="en-US" altLang="zh-CN" sz="1600" dirty="0">
                <a:latin typeface="微软雅黑" panose="020B0503020204020204" charset="-122"/>
                <a:ea typeface="微软雅黑" panose="020B0503020204020204" charset="-122"/>
              </a:rPr>
              <a:t>Horizon</a:t>
            </a:r>
            <a:r>
              <a:rPr lang="zh-CN" altLang="en-US" sz="1600" dirty="0">
                <a:latin typeface="微软雅黑" panose="020B0503020204020204" charset="-122"/>
                <a:ea typeface="微软雅黑" panose="020B0503020204020204" charset="-122"/>
              </a:rPr>
              <a:t>（管理</a:t>
            </a:r>
            <a:r>
              <a:rPr lang="en-US" altLang="zh-CN" sz="1600" dirty="0">
                <a:latin typeface="微软雅黑" panose="020B0503020204020204" charset="-122"/>
                <a:ea typeface="微软雅黑" panose="020B0503020204020204" charset="-122"/>
              </a:rPr>
              <a:t>Portal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Heat</a:t>
            </a:r>
            <a:r>
              <a:rPr lang="zh-CN" altLang="en-US" sz="1600" dirty="0">
                <a:latin typeface="微软雅黑" panose="020B0503020204020204" charset="-122"/>
                <a:ea typeface="微软雅黑" panose="020B0503020204020204" charset="-122"/>
              </a:rPr>
              <a:t>（流程管理）和</a:t>
            </a:r>
            <a:r>
              <a:rPr lang="en-US" altLang="zh-CN" sz="1600" dirty="0" err="1">
                <a:latin typeface="微软雅黑" panose="020B0503020204020204" charset="-122"/>
                <a:ea typeface="微软雅黑" panose="020B0503020204020204" charset="-122"/>
              </a:rPr>
              <a:t>Ceiiometer</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监控计量管理）等组件以及一系列孵化项目和工具。</a:t>
            </a:r>
          </a:p>
        </p:txBody>
      </p:sp>
      <p:sp>
        <p:nvSpPr>
          <p:cNvPr id="8" name="Rectangle 5"/>
          <p:cNvSpPr>
            <a:spLocks noChangeArrowheads="1"/>
          </p:cNvSpPr>
          <p:nvPr/>
        </p:nvSpPr>
        <p:spPr bwMode="gray">
          <a:xfrm>
            <a:off x="5652420" y="5682627"/>
            <a:ext cx="6051900" cy="692696"/>
          </a:xfrm>
          <a:prstGeom prst="rect">
            <a:avLst/>
          </a:prstGeom>
          <a:noFill/>
          <a:ln w="9525">
            <a:solidFill>
              <a:schemeClr val="accent5"/>
            </a:solidFill>
            <a:miter lim="800000"/>
          </a:ln>
        </p:spPr>
        <p:txBody>
          <a:bodyPr lIns="180000" tIns="46800" rIns="72000" bIns="46800" anchor="ctr"/>
          <a:lstStyle/>
          <a:p>
            <a:pPr algn="ctr" eaLnBrk="0" latinLnBrk="1" hangingPunct="0">
              <a:lnSpc>
                <a:spcPct val="90000"/>
              </a:lnSpc>
              <a:buClr>
                <a:srgbClr val="006600"/>
              </a:buClr>
              <a:buSzPct val="85000"/>
            </a:pPr>
            <a:r>
              <a:rPr lang="en-US" altLang="zh-CN" sz="1600" b="1" dirty="0" err="1">
                <a:latin typeface="微软雅黑" panose="020B0503020204020204" charset="-122"/>
                <a:ea typeface="微软雅黑" panose="020B0503020204020204" charset="-122"/>
              </a:rPr>
              <a:t>OpenStack</a:t>
            </a:r>
            <a:r>
              <a:rPr lang="zh-CN" altLang="en-US" sz="1600" b="1" dirty="0">
                <a:latin typeface="微软雅黑" panose="020B0503020204020204" charset="-122"/>
                <a:ea typeface="微软雅黑" panose="020B0503020204020204" charset="-122"/>
              </a:rPr>
              <a:t>已经成为云计算</a:t>
            </a:r>
            <a:r>
              <a:rPr lang="en-US" altLang="zh-CN" sz="1600" b="1" dirty="0" err="1">
                <a:latin typeface="微软雅黑" panose="020B0503020204020204" charset="-122"/>
                <a:ea typeface="微软雅黑" panose="020B0503020204020204" charset="-122"/>
              </a:rPr>
              <a:t>IaaS</a:t>
            </a:r>
            <a:r>
              <a:rPr lang="zh-CN" altLang="en-US" sz="1600" b="1" dirty="0">
                <a:latin typeface="微软雅黑" panose="020B0503020204020204" charset="-122"/>
                <a:ea typeface="微软雅黑" panose="020B0503020204020204" charset="-122"/>
              </a:rPr>
              <a:t>服务的参考实现。</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71" y="3283043"/>
            <a:ext cx="4253805" cy="157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9018" y="2460204"/>
            <a:ext cx="1368909" cy="767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355770" y="4964754"/>
            <a:ext cx="4629716" cy="1198880"/>
          </a:xfrm>
          <a:prstGeom prst="rect">
            <a:avLst/>
          </a:prstGeom>
        </p:spPr>
        <p:txBody>
          <a:bodyPr wrap="square">
            <a:spAutoFit/>
          </a:bodyPr>
          <a:lstStyle/>
          <a:p>
            <a:pPr marL="71755" lvl="1" indent="457200" algn="just">
              <a:lnSpc>
                <a:spcPct val="150000"/>
              </a:lnSpc>
            </a:pPr>
            <a:r>
              <a:rPr lang="zh-CN" altLang="en-US" sz="1600" dirty="0">
                <a:latin typeface="微软雅黑" panose="020B0503020204020204" charset="-122"/>
                <a:ea typeface="微软雅黑" panose="020B0503020204020204" charset="-122"/>
              </a:rPr>
              <a:t>芯片厂商，虚拟化平台，服务器，存储，网络，操作系统，集成服务商，运营商积极参与</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社区，形成较为完备的开源生态系统。</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664" y="6326803"/>
            <a:ext cx="632167" cy="49313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1184" y="2266375"/>
            <a:ext cx="4465063" cy="1565956"/>
          </a:xfrm>
          <a:prstGeom prst="rect">
            <a:avLst/>
          </a:prstGeom>
        </p:spPr>
      </p:pic>
      <p:sp>
        <p:nvSpPr>
          <p:cNvPr id="14" name="矩形 13"/>
          <p:cNvSpPr/>
          <p:nvPr/>
        </p:nvSpPr>
        <p:spPr>
          <a:xfrm>
            <a:off x="-6090" y="271484"/>
            <a:ext cx="527912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9713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OpenStack</a:t>
            </a:r>
            <a:r>
              <a:rPr lang="zh-CN" altLang="en-US" sz="3200" dirty="0">
                <a:solidFill>
                  <a:schemeClr val="bg1"/>
                </a:solidFill>
                <a:latin typeface="微软雅黑" panose="020B0503020204020204" charset="-122"/>
                <a:ea typeface="微软雅黑" panose="020B0503020204020204" charset="-122"/>
              </a:rPr>
              <a:t>开源项目介绍</a:t>
            </a:r>
          </a:p>
        </p:txBody>
      </p:sp>
      <p:cxnSp>
        <p:nvCxnSpPr>
          <p:cNvPr id="16" name="直线连接符 15"/>
          <p:cNvCxnSpPr/>
          <p:nvPr/>
        </p:nvCxnSpPr>
        <p:spPr>
          <a:xfrm>
            <a:off x="5262878" y="2337663"/>
            <a:ext cx="0" cy="423570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63880" y="1259973"/>
            <a:ext cx="9303385" cy="460375"/>
          </a:xfrm>
          <a:prstGeom prst="rect">
            <a:avLst/>
          </a:prstGeom>
        </p:spPr>
        <p:txBody>
          <a:bodyPr wrap="none">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OpenStack</a:t>
            </a:r>
            <a:r>
              <a:rPr lang="zh-CN" altLang="en-US" sz="2400" b="1" dirty="0">
                <a:solidFill>
                  <a:schemeClr val="accent1">
                    <a:lumMod val="75000"/>
                  </a:schemeClr>
                </a:solidFill>
                <a:latin typeface="微软雅黑" panose="020B0503020204020204" charset="-122"/>
                <a:ea typeface="微软雅黑" panose="020B0503020204020204" charset="-122"/>
              </a:rPr>
              <a:t>版本发展（经历了</a:t>
            </a:r>
            <a:r>
              <a:rPr lang="en-US" altLang="zh-CN" sz="2400" b="1" dirty="0">
                <a:solidFill>
                  <a:schemeClr val="accent1">
                    <a:lumMod val="75000"/>
                  </a:schemeClr>
                </a:solidFill>
                <a:latin typeface="微软雅黑" panose="020B0503020204020204" charset="-122"/>
                <a:ea typeface="微软雅黑" panose="020B0503020204020204" charset="-122"/>
              </a:rPr>
              <a:t>24</a:t>
            </a:r>
            <a:r>
              <a:rPr lang="zh-CN" altLang="en-US" sz="2400" b="1" dirty="0">
                <a:solidFill>
                  <a:schemeClr val="accent1">
                    <a:lumMod val="75000"/>
                  </a:schemeClr>
                </a:solidFill>
                <a:latin typeface="微软雅黑" panose="020B0503020204020204" charset="-122"/>
                <a:ea typeface="微软雅黑" panose="020B0503020204020204" charset="-122"/>
              </a:rPr>
              <a:t>个版本，版本以开峰会地名命名 ）</a:t>
            </a:r>
          </a:p>
        </p:txBody>
      </p:sp>
      <p:sp>
        <p:nvSpPr>
          <p:cNvPr id="25" name="矩形 24"/>
          <p:cNvSpPr/>
          <p:nvPr/>
        </p:nvSpPr>
        <p:spPr>
          <a:xfrm>
            <a:off x="7554118" y="3720073"/>
            <a:ext cx="4097779" cy="3138170"/>
          </a:xfrm>
          <a:prstGeom prst="rect">
            <a:avLst/>
          </a:prstGeom>
          <a:ln>
            <a:solidFill>
              <a:schemeClr val="accent1">
                <a:lumMod val="75000"/>
              </a:schemeClr>
            </a:solidFill>
            <a:prstDash val="dashDot"/>
          </a:ln>
        </p:spPr>
        <p:txBody>
          <a:bodyPr wrap="square">
            <a:spAutoFit/>
          </a:bodyPr>
          <a:lstStyle/>
          <a:p>
            <a:pPr algn="r"/>
            <a:r>
              <a:rPr lang="en-US" altLang="zh-CN" dirty="0"/>
              <a:t>February 2018</a:t>
            </a:r>
          </a:p>
          <a:p>
            <a:pPr algn="r"/>
            <a:r>
              <a:rPr lang="en-US" altLang="zh-CN" dirty="0"/>
              <a:t>Nova, Glance, Swift, Horizon, Keystone, Neutron, Cinder, Heat, Ceilometer, Trove, Sahara, Ironic, </a:t>
            </a:r>
            <a:r>
              <a:rPr lang="en-US" altLang="zh-CN" dirty="0" err="1"/>
              <a:t>Zaqar</a:t>
            </a:r>
            <a:r>
              <a:rPr lang="en-US" altLang="zh-CN" dirty="0"/>
              <a:t>, Manila, Designate, Barbican, Searchlight, Magnum, </a:t>
            </a:r>
            <a:r>
              <a:rPr lang="en-US" altLang="zh-CN" dirty="0" err="1"/>
              <a:t>aodh</a:t>
            </a:r>
            <a:r>
              <a:rPr lang="en-US" altLang="zh-CN" dirty="0"/>
              <a:t>, </a:t>
            </a:r>
            <a:r>
              <a:rPr lang="en-US" altLang="zh-CN" dirty="0" err="1"/>
              <a:t>cloudkitty</a:t>
            </a:r>
            <a:r>
              <a:rPr lang="en-US" altLang="zh-CN" dirty="0"/>
              <a:t>, congress, freezer, mistral, </a:t>
            </a:r>
            <a:r>
              <a:rPr lang="en-US" altLang="zh-CN" dirty="0" err="1"/>
              <a:t>monasca-api</a:t>
            </a:r>
            <a:r>
              <a:rPr lang="en-US" altLang="zh-CN" dirty="0"/>
              <a:t>, </a:t>
            </a:r>
            <a:r>
              <a:rPr lang="en-US" altLang="zh-CN" dirty="0" err="1"/>
              <a:t>monasca</a:t>
            </a:r>
            <a:r>
              <a:rPr lang="en-US" altLang="zh-CN" dirty="0"/>
              <a:t>-log-</a:t>
            </a:r>
            <a:r>
              <a:rPr lang="en-US" altLang="zh-CN" dirty="0" err="1"/>
              <a:t>api</a:t>
            </a:r>
            <a:r>
              <a:rPr lang="en-US" altLang="zh-CN" dirty="0"/>
              <a:t>, </a:t>
            </a:r>
            <a:r>
              <a:rPr lang="en-US" altLang="zh-CN" dirty="0" err="1"/>
              <a:t>murano</a:t>
            </a:r>
            <a:r>
              <a:rPr lang="en-US" altLang="zh-CN" dirty="0"/>
              <a:t>, panko, </a:t>
            </a:r>
            <a:r>
              <a:rPr lang="en-US" altLang="zh-CN" dirty="0" err="1"/>
              <a:t>senlin</a:t>
            </a:r>
            <a:r>
              <a:rPr lang="en-US" altLang="zh-CN" dirty="0"/>
              <a:t>, </a:t>
            </a:r>
            <a:r>
              <a:rPr lang="en-US" altLang="zh-CN" dirty="0" err="1"/>
              <a:t>solum</a:t>
            </a:r>
            <a:r>
              <a:rPr lang="en-US" altLang="zh-CN" dirty="0"/>
              <a:t>, tacker, </a:t>
            </a:r>
            <a:r>
              <a:rPr lang="en-US" altLang="zh-CN" dirty="0" err="1"/>
              <a:t>vitrage</a:t>
            </a:r>
            <a:r>
              <a:rPr lang="en-US" altLang="zh-CN" dirty="0"/>
              <a:t>, Watcher, blazar, ceilometer-</a:t>
            </a:r>
            <a:r>
              <a:rPr lang="en-US" altLang="zh-CN" dirty="0" err="1"/>
              <a:t>powervm</a:t>
            </a:r>
            <a:r>
              <a:rPr lang="en-US" altLang="zh-CN" dirty="0"/>
              <a:t>, </a:t>
            </a:r>
            <a:r>
              <a:rPr lang="en-US" altLang="zh-CN" dirty="0" err="1"/>
              <a:t>karbor</a:t>
            </a:r>
            <a:r>
              <a:rPr lang="en-US" altLang="zh-CN" dirty="0"/>
              <a:t>, </a:t>
            </a:r>
            <a:r>
              <a:rPr lang="en-US" altLang="zh-CN" dirty="0" err="1"/>
              <a:t>octavia</a:t>
            </a:r>
            <a:r>
              <a:rPr lang="en-US" altLang="zh-CN" dirty="0"/>
              <a:t>, </a:t>
            </a:r>
            <a:r>
              <a:rPr lang="en-US" altLang="zh-CN" dirty="0" err="1"/>
              <a:t>storlets</a:t>
            </a:r>
            <a:r>
              <a:rPr lang="en-US" altLang="zh-CN" dirty="0"/>
              <a:t>, </a:t>
            </a:r>
            <a:r>
              <a:rPr lang="en-US" altLang="zh-CN" dirty="0" err="1"/>
              <a:t>tricircle</a:t>
            </a:r>
            <a:r>
              <a:rPr lang="en-US" altLang="zh-CN" dirty="0"/>
              <a:t>, </a:t>
            </a:r>
            <a:r>
              <a:rPr lang="en-US" altLang="zh-CN" dirty="0" err="1"/>
              <a:t>zun</a:t>
            </a:r>
            <a:endParaRPr lang="en-US" altLang="zh-CN" dirty="0"/>
          </a:p>
        </p:txBody>
      </p:sp>
      <p:sp>
        <p:nvSpPr>
          <p:cNvPr id="4" name="文本框 3"/>
          <p:cNvSpPr txBox="1"/>
          <p:nvPr/>
        </p:nvSpPr>
        <p:spPr>
          <a:xfrm>
            <a:off x="499968" y="5292245"/>
            <a:ext cx="1468755" cy="521970"/>
          </a:xfrm>
          <a:prstGeom prst="rect">
            <a:avLst/>
          </a:prstGeom>
          <a:noFill/>
        </p:spPr>
        <p:txBody>
          <a:bodyPr wrap="none" rtlCol="0">
            <a:spAutoFit/>
          </a:bodyPr>
          <a:lstStyle/>
          <a:p>
            <a:r>
              <a:rPr lang="en-US" altLang="zh-CN" sz="2800" b="1" dirty="0">
                <a:solidFill>
                  <a:srgbClr val="C00000"/>
                </a:solidFill>
                <a:latin typeface="微软雅黑" panose="020B0503020204020204" charset="-122"/>
                <a:ea typeface="微软雅黑" panose="020B0503020204020204" charset="-122"/>
              </a:rPr>
              <a:t>2</a:t>
            </a:r>
            <a:r>
              <a:rPr lang="zh-CN" altLang="en-US" sz="2800" b="1" dirty="0">
                <a:solidFill>
                  <a:srgbClr val="C00000"/>
                </a:solidFill>
                <a:latin typeface="微软雅黑" panose="020B0503020204020204" charset="-122"/>
                <a:ea typeface="微软雅黑" panose="020B0503020204020204" charset="-122"/>
              </a:rPr>
              <a:t>个组件</a:t>
            </a:r>
          </a:p>
        </p:txBody>
      </p:sp>
      <p:sp>
        <p:nvSpPr>
          <p:cNvPr id="10" name="文本框 9"/>
          <p:cNvSpPr txBox="1"/>
          <p:nvPr/>
        </p:nvSpPr>
        <p:spPr>
          <a:xfrm>
            <a:off x="5118021" y="4104794"/>
            <a:ext cx="2043430" cy="521970"/>
          </a:xfrm>
          <a:prstGeom prst="rect">
            <a:avLst/>
          </a:prstGeom>
          <a:noFill/>
        </p:spPr>
        <p:txBody>
          <a:bodyPr wrap="none" rtlCol="0">
            <a:spAutoFit/>
          </a:bodyPr>
          <a:lstStyle/>
          <a:p>
            <a:r>
              <a:rPr lang="zh-CN" altLang="en-US" sz="2800" b="1" dirty="0">
                <a:solidFill>
                  <a:srgbClr val="C00000"/>
                </a:solidFill>
                <a:latin typeface="微软雅黑" panose="020B0503020204020204" charset="-122"/>
                <a:ea typeface="微软雅黑" panose="020B0503020204020204" charset="-122"/>
              </a:rPr>
              <a:t>超</a:t>
            </a:r>
            <a:r>
              <a:rPr lang="en-US" altLang="zh-CN" sz="2800" b="1" dirty="0">
                <a:solidFill>
                  <a:srgbClr val="C00000"/>
                </a:solidFill>
                <a:latin typeface="微软雅黑" panose="020B0503020204020204" charset="-122"/>
                <a:ea typeface="微软雅黑" panose="020B0503020204020204" charset="-122"/>
              </a:rPr>
              <a:t>50</a:t>
            </a:r>
            <a:r>
              <a:rPr lang="zh-CN" altLang="en-US" sz="2800" b="1" dirty="0">
                <a:solidFill>
                  <a:srgbClr val="C00000"/>
                </a:solidFill>
                <a:latin typeface="微软雅黑" panose="020B0503020204020204" charset="-122"/>
                <a:ea typeface="微软雅黑" panose="020B0503020204020204" charset="-122"/>
              </a:rPr>
              <a:t>个组件</a:t>
            </a:r>
          </a:p>
        </p:txBody>
      </p:sp>
      <p:sp>
        <p:nvSpPr>
          <p:cNvPr id="5" name="下弧形箭头 4"/>
          <p:cNvSpPr/>
          <p:nvPr/>
        </p:nvSpPr>
        <p:spPr>
          <a:xfrm rot="20400000">
            <a:off x="1713929" y="5064922"/>
            <a:ext cx="4354222" cy="15287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6090" y="271484"/>
            <a:ext cx="527912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971336"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开源项目版本</a:t>
            </a:r>
          </a:p>
        </p:txBody>
      </p:sp>
      <p:grpSp>
        <p:nvGrpSpPr>
          <p:cNvPr id="2" name="组合 1"/>
          <p:cNvGrpSpPr/>
          <p:nvPr/>
        </p:nvGrpSpPr>
        <p:grpSpPr>
          <a:xfrm>
            <a:off x="308931" y="1873419"/>
            <a:ext cx="11496382" cy="2246092"/>
            <a:chOff x="1010939" y="1873419"/>
            <a:chExt cx="8946282" cy="2246092"/>
          </a:xfrm>
        </p:grpSpPr>
        <p:sp>
          <p:nvSpPr>
            <p:cNvPr id="12" name="箭头: 右 2"/>
            <p:cNvSpPr/>
            <p:nvPr/>
          </p:nvSpPr>
          <p:spPr>
            <a:xfrm>
              <a:off x="1152341" y="2584108"/>
              <a:ext cx="8804880" cy="66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2010      2011      2012      2013     2014       2015        2016         2017        2018       2019        2020       2021 </a:t>
              </a:r>
              <a:endParaRPr lang="zh-CN" altLang="en-US" sz="1600" dirty="0"/>
            </a:p>
          </p:txBody>
        </p:sp>
        <p:cxnSp>
          <p:nvCxnSpPr>
            <p:cNvPr id="13" name="连接符: 肘形 6"/>
            <p:cNvCxnSpPr/>
            <p:nvPr/>
          </p:nvCxnSpPr>
          <p:spPr>
            <a:xfrm rot="5400000" flipH="1" flipV="1">
              <a:off x="1238231" y="2593533"/>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10939" y="2009714"/>
              <a:ext cx="1944187"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Initial </a:t>
              </a:r>
              <a:r>
                <a:rPr lang="en-US" altLang="zh-CN" sz="1400" dirty="0" err="1"/>
                <a:t>Annoucement</a:t>
              </a:r>
              <a:endParaRPr lang="en-US" altLang="zh-CN" sz="1400" dirty="0"/>
            </a:p>
            <a:p>
              <a:pPr marL="171450" indent="-171450">
                <a:buFont typeface="Arial" panose="020B0604020202020204" pitchFamily="34" charset="0"/>
                <a:buChar char="•"/>
              </a:pPr>
              <a:r>
                <a:rPr lang="en-US" altLang="zh-CN" sz="1400" dirty="0"/>
                <a:t>Austin</a:t>
              </a:r>
            </a:p>
          </p:txBody>
        </p:sp>
        <p:cxnSp>
          <p:nvCxnSpPr>
            <p:cNvPr id="20" name="连接符: 肘形 14"/>
            <p:cNvCxnSpPr/>
            <p:nvPr/>
          </p:nvCxnSpPr>
          <p:spPr>
            <a:xfrm rot="5400000" flipH="1" flipV="1">
              <a:off x="1993947" y="3236127"/>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2" name="连接符: 肘形 16"/>
            <p:cNvCxnSpPr/>
            <p:nvPr/>
          </p:nvCxnSpPr>
          <p:spPr>
            <a:xfrm rot="5400000" flipH="1" flipV="1">
              <a:off x="2682097" y="2595101"/>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3" name="连接符: 肘形 17"/>
            <p:cNvCxnSpPr/>
            <p:nvPr/>
          </p:nvCxnSpPr>
          <p:spPr>
            <a:xfrm rot="5400000" flipH="1" flipV="1">
              <a:off x="3324691" y="3228269"/>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36763" y="3380847"/>
              <a:ext cx="881973" cy="738664"/>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Bexar</a:t>
              </a:r>
            </a:p>
            <a:p>
              <a:pPr marL="171450" indent="-171450">
                <a:buFont typeface="Arial" panose="020B0604020202020204" pitchFamily="34" charset="0"/>
                <a:buChar char="•"/>
              </a:pPr>
              <a:r>
                <a:rPr lang="en-US" altLang="zh-CN" sz="1400" dirty="0"/>
                <a:t>Cactus</a:t>
              </a:r>
            </a:p>
            <a:p>
              <a:pPr marL="171450" indent="-171450">
                <a:buFont typeface="Arial" panose="020B0604020202020204" pitchFamily="34" charset="0"/>
                <a:buChar char="•"/>
              </a:pPr>
              <a:r>
                <a:rPr lang="en-US" altLang="zh-CN" sz="1400" dirty="0"/>
                <a:t>Diablo</a:t>
              </a:r>
            </a:p>
          </p:txBody>
        </p:sp>
        <p:sp>
          <p:nvSpPr>
            <p:cNvPr id="26" name="文本框 25"/>
            <p:cNvSpPr txBox="1"/>
            <p:nvPr/>
          </p:nvSpPr>
          <p:spPr>
            <a:xfrm>
              <a:off x="3096348" y="3366526"/>
              <a:ext cx="947888"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Grizzly</a:t>
              </a:r>
            </a:p>
            <a:p>
              <a:pPr marL="171450" indent="-171450">
                <a:buFont typeface="Arial" panose="020B0604020202020204" pitchFamily="34" charset="0"/>
                <a:buChar char="•"/>
              </a:pPr>
              <a:r>
                <a:rPr lang="en-US" altLang="zh-CN" sz="1400" dirty="0"/>
                <a:t>Havana</a:t>
              </a:r>
            </a:p>
          </p:txBody>
        </p:sp>
        <p:sp>
          <p:nvSpPr>
            <p:cNvPr id="27" name="文本框 26"/>
            <p:cNvSpPr txBox="1"/>
            <p:nvPr/>
          </p:nvSpPr>
          <p:spPr>
            <a:xfrm>
              <a:off x="2653410" y="1975014"/>
              <a:ext cx="914738"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Essex</a:t>
              </a:r>
            </a:p>
            <a:p>
              <a:pPr marL="171450" indent="-171450">
                <a:buFont typeface="Arial" panose="020B0604020202020204" pitchFamily="34" charset="0"/>
                <a:buChar char="•"/>
              </a:pPr>
              <a:r>
                <a:rPr lang="en-US" altLang="zh-CN" sz="1400" dirty="0"/>
                <a:t>Folsom</a:t>
              </a:r>
            </a:p>
          </p:txBody>
        </p:sp>
        <p:sp>
          <p:nvSpPr>
            <p:cNvPr id="28" name="文本框 27"/>
            <p:cNvSpPr txBox="1"/>
            <p:nvPr/>
          </p:nvSpPr>
          <p:spPr>
            <a:xfrm>
              <a:off x="3710113" y="1959192"/>
              <a:ext cx="1072153"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Icehouse</a:t>
              </a:r>
            </a:p>
            <a:p>
              <a:pPr marL="171450" indent="-171450">
                <a:buFont typeface="Arial" panose="020B0604020202020204" pitchFamily="34" charset="0"/>
                <a:buChar char="•"/>
              </a:pPr>
              <a:r>
                <a:rPr lang="en-US" altLang="zh-CN" sz="1400" dirty="0"/>
                <a:t>Juno</a:t>
              </a:r>
            </a:p>
          </p:txBody>
        </p:sp>
        <p:sp>
          <p:nvSpPr>
            <p:cNvPr id="29" name="文本框 28"/>
            <p:cNvSpPr txBox="1"/>
            <p:nvPr/>
          </p:nvSpPr>
          <p:spPr>
            <a:xfrm>
              <a:off x="4443886" y="3399446"/>
              <a:ext cx="89466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Kilo</a:t>
              </a:r>
            </a:p>
            <a:p>
              <a:pPr marL="171450" indent="-171450">
                <a:buFont typeface="Arial" panose="020B0604020202020204" pitchFamily="34" charset="0"/>
                <a:buChar char="•"/>
              </a:pPr>
              <a:r>
                <a:rPr lang="en-US" altLang="zh-CN" sz="1400" dirty="0"/>
                <a:t>Liberty</a:t>
              </a:r>
            </a:p>
          </p:txBody>
        </p:sp>
        <p:sp>
          <p:nvSpPr>
            <p:cNvPr id="30" name="文本框 29"/>
            <p:cNvSpPr txBox="1"/>
            <p:nvPr/>
          </p:nvSpPr>
          <p:spPr>
            <a:xfrm>
              <a:off x="5147445" y="2015792"/>
              <a:ext cx="962123"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err="1"/>
                <a:t>Mitaka</a:t>
              </a:r>
              <a:endParaRPr lang="en-US" altLang="zh-CN" sz="1400" dirty="0"/>
            </a:p>
            <a:p>
              <a:pPr marL="171450" indent="-171450">
                <a:buFont typeface="Arial" panose="020B0604020202020204" pitchFamily="34" charset="0"/>
                <a:buChar char="•"/>
              </a:pPr>
              <a:r>
                <a:rPr lang="en-US" altLang="zh-CN" sz="1400" dirty="0"/>
                <a:t>Newton</a:t>
              </a:r>
            </a:p>
          </p:txBody>
        </p:sp>
        <p:sp>
          <p:nvSpPr>
            <p:cNvPr id="31" name="文本框 30"/>
            <p:cNvSpPr txBox="1"/>
            <p:nvPr/>
          </p:nvSpPr>
          <p:spPr>
            <a:xfrm>
              <a:off x="6000564" y="3415268"/>
              <a:ext cx="81624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err="1"/>
                <a:t>Ocata</a:t>
              </a:r>
              <a:endParaRPr lang="en-US" altLang="zh-CN" sz="1400" dirty="0"/>
            </a:p>
            <a:p>
              <a:pPr marL="171450" indent="-171450">
                <a:buFont typeface="Arial" panose="020B0604020202020204" pitchFamily="34" charset="0"/>
                <a:buChar char="•"/>
              </a:pPr>
              <a:r>
                <a:rPr lang="en-US" altLang="zh-CN" sz="1400" dirty="0"/>
                <a:t>Pike</a:t>
              </a:r>
            </a:p>
          </p:txBody>
        </p:sp>
        <p:sp>
          <p:nvSpPr>
            <p:cNvPr id="32" name="文本框 31"/>
            <p:cNvSpPr txBox="1"/>
            <p:nvPr/>
          </p:nvSpPr>
          <p:spPr>
            <a:xfrm>
              <a:off x="6757583" y="2009714"/>
              <a:ext cx="872355"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Queen</a:t>
              </a:r>
            </a:p>
            <a:p>
              <a:pPr marL="171450" indent="-171450">
                <a:buFont typeface="Arial" panose="020B0604020202020204" pitchFamily="34" charset="0"/>
                <a:buChar char="•"/>
              </a:pPr>
              <a:r>
                <a:rPr lang="en-US" altLang="zh-CN" sz="1400" dirty="0"/>
                <a:t>Rocky</a:t>
              </a:r>
            </a:p>
          </p:txBody>
        </p:sp>
        <p:sp>
          <p:nvSpPr>
            <p:cNvPr id="33" name="文本框 32"/>
            <p:cNvSpPr txBox="1"/>
            <p:nvPr/>
          </p:nvSpPr>
          <p:spPr>
            <a:xfrm>
              <a:off x="7516655" y="3418324"/>
              <a:ext cx="75212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Train</a:t>
              </a:r>
            </a:p>
            <a:p>
              <a:pPr marL="171450" indent="-171450">
                <a:buFont typeface="Arial" panose="020B0604020202020204" pitchFamily="34" charset="0"/>
                <a:buChar char="•"/>
              </a:pPr>
              <a:r>
                <a:rPr lang="en-US" altLang="zh-CN" sz="1400" dirty="0"/>
                <a:t>Stein</a:t>
              </a:r>
            </a:p>
          </p:txBody>
        </p:sp>
        <p:sp>
          <p:nvSpPr>
            <p:cNvPr id="34" name="文本框 33"/>
            <p:cNvSpPr txBox="1"/>
            <p:nvPr/>
          </p:nvSpPr>
          <p:spPr>
            <a:xfrm>
              <a:off x="8038127" y="1873419"/>
              <a:ext cx="947695"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Ussuri</a:t>
              </a:r>
            </a:p>
            <a:p>
              <a:pPr marL="171450" indent="-171450">
                <a:buFont typeface="Arial" panose="020B0604020202020204" pitchFamily="34" charset="0"/>
                <a:buChar char="•"/>
              </a:pPr>
              <a:r>
                <a:rPr lang="en-US" altLang="zh-CN" sz="1400" dirty="0"/>
                <a:t>Victoria</a:t>
              </a:r>
            </a:p>
          </p:txBody>
        </p:sp>
        <p:cxnSp>
          <p:nvCxnSpPr>
            <p:cNvPr id="35" name="连接符: 肘形 28"/>
            <p:cNvCxnSpPr/>
            <p:nvPr/>
          </p:nvCxnSpPr>
          <p:spPr>
            <a:xfrm rot="5400000" flipH="1" flipV="1">
              <a:off x="4012845" y="2596669"/>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36" name="连接符: 肘形 29"/>
            <p:cNvCxnSpPr/>
            <p:nvPr/>
          </p:nvCxnSpPr>
          <p:spPr>
            <a:xfrm rot="5400000" flipH="1" flipV="1">
              <a:off x="5419289" y="2640706"/>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7" name="连接符: 肘形 31"/>
            <p:cNvCxnSpPr/>
            <p:nvPr/>
          </p:nvCxnSpPr>
          <p:spPr>
            <a:xfrm rot="5400000" flipH="1" flipV="1">
              <a:off x="6265190" y="3208283"/>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8" name="连接符: 肘形 32"/>
            <p:cNvCxnSpPr/>
            <p:nvPr/>
          </p:nvCxnSpPr>
          <p:spPr>
            <a:xfrm rot="5400000" flipH="1" flipV="1">
              <a:off x="4615244" y="3228268"/>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9" name="连接符: 肘形 33"/>
            <p:cNvCxnSpPr/>
            <p:nvPr/>
          </p:nvCxnSpPr>
          <p:spPr>
            <a:xfrm rot="5400000" flipH="1" flipV="1">
              <a:off x="7812815" y="3228268"/>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0" name="连接符: 肘形 34"/>
            <p:cNvCxnSpPr/>
            <p:nvPr/>
          </p:nvCxnSpPr>
          <p:spPr>
            <a:xfrm rot="5400000" flipH="1" flipV="1">
              <a:off x="7003748" y="2627839"/>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1" name="连接符: 肘形 35"/>
            <p:cNvCxnSpPr/>
            <p:nvPr/>
          </p:nvCxnSpPr>
          <p:spPr>
            <a:xfrm rot="5400000" flipH="1" flipV="1">
              <a:off x="8374794" y="2585789"/>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2" name="连接符: 肘形 36"/>
            <p:cNvCxnSpPr/>
            <p:nvPr/>
          </p:nvCxnSpPr>
          <p:spPr>
            <a:xfrm rot="5400000" flipH="1" flipV="1">
              <a:off x="9352278" y="3208283"/>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8918496" y="3340605"/>
              <a:ext cx="974882" cy="307777"/>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Wallaby</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8931" y="1138356"/>
            <a:ext cx="11183836" cy="2491740"/>
          </a:xfrm>
          <a:prstGeom prst="rect">
            <a:avLst/>
          </a:prstGeom>
        </p:spPr>
        <p:txBody>
          <a:bodyPr wrap="square">
            <a:spAutoFit/>
          </a:bodyPr>
          <a:lstStyle/>
          <a:p>
            <a:pPr>
              <a:lnSpc>
                <a:spcPct val="150000"/>
              </a:lnSpc>
              <a:defRPr sz="1800">
                <a:solidFill>
                  <a:srgbClr val="000000"/>
                </a:solidFill>
              </a:defRPr>
            </a:pPr>
            <a:r>
              <a:rPr lang="en-US" altLang="zh-CN" sz="2400" b="1">
                <a:solidFill>
                  <a:schemeClr val="accent1">
                    <a:lumMod val="75000"/>
                  </a:schemeClr>
                </a:solidFill>
                <a:latin typeface="微软雅黑" panose="020B0503020204020204" charset="-122"/>
                <a:ea typeface="微软雅黑" panose="020B0503020204020204" charset="-122"/>
              </a:rPr>
              <a:t>      </a:t>
            </a:r>
            <a:r>
              <a:rPr lang="en-US" altLang="zh-CN" sz="2400" b="1">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   OpenStack</a:t>
            </a:r>
            <a:r>
              <a:rPr lang="zh-CN" altLang="en-US" sz="2400" b="1" dirty="0">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生态圈</a:t>
            </a:r>
            <a:endParaRPr lang="en-US" altLang="zh-CN" sz="2400" b="1" dirty="0">
              <a:solidFill>
                <a:schemeClr val="accent1">
                  <a:lumMod val="75000"/>
                </a:schemeClr>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社区组成：个人会员、企业会员（白金会员、黄金会员、企业赞助会员、支持组织）</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基金会管理机构：技术委员会、董事会、用户委员会</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基金会董事：白金会员任命、黄金会员竞选、个人会员投票</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当前的白金会员</a:t>
            </a:r>
            <a:endParaRPr lang="en-US" altLang="zh-CN" sz="2000" dirty="0">
              <a:solidFill>
                <a:srgbClr val="666666"/>
              </a:solidFill>
              <a:latin typeface="微软雅黑" panose="020B0503020204020204" charset="-122"/>
              <a:ea typeface="微软雅黑" panose="020B0503020204020204" charset="-122"/>
              <a:sym typeface="Times"/>
            </a:endParaRPr>
          </a:p>
        </p:txBody>
      </p:sp>
      <p:grpSp>
        <p:nvGrpSpPr>
          <p:cNvPr id="10" name="组合 9"/>
          <p:cNvGrpSpPr/>
          <p:nvPr/>
        </p:nvGrpSpPr>
        <p:grpSpPr>
          <a:xfrm>
            <a:off x="1811867" y="3888759"/>
            <a:ext cx="8636931" cy="2331361"/>
            <a:chOff x="2272553" y="3505200"/>
            <a:chExt cx="6551799" cy="1768523"/>
          </a:xfrm>
        </p:grpSpPr>
        <p:pic>
          <p:nvPicPr>
            <p:cNvPr id="11" name="图片 10"/>
            <p:cNvPicPr>
              <a:picLocks noChangeAspect="1"/>
            </p:cNvPicPr>
            <p:nvPr/>
          </p:nvPicPr>
          <p:blipFill>
            <a:blip r:embed="rId3" cstate="print"/>
            <a:stretch>
              <a:fillRect/>
            </a:stretch>
          </p:blipFill>
          <p:spPr>
            <a:xfrm>
              <a:off x="2471177" y="3505200"/>
              <a:ext cx="6353175" cy="742950"/>
            </a:xfrm>
            <a:prstGeom prst="rect">
              <a:avLst/>
            </a:prstGeom>
          </p:spPr>
        </p:pic>
        <p:pic>
          <p:nvPicPr>
            <p:cNvPr id="12" name="图片 11"/>
            <p:cNvPicPr>
              <a:picLocks noChangeAspect="1"/>
            </p:cNvPicPr>
            <p:nvPr/>
          </p:nvPicPr>
          <p:blipFill>
            <a:blip r:embed="rId4" cstate="print"/>
            <a:stretch>
              <a:fillRect/>
            </a:stretch>
          </p:blipFill>
          <p:spPr>
            <a:xfrm>
              <a:off x="2272553" y="4730541"/>
              <a:ext cx="3200400" cy="514350"/>
            </a:xfrm>
            <a:prstGeom prst="rect">
              <a:avLst/>
            </a:prstGeom>
          </p:spPr>
        </p:pic>
        <p:pic>
          <p:nvPicPr>
            <p:cNvPr id="13" name="图片 12"/>
            <p:cNvPicPr>
              <a:picLocks noChangeAspect="1"/>
            </p:cNvPicPr>
            <p:nvPr/>
          </p:nvPicPr>
          <p:blipFill>
            <a:blip r:embed="rId5" cstate="print"/>
            <a:stretch>
              <a:fillRect/>
            </a:stretch>
          </p:blipFill>
          <p:spPr>
            <a:xfrm>
              <a:off x="6096000" y="4506961"/>
              <a:ext cx="2727232" cy="766762"/>
            </a:xfrm>
            <a:prstGeom prst="rect">
              <a:avLst/>
            </a:prstGeom>
          </p:spPr>
        </p:pic>
      </p:grpSp>
      <p:sp>
        <p:nvSpPr>
          <p:cNvPr id="14" name="矩形 13"/>
          <p:cNvSpPr/>
          <p:nvPr/>
        </p:nvSpPr>
        <p:spPr>
          <a:xfrm>
            <a:off x="-6089" y="271484"/>
            <a:ext cx="441158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09656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生态圈</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8912" y="1750903"/>
            <a:ext cx="5424932" cy="4799965"/>
          </a:xfrm>
          <a:prstGeom prst="rect">
            <a:avLst/>
          </a:prstGeom>
        </p:spPr>
        <p:txBody>
          <a:bodyPr wrap="square">
            <a:spAutoFit/>
          </a:bodyPr>
          <a:lstStyle/>
          <a:p>
            <a:pPr>
              <a:lnSpc>
                <a:spcPct val="150000"/>
              </a:lnSpc>
              <a:defRPr sz="1800">
                <a:solidFill>
                  <a:srgbClr val="000000"/>
                </a:solidFill>
              </a:defRPr>
            </a:pPr>
            <a:r>
              <a:rPr lang="en-US" altLang="zh-CN" sz="2400" b="1" dirty="0">
                <a:solidFill>
                  <a:schemeClr val="bg2">
                    <a:lumMod val="50000"/>
                  </a:schemeClr>
                </a:solidFill>
                <a:latin typeface="微软雅黑" panose="020B0503020204020204" charset="-122"/>
                <a:ea typeface="微软雅黑" panose="020B0503020204020204" charset="-122"/>
              </a:rPr>
              <a:t>    </a:t>
            </a:r>
            <a:r>
              <a:rPr lang="en-US" altLang="zh-CN" sz="2400" b="1" dirty="0">
                <a:solidFill>
                  <a:schemeClr val="accent1">
                    <a:lumMod val="75000"/>
                  </a:schemeClr>
                </a:solidFill>
                <a:latin typeface="微软雅黑" panose="020B0503020204020204" charset="-122"/>
                <a:ea typeface="微软雅黑" panose="020B0503020204020204" charset="-122"/>
              </a:rPr>
              <a:t>   OpenStack</a:t>
            </a:r>
            <a:r>
              <a:rPr lang="zh-CN" altLang="en-US" sz="2400" b="1" dirty="0">
                <a:solidFill>
                  <a:schemeClr val="accent1">
                    <a:lumMod val="75000"/>
                  </a:schemeClr>
                </a:solidFill>
                <a:latin typeface="微软雅黑" panose="020B0503020204020204" charset="-122"/>
                <a:ea typeface="微软雅黑" panose="020B0503020204020204" charset="-122"/>
              </a:rPr>
              <a:t>核心项目</a:t>
            </a:r>
            <a:endParaRPr lang="zh-CN" altLang="en-US" sz="2400" b="1" dirty="0">
              <a:solidFill>
                <a:schemeClr val="accent5"/>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计算服务（</a:t>
            </a:r>
            <a:r>
              <a:rPr lang="en-US" altLang="zh-CN" sz="2000" dirty="0">
                <a:solidFill>
                  <a:srgbClr val="666666"/>
                </a:solidFill>
                <a:latin typeface="微软雅黑" panose="020B0503020204020204" charset="-122"/>
                <a:ea typeface="微软雅黑" panose="020B0503020204020204" charset="-122"/>
              </a:rPr>
              <a:t>Nova</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Ironic</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存储服务（</a:t>
            </a:r>
            <a:r>
              <a:rPr lang="en-US" altLang="zh-CN" sz="2000" dirty="0">
                <a:solidFill>
                  <a:srgbClr val="666666"/>
                </a:solidFill>
                <a:latin typeface="微软雅黑" panose="020B0503020204020204" charset="-122"/>
                <a:ea typeface="微软雅黑" panose="020B0503020204020204" charset="-122"/>
              </a:rPr>
              <a:t>Swift</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Cinder</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网络服务（</a:t>
            </a:r>
            <a:r>
              <a:rPr lang="en-US" altLang="zh-CN" sz="2000" dirty="0">
                <a:solidFill>
                  <a:srgbClr val="666666"/>
                </a:solidFill>
                <a:latin typeface="微软雅黑" panose="020B0503020204020204" charset="-122"/>
                <a:ea typeface="微软雅黑" panose="020B0503020204020204" charset="-122"/>
              </a:rPr>
              <a:t>Neutron</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公共服务（</a:t>
            </a:r>
            <a:r>
              <a:rPr lang="en-US" altLang="zh-CN" sz="2000" dirty="0">
                <a:solidFill>
                  <a:srgbClr val="666666"/>
                </a:solidFill>
                <a:latin typeface="微软雅黑" panose="020B0503020204020204" charset="-122"/>
                <a:ea typeface="微软雅黑" panose="020B0503020204020204" charset="-122"/>
              </a:rPr>
              <a:t>Keystone</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Glance</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资源编排（</a:t>
            </a:r>
            <a:r>
              <a:rPr lang="en-US" altLang="zh-CN" sz="2000" dirty="0">
                <a:solidFill>
                  <a:srgbClr val="666666"/>
                </a:solidFill>
                <a:latin typeface="微软雅黑" panose="020B0503020204020204" charset="-122"/>
                <a:ea typeface="微软雅黑" panose="020B0503020204020204" charset="-122"/>
              </a:rPr>
              <a:t>Heat</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en-US" altLang="zh-CN" sz="2000" dirty="0">
                <a:solidFill>
                  <a:srgbClr val="666666"/>
                </a:solidFill>
                <a:latin typeface="微软雅黑" panose="020B0503020204020204" charset="-122"/>
                <a:ea typeface="微软雅黑" panose="020B0503020204020204" charset="-122"/>
              </a:rPr>
              <a:t>Web</a:t>
            </a:r>
            <a:r>
              <a:rPr lang="zh-CN" altLang="en-US" sz="2000" dirty="0">
                <a:solidFill>
                  <a:srgbClr val="666666"/>
                </a:solidFill>
                <a:latin typeface="微软雅黑" panose="020B0503020204020204" charset="-122"/>
                <a:ea typeface="微软雅黑" panose="020B0503020204020204" charset="-122"/>
              </a:rPr>
              <a:t>前端（</a:t>
            </a:r>
            <a:r>
              <a:rPr lang="en-US" altLang="zh-CN" sz="2000" dirty="0">
                <a:solidFill>
                  <a:srgbClr val="666666"/>
                </a:solidFill>
                <a:latin typeface="微软雅黑" panose="020B0503020204020204" charset="-122"/>
                <a:ea typeface="微软雅黑" panose="020B0503020204020204" charset="-122"/>
              </a:rPr>
              <a:t>Horizon</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sz="1800">
                <a:solidFill>
                  <a:srgbClr val="000000"/>
                </a:solidFill>
              </a:defRPr>
            </a:pPr>
            <a:endParaRPr lang="en-US" altLang="zh-CN" sz="2000" dirty="0">
              <a:solidFill>
                <a:srgbClr val="666666"/>
              </a:solidFill>
              <a:latin typeface="微软雅黑" panose="020B0503020204020204" charset="-122"/>
              <a:ea typeface="微软雅黑" panose="020B0503020204020204" charset="-122"/>
            </a:endParaRPr>
          </a:p>
        </p:txBody>
      </p:sp>
      <p:grpSp>
        <p:nvGrpSpPr>
          <p:cNvPr id="5" name="组合 4"/>
          <p:cNvGrpSpPr/>
          <p:nvPr/>
        </p:nvGrpSpPr>
        <p:grpSpPr>
          <a:xfrm>
            <a:off x="4747291" y="1067209"/>
            <a:ext cx="6861875" cy="5049740"/>
            <a:chOff x="4730357" y="879112"/>
            <a:chExt cx="7461643" cy="5961786"/>
          </a:xfrm>
        </p:grpSpPr>
        <p:pic>
          <p:nvPicPr>
            <p:cNvPr id="15" name="图片 14"/>
            <p:cNvPicPr>
              <a:picLocks noChangeAspect="1"/>
            </p:cNvPicPr>
            <p:nvPr/>
          </p:nvPicPr>
          <p:blipFill>
            <a:blip r:embed="rId3" cstate="print"/>
            <a:stretch>
              <a:fillRect/>
            </a:stretch>
          </p:blipFill>
          <p:spPr>
            <a:xfrm>
              <a:off x="4730357" y="879112"/>
              <a:ext cx="7461643" cy="5937944"/>
            </a:xfrm>
            <a:prstGeom prst="rect">
              <a:avLst/>
            </a:prstGeom>
          </p:spPr>
        </p:pic>
        <p:sp>
          <p:nvSpPr>
            <p:cNvPr id="4" name="椭圆 3"/>
            <p:cNvSpPr/>
            <p:nvPr/>
          </p:nvSpPr>
          <p:spPr>
            <a:xfrm>
              <a:off x="5105400" y="3672840"/>
              <a:ext cx="6568440" cy="102108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38160" y="4727211"/>
              <a:ext cx="4053840" cy="102108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05400" y="6080760"/>
              <a:ext cx="2773680" cy="760138"/>
            </a:xfrm>
            <a:prstGeom prst="ellipse">
              <a:avLst/>
            </a:prstGeom>
            <a:noFill/>
            <a:ln w="28575">
              <a:solidFill>
                <a:srgbClr val="4715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806940" y="2600496"/>
              <a:ext cx="716280" cy="405331"/>
            </a:xfrm>
            <a:prstGeom prst="ellipse">
              <a:avLst/>
            </a:prstGeom>
            <a:noFill/>
            <a:ln w="28575">
              <a:solidFill>
                <a:srgbClr val="80B2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68500" y="1688451"/>
              <a:ext cx="814340" cy="405331"/>
            </a:xfrm>
            <a:prstGeom prst="ellipse">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6089" y="271484"/>
            <a:ext cx="441158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308932" y="271484"/>
            <a:ext cx="3636536"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架构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0" y="2435225"/>
            <a:ext cx="2273300" cy="1568450"/>
          </a:xfrm>
          <a:prstGeom prst="rect">
            <a:avLst/>
          </a:prstGeom>
          <a:noFill/>
        </p:spPr>
        <p:txBody>
          <a:bodyPr wrap="square" rtlCol="0">
            <a:spAutoFit/>
          </a:bodyPr>
          <a:lstStyle/>
          <a:p>
            <a:pPr algn="r"/>
            <a:r>
              <a:rPr lang="en-US" altLang="zh-CN" sz="9600" dirty="0">
                <a:solidFill>
                  <a:srgbClr val="FFC000"/>
                </a:solidFill>
              </a:rPr>
              <a:t>2.1</a:t>
            </a:r>
          </a:p>
        </p:txBody>
      </p:sp>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charset="-122"/>
                <a:ea typeface="微软雅黑" panose="020B0503020204020204" charset="-122"/>
              </a:rPr>
              <a:t>云计算系统架构概念</a:t>
            </a:r>
          </a:p>
        </p:txBody>
      </p:sp>
      <p:pic>
        <p:nvPicPr>
          <p:cNvPr id="14" name="图片 13"/>
          <p:cNvPicPr>
            <a:picLocks noChangeAspect="1"/>
          </p:cNvPicPr>
          <p:nvPr/>
        </p:nvPicPr>
        <p:blipFill>
          <a:blip r:embed="rId3" cstate="print"/>
          <a:stretch>
            <a:fillRect/>
          </a:stretch>
        </p:blipFill>
        <p:spPr>
          <a:xfrm>
            <a:off x="3855194"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643" y="866587"/>
            <a:ext cx="11548677" cy="1170305"/>
          </a:xfrm>
          <a:prstGeom prst="rect">
            <a:avLst/>
          </a:prstGeom>
          <a:noFill/>
        </p:spPr>
        <p:txBody>
          <a:bodyPr wrap="square" rtlCol="0">
            <a:spAutoFit/>
          </a:bodyPr>
          <a:lstStyle/>
          <a:p>
            <a:pPr>
              <a:lnSpc>
                <a:spcPct val="130000"/>
              </a:lnSpc>
            </a:pP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是一个 </a:t>
            </a:r>
            <a:r>
              <a:rPr lang="en-US" altLang="zh-CN" dirty="0">
                <a:latin typeface="微软雅黑" panose="020B0503020204020204" charset="-122"/>
                <a:ea typeface="微软雅黑" panose="020B0503020204020204" charset="-122"/>
              </a:rPr>
              <a:t>Linux PB </a:t>
            </a:r>
            <a:r>
              <a:rPr lang="zh-CN" altLang="en-US" dirty="0">
                <a:latin typeface="微软雅黑" panose="020B0503020204020204" charset="-122"/>
                <a:ea typeface="微软雅黑" panose="020B0503020204020204" charset="-122"/>
              </a:rPr>
              <a:t>级分布式文件系统。起源于加州大学</a:t>
            </a:r>
            <a:r>
              <a:rPr lang="en-US" altLang="zh-CN" dirty="0">
                <a:latin typeface="微软雅黑" panose="020B0503020204020204" charset="-122"/>
                <a:ea typeface="微软雅黑" panose="020B0503020204020204" charset="-122"/>
              </a:rPr>
              <a:t>Santa Cruz</a:t>
            </a:r>
            <a:r>
              <a:rPr lang="zh-CN" altLang="en-US" dirty="0">
                <a:latin typeface="微软雅黑" panose="020B0503020204020204" charset="-122"/>
                <a:ea typeface="微软雅黑" panose="020B0503020204020204" charset="-122"/>
              </a:rPr>
              <a:t>分校的</a:t>
            </a:r>
            <a:r>
              <a:rPr lang="en-US" altLang="zh-CN" dirty="0">
                <a:latin typeface="微软雅黑" panose="020B0503020204020204" charset="-122"/>
                <a:ea typeface="微软雅黑" panose="020B0503020204020204" charset="-122"/>
              </a:rPr>
              <a:t>Sage Weil</a:t>
            </a:r>
            <a:r>
              <a:rPr lang="zh-CN" altLang="en-US" dirty="0">
                <a:latin typeface="微软雅黑" panose="020B0503020204020204" charset="-122"/>
                <a:ea typeface="微软雅黑" panose="020B0503020204020204" charset="-122"/>
              </a:rPr>
              <a:t>专为博士论文设计的新一代自由软件分布式文件系统。在</a:t>
            </a:r>
            <a:r>
              <a:rPr lang="en-US" altLang="zh-CN" dirty="0">
                <a:latin typeface="微软雅黑" panose="020B0503020204020204" charset="-122"/>
                <a:ea typeface="微软雅黑" panose="020B0503020204020204" charset="-122"/>
              </a:rPr>
              <a:t>2006</a:t>
            </a:r>
            <a:r>
              <a:rPr lang="zh-CN" altLang="en-US" dirty="0">
                <a:latin typeface="微软雅黑" panose="020B0503020204020204" charset="-122"/>
                <a:ea typeface="微软雅黑" panose="020B0503020204020204" charset="-122"/>
              </a:rPr>
              <a:t>年的</a:t>
            </a:r>
            <a:r>
              <a:rPr lang="en-US" altLang="zh-CN" dirty="0">
                <a:latin typeface="微软雅黑" panose="020B0503020204020204" charset="-122"/>
                <a:ea typeface="微软雅黑" panose="020B0503020204020204" charset="-122"/>
              </a:rPr>
              <a:t>OSDI</a:t>
            </a:r>
            <a:r>
              <a:rPr lang="zh-CN" altLang="en-US" dirty="0">
                <a:latin typeface="微软雅黑" panose="020B0503020204020204" charset="-122"/>
                <a:ea typeface="微软雅黑" panose="020B0503020204020204" charset="-122"/>
              </a:rPr>
              <a:t>学术会议上，</a:t>
            </a:r>
            <a:r>
              <a:rPr lang="en-US" altLang="zh-CN" dirty="0">
                <a:latin typeface="微软雅黑" panose="020B0503020204020204" charset="-122"/>
                <a:ea typeface="微软雅黑" panose="020B0503020204020204" charset="-122"/>
              </a:rPr>
              <a:t>Sage</a:t>
            </a:r>
            <a:r>
              <a:rPr lang="zh-CN" altLang="en-US" dirty="0">
                <a:latin typeface="微软雅黑" panose="020B0503020204020204" charset="-122"/>
                <a:ea typeface="微软雅黑" panose="020B0503020204020204" charset="-122"/>
              </a:rPr>
              <a:t>发表了介绍</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的论文，</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开始广为人知。</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是一种为优秀的性能、可靠性和可扩展性而设计的统一的、分布式文件系统。</a:t>
            </a:r>
          </a:p>
        </p:txBody>
      </p:sp>
      <p:sp>
        <p:nvSpPr>
          <p:cNvPr id="16" name="矩形 15"/>
          <p:cNvSpPr/>
          <p:nvPr/>
        </p:nvSpPr>
        <p:spPr>
          <a:xfrm>
            <a:off x="4261127" y="5887277"/>
            <a:ext cx="735084"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TextBox 5"/>
          <p:cNvSpPr txBox="1"/>
          <p:nvPr/>
        </p:nvSpPr>
        <p:spPr>
          <a:xfrm>
            <a:off x="770737" y="5357096"/>
            <a:ext cx="3283104" cy="737235"/>
          </a:xfrm>
          <a:prstGeom prst="rect">
            <a:avLst/>
          </a:prstGeom>
          <a:noFill/>
        </p:spPr>
        <p:txBody>
          <a:bodyPr wrap="square" rtlCol="0">
            <a:spAutoFit/>
          </a:bodyPr>
          <a:lstStyle/>
          <a:p>
            <a:pPr algn="ctr">
              <a:lnSpc>
                <a:spcPct val="150000"/>
              </a:lnSpc>
            </a:pPr>
            <a:r>
              <a:rPr lang="zh-CN" altLang="en-US" sz="1400" dirty="0">
                <a:solidFill>
                  <a:schemeClr val="bg2">
                    <a:lumMod val="50000"/>
                  </a:schemeClr>
                </a:solidFill>
                <a:latin typeface="微软雅黑" panose="020B0503020204020204" charset="-122"/>
                <a:ea typeface="微软雅黑" panose="020B0503020204020204" charset="-122"/>
              </a:rPr>
              <a:t>参加</a:t>
            </a:r>
            <a:r>
              <a:rPr lang="en-US" altLang="zh-CN" sz="1400" dirty="0" err="1">
                <a:solidFill>
                  <a:schemeClr val="bg2">
                    <a:lumMod val="50000"/>
                  </a:schemeClr>
                </a:solidFill>
                <a:latin typeface="微软雅黑" panose="020B0503020204020204" charset="-122"/>
                <a:ea typeface="微软雅黑" panose="020B0503020204020204" charset="-122"/>
              </a:rPr>
              <a:t>Cpeh</a:t>
            </a:r>
            <a:r>
              <a:rPr lang="zh-CN" altLang="en-US" sz="1400" dirty="0">
                <a:solidFill>
                  <a:schemeClr val="bg2">
                    <a:lumMod val="50000"/>
                  </a:schemeClr>
                </a:solidFill>
                <a:latin typeface="微软雅黑" panose="020B0503020204020204" charset="-122"/>
                <a:ea typeface="微软雅黑" panose="020B0503020204020204" charset="-122"/>
              </a:rPr>
              <a:t>的生态系统的厂商或组织带有明显的云计算气息。</a:t>
            </a:r>
          </a:p>
        </p:txBody>
      </p:sp>
      <p:sp>
        <p:nvSpPr>
          <p:cNvPr id="20" name="Rectangle 5"/>
          <p:cNvSpPr>
            <a:spLocks noChangeArrowheads="1"/>
          </p:cNvSpPr>
          <p:nvPr/>
        </p:nvSpPr>
        <p:spPr bwMode="gray">
          <a:xfrm>
            <a:off x="4969727" y="6306509"/>
            <a:ext cx="6797040" cy="388652"/>
          </a:xfrm>
          <a:prstGeom prst="rect">
            <a:avLst/>
          </a:prstGeom>
          <a:solidFill>
            <a:srgbClr val="EAEAEA"/>
          </a:solidFill>
          <a:ln w="9525">
            <a:noFill/>
            <a:miter lim="800000"/>
          </a:ln>
        </p:spPr>
        <p:txBody>
          <a:bodyPr lIns="180000" tIns="46800" rIns="72000" bIns="46800" anchor="ctr">
            <a:scene3d>
              <a:camera prst="orthographicFront"/>
              <a:lightRig rig="threePt" dir="t"/>
            </a:scene3d>
          </a:bodyPr>
          <a:lstStyle/>
          <a:p>
            <a:pPr algn="ctr" eaLnBrk="0" latinLnBrk="1" hangingPunct="0">
              <a:lnSpc>
                <a:spcPct val="90000"/>
              </a:lnSpc>
              <a:buClr>
                <a:srgbClr val="006600"/>
              </a:buClr>
              <a:buSzPct val="85000"/>
            </a:pP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Ceph</a:t>
            </a: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已经成为</a:t>
            </a: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OpenStack</a:t>
            </a: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社区中呼声最高的开源存储方案之一。</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 y="6249458"/>
            <a:ext cx="887080" cy="502755"/>
          </a:xfrm>
          <a:prstGeom prst="rect">
            <a:avLst/>
          </a:prstGeom>
        </p:spPr>
      </p:pic>
      <p:pic>
        <p:nvPicPr>
          <p:cNvPr id="6" name="图片 5"/>
          <p:cNvPicPr>
            <a:picLocks noChangeAspect="1"/>
          </p:cNvPicPr>
          <p:nvPr/>
        </p:nvPicPr>
        <p:blipFill>
          <a:blip r:embed="rId4" cstate="print"/>
          <a:stretch>
            <a:fillRect/>
          </a:stretch>
        </p:blipFill>
        <p:spPr>
          <a:xfrm>
            <a:off x="308931" y="2610290"/>
            <a:ext cx="4129772" cy="2491284"/>
          </a:xfrm>
          <a:prstGeom prst="rect">
            <a:avLst/>
          </a:prstGeom>
        </p:spPr>
      </p:pic>
      <p:pic>
        <p:nvPicPr>
          <p:cNvPr id="21" name="图片 2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6372" y="4011984"/>
            <a:ext cx="4353094" cy="2237474"/>
          </a:xfrm>
          <a:prstGeom prst="rect">
            <a:avLst/>
          </a:prstGeom>
          <a:noFill/>
        </p:spPr>
      </p:pic>
      <p:sp>
        <p:nvSpPr>
          <p:cNvPr id="7" name="矩形 6"/>
          <p:cNvSpPr/>
          <p:nvPr/>
        </p:nvSpPr>
        <p:spPr>
          <a:xfrm>
            <a:off x="5117925" y="2068076"/>
            <a:ext cx="6509989" cy="2047875"/>
          </a:xfrm>
          <a:prstGeom prst="rect">
            <a:avLst/>
          </a:prstGeom>
        </p:spPr>
        <p:txBody>
          <a:bodyPr wrap="square">
            <a:spAutoFit/>
          </a:bodyPr>
          <a:lstStyle/>
          <a:p>
            <a:pPr marL="0" lvl="1" algn="just">
              <a:lnSpc>
                <a:spcPct val="130000"/>
              </a:lnSpc>
            </a:pPr>
            <a:r>
              <a:rPr lang="en-US" altLang="zh-CN" sz="1400" b="1" dirty="0" err="1">
                <a:solidFill>
                  <a:schemeClr val="accent1">
                    <a:lumMod val="75000"/>
                  </a:schemeClr>
                </a:solidFill>
                <a:latin typeface="微软雅黑" panose="020B0503020204020204" charset="-122"/>
                <a:ea typeface="微软雅黑" panose="020B0503020204020204" charset="-122"/>
              </a:rPr>
              <a:t>Ceph</a:t>
            </a:r>
            <a:r>
              <a:rPr lang="zh-CN" altLang="en-US" sz="1400" b="1" dirty="0">
                <a:solidFill>
                  <a:schemeClr val="accent1">
                    <a:lumMod val="75000"/>
                  </a:schemeClr>
                </a:solidFill>
                <a:latin typeface="微软雅黑" panose="020B0503020204020204" charset="-122"/>
                <a:ea typeface="微软雅黑" panose="020B0503020204020204" charset="-122"/>
              </a:rPr>
              <a:t>是一个可靠地、自动重均衡、自动恢复的分布式存储系统，利用一个分布式集群来提供对象，块和文件存储的统一存储平台。</a:t>
            </a:r>
            <a:endParaRPr lang="en-US" altLang="zh-CN" sz="1400" dirty="0">
              <a:solidFill>
                <a:schemeClr val="accent1">
                  <a:lumMod val="75000"/>
                </a:schemeClr>
              </a:solidFill>
              <a:latin typeface="微软雅黑" panose="020B0503020204020204" charset="-122"/>
              <a:ea typeface="微软雅黑" panose="020B0503020204020204" charset="-122"/>
            </a:endParaRPr>
          </a:p>
          <a:p>
            <a:pPr algn="just">
              <a:lnSpc>
                <a:spcPct val="130000"/>
              </a:lnSpc>
            </a:pPr>
            <a:r>
              <a:rPr lang="en-US" altLang="zh-CN" sz="1400" dirty="0" err="1">
                <a:solidFill>
                  <a:schemeClr val="bg2">
                    <a:lumMod val="50000"/>
                  </a:schemeClr>
                </a:solidFill>
                <a:latin typeface="微软雅黑" panose="020B0503020204020204" charset="-122"/>
                <a:ea typeface="微软雅黑" panose="020B0503020204020204" charset="-122"/>
              </a:rPr>
              <a:t>Ceph</a:t>
            </a:r>
            <a:r>
              <a:rPr lang="zh-CN" altLang="en-US" sz="1400" dirty="0">
                <a:solidFill>
                  <a:schemeClr val="bg2">
                    <a:lumMod val="50000"/>
                  </a:schemeClr>
                </a:solidFill>
                <a:latin typeface="微软雅黑" panose="020B0503020204020204" charset="-122"/>
                <a:ea typeface="微软雅黑" panose="020B0503020204020204" charset="-122"/>
              </a:rPr>
              <a:t>系统分为四个层次：基础存储系统</a:t>
            </a:r>
            <a:r>
              <a:rPr lang="en-US" altLang="zh-CN" sz="1400" dirty="0">
                <a:solidFill>
                  <a:schemeClr val="bg2">
                    <a:lumMod val="50000"/>
                  </a:schemeClr>
                </a:solidFill>
                <a:latin typeface="微软雅黑" panose="020B0503020204020204" charset="-122"/>
                <a:ea typeface="微软雅黑" panose="020B0503020204020204" charset="-122"/>
              </a:rPr>
              <a:t>RADOS</a:t>
            </a:r>
            <a:r>
              <a:rPr lang="zh-CN" altLang="en-US" sz="1400" dirty="0">
                <a:solidFill>
                  <a:schemeClr val="bg2">
                    <a:lumMod val="50000"/>
                  </a:schemeClr>
                </a:solidFill>
                <a:latin typeface="微软雅黑" panose="020B0503020204020204" charset="-122"/>
                <a:ea typeface="微软雅黑" panose="020B0503020204020204" charset="-122"/>
              </a:rPr>
              <a:t>，即可靠的、自动化的、分布式的对象存储。基础库</a:t>
            </a:r>
            <a:r>
              <a:rPr lang="en-US" altLang="zh-CN" sz="1400" dirty="0" err="1">
                <a:solidFill>
                  <a:schemeClr val="bg2">
                    <a:lumMod val="50000"/>
                  </a:schemeClr>
                </a:solidFill>
                <a:latin typeface="微软雅黑" panose="020B0503020204020204" charset="-122"/>
                <a:ea typeface="微软雅黑" panose="020B0503020204020204" charset="-122"/>
              </a:rPr>
              <a:t>librados</a:t>
            </a:r>
            <a:r>
              <a:rPr lang="zh-CN" altLang="en-US" sz="1400" dirty="0">
                <a:solidFill>
                  <a:schemeClr val="bg2">
                    <a:lumMod val="50000"/>
                  </a:schemeClr>
                </a:solidFill>
                <a:latin typeface="微软雅黑" panose="020B0503020204020204" charset="-122"/>
                <a:ea typeface="微软雅黑" panose="020B0503020204020204" charset="-122"/>
              </a:rPr>
              <a:t>对</a:t>
            </a:r>
            <a:r>
              <a:rPr lang="en-US" altLang="zh-CN" sz="1400" dirty="0">
                <a:solidFill>
                  <a:schemeClr val="bg2">
                    <a:lumMod val="50000"/>
                  </a:schemeClr>
                </a:solidFill>
                <a:latin typeface="微软雅黑" panose="020B0503020204020204" charset="-122"/>
                <a:ea typeface="微软雅黑" panose="020B0503020204020204" charset="-122"/>
              </a:rPr>
              <a:t>RADOS</a:t>
            </a:r>
            <a:r>
              <a:rPr lang="zh-CN" altLang="en-US" sz="1400" dirty="0">
                <a:solidFill>
                  <a:schemeClr val="bg2">
                    <a:lumMod val="50000"/>
                  </a:schemeClr>
                </a:solidFill>
                <a:latin typeface="微软雅黑" panose="020B0503020204020204" charset="-122"/>
                <a:ea typeface="微软雅黑" panose="020B0503020204020204" charset="-122"/>
              </a:rPr>
              <a:t>进行抽象和封装，并向上层提供</a:t>
            </a:r>
            <a:r>
              <a:rPr lang="en-US" altLang="zh-CN" sz="1400" dirty="0">
                <a:solidFill>
                  <a:schemeClr val="bg2">
                    <a:lumMod val="50000"/>
                  </a:schemeClr>
                </a:solidFill>
                <a:latin typeface="微软雅黑" panose="020B0503020204020204" charset="-122"/>
                <a:ea typeface="微软雅黑" panose="020B0503020204020204" charset="-122"/>
              </a:rPr>
              <a:t>API</a:t>
            </a:r>
            <a:r>
              <a:rPr lang="zh-CN" altLang="en-US" sz="1400" dirty="0">
                <a:solidFill>
                  <a:schemeClr val="bg2">
                    <a:lumMod val="50000"/>
                  </a:schemeClr>
                </a:solidFill>
                <a:latin typeface="微软雅黑" panose="020B0503020204020204" charset="-122"/>
                <a:ea typeface="微软雅黑" panose="020B0503020204020204" charset="-122"/>
              </a:rPr>
              <a:t>。高层应用接口包括了三个部分：</a:t>
            </a:r>
            <a:r>
              <a:rPr lang="en-US" altLang="zh-CN" sz="1400" dirty="0">
                <a:solidFill>
                  <a:schemeClr val="bg2">
                    <a:lumMod val="50000"/>
                  </a:schemeClr>
                </a:solidFill>
                <a:latin typeface="微软雅黑" panose="020B0503020204020204" charset="-122"/>
                <a:ea typeface="微软雅黑" panose="020B0503020204020204" charset="-122"/>
              </a:rPr>
              <a:t>RADOS GW</a:t>
            </a:r>
            <a:r>
              <a:rPr lang="zh-CN" altLang="en-US" sz="1400" dirty="0">
                <a:solidFill>
                  <a:schemeClr val="bg2">
                    <a:lumMod val="50000"/>
                  </a:schemeClr>
                </a:solidFill>
                <a:latin typeface="微软雅黑" panose="020B0503020204020204" charset="-122"/>
                <a:ea typeface="微软雅黑" panose="020B0503020204020204" charset="-122"/>
              </a:rPr>
              <a:t>、 </a:t>
            </a:r>
            <a:r>
              <a:rPr lang="en-US" altLang="zh-CN" sz="1400" dirty="0">
                <a:solidFill>
                  <a:schemeClr val="bg2">
                    <a:lumMod val="50000"/>
                  </a:schemeClr>
                </a:solidFill>
                <a:latin typeface="微软雅黑" panose="020B0503020204020204" charset="-122"/>
                <a:ea typeface="微软雅黑" panose="020B0503020204020204" charset="-122"/>
              </a:rPr>
              <a:t>RBD</a:t>
            </a:r>
            <a:r>
              <a:rPr lang="zh-CN" altLang="en-US" sz="1400" dirty="0">
                <a:solidFill>
                  <a:schemeClr val="bg2">
                    <a:lumMod val="50000"/>
                  </a:schemeClr>
                </a:solidFill>
                <a:latin typeface="微软雅黑" panose="020B0503020204020204" charset="-122"/>
                <a:ea typeface="微软雅黑" panose="020B0503020204020204" charset="-122"/>
              </a:rPr>
              <a:t>和</a:t>
            </a:r>
            <a:r>
              <a:rPr lang="en-US" altLang="zh-CN" sz="1400" dirty="0" err="1">
                <a:solidFill>
                  <a:schemeClr val="bg2">
                    <a:lumMod val="50000"/>
                  </a:schemeClr>
                </a:solidFill>
                <a:latin typeface="微软雅黑" panose="020B0503020204020204" charset="-122"/>
                <a:ea typeface="微软雅黑" panose="020B0503020204020204" charset="-122"/>
              </a:rPr>
              <a:t>Ceph</a:t>
            </a:r>
            <a:r>
              <a:rPr lang="en-US" altLang="zh-CN" sz="1400" dirty="0">
                <a:solidFill>
                  <a:schemeClr val="bg2">
                    <a:lumMod val="50000"/>
                  </a:schemeClr>
                </a:solidFill>
                <a:latin typeface="微软雅黑" panose="020B0503020204020204" charset="-122"/>
                <a:ea typeface="微软雅黑" panose="020B0503020204020204" charset="-122"/>
              </a:rPr>
              <a:t> FS</a:t>
            </a:r>
            <a:r>
              <a:rPr lang="zh-CN" altLang="en-US" sz="1400" dirty="0">
                <a:solidFill>
                  <a:schemeClr val="bg2">
                    <a:lumMod val="50000"/>
                  </a:schemeClr>
                </a:solidFill>
                <a:latin typeface="微软雅黑" panose="020B0503020204020204" charset="-122"/>
                <a:ea typeface="微软雅黑" panose="020B0503020204020204" charset="-122"/>
              </a:rPr>
              <a:t>，其作用是在</a:t>
            </a:r>
            <a:r>
              <a:rPr lang="en-US" altLang="zh-CN" sz="1400" dirty="0" err="1">
                <a:solidFill>
                  <a:schemeClr val="bg2">
                    <a:lumMod val="50000"/>
                  </a:schemeClr>
                </a:solidFill>
                <a:latin typeface="微软雅黑" panose="020B0503020204020204" charset="-122"/>
                <a:ea typeface="微软雅黑" panose="020B0503020204020204" charset="-122"/>
              </a:rPr>
              <a:t>librados</a:t>
            </a:r>
            <a:r>
              <a:rPr lang="zh-CN" altLang="en-US" sz="1400" dirty="0">
                <a:solidFill>
                  <a:schemeClr val="bg2">
                    <a:lumMod val="50000"/>
                  </a:schemeClr>
                </a:solidFill>
                <a:latin typeface="微软雅黑" panose="020B0503020204020204" charset="-122"/>
                <a:ea typeface="微软雅黑" panose="020B0503020204020204" charset="-122"/>
              </a:rPr>
              <a:t>库的基础上提供抽象层次更高、更便于应用或客户端使用的上层接口。应用层是不同场景下对于</a:t>
            </a:r>
            <a:r>
              <a:rPr lang="en-US" altLang="zh-CN" sz="1400" dirty="0" err="1">
                <a:solidFill>
                  <a:schemeClr val="bg2">
                    <a:lumMod val="50000"/>
                  </a:schemeClr>
                </a:solidFill>
                <a:latin typeface="微软雅黑" panose="020B0503020204020204" charset="-122"/>
                <a:ea typeface="微软雅黑" panose="020B0503020204020204" charset="-122"/>
              </a:rPr>
              <a:t>Ceph</a:t>
            </a:r>
            <a:r>
              <a:rPr lang="zh-CN" altLang="en-US" sz="1400" dirty="0">
                <a:solidFill>
                  <a:schemeClr val="bg2">
                    <a:lumMod val="50000"/>
                  </a:schemeClr>
                </a:solidFill>
                <a:latin typeface="微软雅黑" panose="020B0503020204020204" charset="-122"/>
                <a:ea typeface="微软雅黑" panose="020B0503020204020204" charset="-122"/>
              </a:rPr>
              <a:t>各个应用接口的各种应用方式。</a:t>
            </a:r>
          </a:p>
        </p:txBody>
      </p:sp>
      <p:sp>
        <p:nvSpPr>
          <p:cNvPr id="13" name="矩形 12"/>
          <p:cNvSpPr/>
          <p:nvPr/>
        </p:nvSpPr>
        <p:spPr>
          <a:xfrm>
            <a:off x="-6089" y="271484"/>
            <a:ext cx="534009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08931" y="271484"/>
            <a:ext cx="530517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Ceph</a:t>
            </a:r>
            <a:r>
              <a:rPr lang="zh-CN" altLang="en-US" sz="3200" dirty="0">
                <a:solidFill>
                  <a:schemeClr val="bg1"/>
                </a:solidFill>
                <a:latin typeface="微软雅黑" panose="020B0503020204020204" charset="-122"/>
                <a:ea typeface="微软雅黑" panose="020B0503020204020204" charset="-122"/>
              </a:rPr>
              <a:t>开源项目介绍</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cstate="print"/>
          <a:stretch>
            <a:fillRect/>
          </a:stretch>
        </p:blipFill>
        <p:spPr>
          <a:xfrm>
            <a:off x="3995530" y="1199762"/>
            <a:ext cx="2806702" cy="1977822"/>
          </a:xfrm>
          <a:prstGeom prst="rect">
            <a:avLst/>
          </a:prstGeom>
        </p:spPr>
      </p:pic>
      <p:cxnSp>
        <p:nvCxnSpPr>
          <p:cNvPr id="38" name="MH_Other_1"/>
          <p:cNvCxnSpPr/>
          <p:nvPr>
            <p:custDataLst>
              <p:tags r:id="rId1"/>
            </p:custDataLst>
          </p:nvPr>
        </p:nvCxnSpPr>
        <p:spPr>
          <a:xfrm flipV="1">
            <a:off x="819745" y="3028573"/>
            <a:ext cx="10502135" cy="22107"/>
          </a:xfrm>
          <a:prstGeom prst="line">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MH_SubTitle_1"/>
          <p:cNvSpPr/>
          <p:nvPr>
            <p:custDataLst>
              <p:tags r:id="rId2"/>
            </p:custDataLst>
          </p:nvPr>
        </p:nvSpPr>
        <p:spPr>
          <a:xfrm>
            <a:off x="682651" y="6182028"/>
            <a:ext cx="11160304" cy="457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180000" anchor="ctr">
            <a:normAutofit fontScale="87500" lnSpcReduction="20000"/>
            <a:scene3d>
              <a:camera prst="orthographicFront"/>
              <a:lightRig rig="threePt" dir="t"/>
            </a:scene3d>
          </a:bodyPr>
          <a:lstStyle/>
          <a:p>
            <a:pPr algn="ctr">
              <a:defRP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起源</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ctr">
              <a:defRPr/>
            </a:pP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0" name="MH_Text_1"/>
          <p:cNvSpPr txBox="1">
            <a:spLocks noChangeArrowheads="1"/>
          </p:cNvSpPr>
          <p:nvPr>
            <p:custDataLst>
              <p:tags r:id="rId3"/>
            </p:custDataLst>
          </p:nvPr>
        </p:nvSpPr>
        <p:spPr bwMode="auto">
          <a:xfrm>
            <a:off x="424800" y="3181532"/>
            <a:ext cx="3361765"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Amazon</a:t>
            </a:r>
            <a:r>
              <a:rPr lang="zh-CN" altLang="en-US" sz="1600" dirty="0">
                <a:latin typeface="微软雅黑" panose="020B0503020204020204" charset="-122"/>
                <a:ea typeface="微软雅黑" panose="020B0503020204020204" charset="-122"/>
              </a:rPr>
              <a:t>把最初为了自己公司的运营用的构筑起来的系统平台，进行出租，用户可以自由选择操作系统和中间软件，以这样的方式提供硬件以及软件平台作为服务</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Amazon</a:t>
            </a:r>
            <a:r>
              <a:rPr lang="zh-CN" altLang="en-US" sz="1600" dirty="0">
                <a:latin typeface="微软雅黑" panose="020B0503020204020204" charset="-122"/>
                <a:ea typeface="微软雅黑" panose="020B0503020204020204" charset="-122"/>
              </a:rPr>
              <a:t>从</a:t>
            </a:r>
            <a:r>
              <a:rPr lang="en-US" altLang="zh-CN" sz="1600" dirty="0">
                <a:latin typeface="微软雅黑" panose="020B0503020204020204" charset="-122"/>
                <a:ea typeface="微软雅黑" panose="020B0503020204020204" charset="-122"/>
              </a:rPr>
              <a:t>2006</a:t>
            </a:r>
            <a:r>
              <a:rPr lang="zh-CN" altLang="en-US" sz="1600" dirty="0">
                <a:latin typeface="微软雅黑" panose="020B0503020204020204" charset="-122"/>
                <a:ea typeface="微软雅黑" panose="020B0503020204020204" charset="-122"/>
              </a:rPr>
              <a:t>年将此作为服务推向市场</a:t>
            </a:r>
          </a:p>
        </p:txBody>
      </p:sp>
      <p:sp>
        <p:nvSpPr>
          <p:cNvPr id="48" name="MH_Text_1"/>
          <p:cNvSpPr txBox="1">
            <a:spLocks noChangeArrowheads="1"/>
          </p:cNvSpPr>
          <p:nvPr>
            <p:custDataLst>
              <p:tags r:id="rId4"/>
            </p:custDataLst>
          </p:nvPr>
        </p:nvSpPr>
        <p:spPr bwMode="auto">
          <a:xfrm>
            <a:off x="3995530" y="3136230"/>
            <a:ext cx="3361765"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7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 谷歌</a:t>
            </a:r>
            <a:r>
              <a:rPr lang="en-US" altLang="zh-CN" sz="1600" dirty="0">
                <a:latin typeface="微软雅黑" panose="020B0503020204020204" charset="-122"/>
                <a:ea typeface="微软雅黑" panose="020B0503020204020204" charset="-122"/>
              </a:rPr>
              <a:t>2008</a:t>
            </a:r>
            <a:r>
              <a:rPr lang="zh-CN" altLang="en-US"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月发表了</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服务</a:t>
            </a:r>
            <a:r>
              <a:rPr lang="en-US" altLang="zh-CN" sz="1600" dirty="0">
                <a:latin typeface="微软雅黑" panose="020B0503020204020204" charset="-122"/>
                <a:ea typeface="微软雅黑" panose="020B0503020204020204" charset="-122"/>
              </a:rPr>
              <a:t>GAE[Google App Engine]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GAE</a:t>
            </a:r>
            <a:r>
              <a:rPr lang="zh-CN" altLang="en-US" sz="1600" dirty="0">
                <a:latin typeface="微软雅黑" panose="020B0503020204020204" charset="-122"/>
                <a:ea typeface="微软雅黑" panose="020B0503020204020204" charset="-122"/>
              </a:rPr>
              <a:t>和</a:t>
            </a:r>
            <a:r>
              <a:rPr lang="en-US" altLang="zh-CN" sz="1600" dirty="0">
                <a:latin typeface="微软雅黑" panose="020B0503020204020204" charset="-122"/>
                <a:ea typeface="微软雅黑" panose="020B0503020204020204" charset="-122"/>
              </a:rPr>
              <a:t>Amazon </a:t>
            </a:r>
            <a:r>
              <a:rPr lang="zh-CN" altLang="en-US" sz="1600" dirty="0">
                <a:latin typeface="微软雅黑" panose="020B0503020204020204" charset="-122"/>
                <a:ea typeface="微软雅黑" panose="020B0503020204020204" charset="-122"/>
              </a:rPr>
              <a:t>的平台服务拥有相似的功能。这成为了</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最早的起源。</a:t>
            </a:r>
          </a:p>
        </p:txBody>
      </p:sp>
      <p:pic>
        <p:nvPicPr>
          <p:cNvPr id="49" name="图片 48"/>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1397759" y="1741674"/>
            <a:ext cx="1415845" cy="1085168"/>
          </a:xfrm>
          <a:prstGeom prst="rect">
            <a:avLst/>
          </a:prstGeom>
        </p:spPr>
      </p:pic>
      <p:sp>
        <p:nvSpPr>
          <p:cNvPr id="50" name="MH_Text_1"/>
          <p:cNvSpPr txBox="1">
            <a:spLocks noChangeArrowheads="1"/>
          </p:cNvSpPr>
          <p:nvPr>
            <p:custDataLst>
              <p:tags r:id="rId5"/>
            </p:custDataLst>
          </p:nvPr>
        </p:nvSpPr>
        <p:spPr bwMode="auto">
          <a:xfrm>
            <a:off x="7566260" y="3136230"/>
            <a:ext cx="3848992"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7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 </a:t>
            </a:r>
            <a:r>
              <a:rPr lang="en-US" altLang="zh-CN" sz="1600" dirty="0">
                <a:latin typeface="微软雅黑" panose="020B0503020204020204" charset="-122"/>
                <a:ea typeface="微软雅黑" panose="020B0503020204020204" charset="-122"/>
              </a:rPr>
              <a:t>Salesforce2007</a:t>
            </a:r>
            <a:r>
              <a:rPr lang="zh-CN" altLang="en-US" sz="1600" dirty="0">
                <a:latin typeface="微软雅黑" panose="020B0503020204020204" charset="-122"/>
                <a:ea typeface="微软雅黑" panose="020B0503020204020204" charset="-122"/>
              </a:rPr>
              <a:t>年用</a:t>
            </a:r>
            <a:r>
              <a:rPr lang="en-US" altLang="zh-CN" sz="1600" dirty="0">
                <a:latin typeface="微软雅黑" panose="020B0503020204020204" charset="-122"/>
                <a:ea typeface="微软雅黑" panose="020B0503020204020204" charset="-122"/>
              </a:rPr>
              <a:t>Force</a:t>
            </a:r>
            <a:r>
              <a:rPr lang="zh-CN" altLang="en-US" sz="1600" dirty="0">
                <a:latin typeface="微软雅黑" panose="020B0503020204020204" charset="-122"/>
                <a:ea typeface="微软雅黑" panose="020B0503020204020204" charset="-122"/>
              </a:rPr>
              <a:t>这个名称开始进入</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业务。他所提供的</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服务里采用</a:t>
            </a:r>
            <a:r>
              <a:rPr lang="en-US" altLang="zh-CN" sz="1600" dirty="0">
                <a:latin typeface="微软雅黑" panose="020B0503020204020204" charset="-122"/>
                <a:ea typeface="微软雅黑" panose="020B0503020204020204" charset="-122"/>
              </a:rPr>
              <a:t>Java</a:t>
            </a:r>
            <a:r>
              <a:rPr lang="zh-CN" altLang="en-US" sz="1600" dirty="0">
                <a:latin typeface="微软雅黑" panose="020B0503020204020204" charset="-122"/>
                <a:ea typeface="微软雅黑" panose="020B0503020204020204" charset="-122"/>
              </a:rPr>
              <a:t>类似的语言</a:t>
            </a:r>
            <a:r>
              <a:rPr lang="en-US" altLang="zh-CN" sz="1600" dirty="0">
                <a:latin typeface="微软雅黑" panose="020B0503020204020204" charset="-122"/>
                <a:ea typeface="微软雅黑" panose="020B0503020204020204" charset="-122"/>
              </a:rPr>
              <a:t>Apex</a:t>
            </a:r>
            <a:r>
              <a:rPr lang="zh-CN" altLang="en-US" sz="1600" dirty="0">
                <a:latin typeface="微软雅黑" panose="020B0503020204020204" charset="-122"/>
                <a:ea typeface="微软雅黑" panose="020B0503020204020204" charset="-122"/>
              </a:rPr>
              <a:t>以及</a:t>
            </a:r>
            <a:r>
              <a:rPr lang="en-US" altLang="zh-CN" sz="1600" dirty="0">
                <a:latin typeface="微软雅黑" panose="020B0503020204020204" charset="-122"/>
                <a:ea typeface="微软雅黑" panose="020B0503020204020204" charset="-122"/>
              </a:rPr>
              <a:t>Eclipse</a:t>
            </a:r>
            <a:r>
              <a:rPr lang="zh-CN" altLang="en-US" sz="1600" dirty="0">
                <a:latin typeface="微软雅黑" panose="020B0503020204020204" charset="-122"/>
                <a:ea typeface="微软雅黑" panose="020B0503020204020204" charset="-122"/>
              </a:rPr>
              <a:t>开发平台，整合的开发环境也作为服务进行提供。</a:t>
            </a:r>
            <a:r>
              <a:rPr lang="en-US" altLang="zh-CN" sz="1600" dirty="0">
                <a:latin typeface="微软雅黑" panose="020B0503020204020204" charset="-122"/>
                <a:ea typeface="微软雅黑" panose="020B0503020204020204" charset="-122"/>
              </a:rPr>
              <a:t>(Development as a Service)</a:t>
            </a:r>
            <a:r>
              <a:rPr lang="zh-CN" altLang="en-US" sz="1600" dirty="0">
                <a:latin typeface="微软雅黑" panose="020B0503020204020204" charset="-122"/>
                <a:ea typeface="微软雅黑" panose="020B0503020204020204" charset="-122"/>
              </a:rPr>
              <a:t>。</a:t>
            </a:r>
          </a:p>
        </p:txBody>
      </p:sp>
      <p:pic>
        <p:nvPicPr>
          <p:cNvPr id="52" name="图片 51"/>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8452531" y="1571066"/>
            <a:ext cx="2076450" cy="1209675"/>
          </a:xfrm>
          <a:prstGeom prst="rect">
            <a:avLst/>
          </a:prstGeom>
        </p:spPr>
      </p:pic>
      <p:sp>
        <p:nvSpPr>
          <p:cNvPr id="53" name="文本框 52"/>
          <p:cNvSpPr txBox="1"/>
          <p:nvPr/>
        </p:nvSpPr>
        <p:spPr>
          <a:xfrm>
            <a:off x="-41497" y="869711"/>
            <a:ext cx="11884452" cy="553085"/>
          </a:xfrm>
          <a:prstGeom prst="rect">
            <a:avLst/>
          </a:prstGeom>
          <a:noFill/>
        </p:spPr>
        <p:txBody>
          <a:bodyPr wrap="square" rtlCol="0">
            <a:spAutoFit/>
          </a:bodyPr>
          <a:lstStyle/>
          <a:p>
            <a:pPr>
              <a:lnSpc>
                <a:spcPct val="150000"/>
              </a:lnSpc>
            </a:pPr>
            <a:r>
              <a:rPr lang="en-US" altLang="zh-CN" sz="2000" b="1" kern="0" dirty="0">
                <a:solidFill>
                  <a:schemeClr val="accent1">
                    <a:lumMod val="75000"/>
                  </a:schemeClr>
                </a:solidFill>
                <a:latin typeface="微软雅黑" panose="020B0503020204020204" charset="-122"/>
                <a:ea typeface="微软雅黑" panose="020B0503020204020204" charset="-122"/>
              </a:rPr>
              <a:t>    Platform as a Service</a:t>
            </a:r>
            <a:r>
              <a:rPr lang="zh-CN" altLang="en-US" sz="2000" b="1" kern="0" dirty="0">
                <a:solidFill>
                  <a:schemeClr val="accent1">
                    <a:lumMod val="75000"/>
                  </a:schemeClr>
                </a:solidFill>
                <a:latin typeface="微软雅黑" panose="020B0503020204020204" charset="-122"/>
                <a:ea typeface="微软雅黑" panose="020B0503020204020204" charset="-122"/>
              </a:rPr>
              <a:t>，</a:t>
            </a:r>
            <a:r>
              <a:rPr lang="en-US" altLang="zh-CN" sz="2000" b="1" kern="0" dirty="0" err="1">
                <a:solidFill>
                  <a:schemeClr val="accent1">
                    <a:lumMod val="75000"/>
                  </a:schemeClr>
                </a:solidFill>
                <a:latin typeface="微软雅黑" panose="020B0503020204020204" charset="-122"/>
                <a:ea typeface="微软雅黑" panose="020B0503020204020204" charset="-122"/>
              </a:rPr>
              <a:t>PaaS</a:t>
            </a:r>
            <a:r>
              <a:rPr lang="zh-CN" altLang="en-US" sz="2000" b="1" kern="0" dirty="0">
                <a:solidFill>
                  <a:schemeClr val="accent1">
                    <a:lumMod val="75000"/>
                  </a:schemeClr>
                </a:solidFill>
                <a:latin typeface="微软雅黑" panose="020B0503020204020204" charset="-122"/>
                <a:ea typeface="微软雅黑" panose="020B0503020204020204" charset="-122"/>
              </a:rPr>
              <a:t>，将支撑平台以服务的形式交付</a:t>
            </a:r>
          </a:p>
        </p:txBody>
      </p:sp>
      <p:sp>
        <p:nvSpPr>
          <p:cNvPr id="13" name="矩形 12"/>
          <p:cNvSpPr/>
          <p:nvPr/>
        </p:nvSpPr>
        <p:spPr>
          <a:xfrm>
            <a:off x="-6088" y="271484"/>
            <a:ext cx="680832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08931" y="271484"/>
            <a:ext cx="649330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的起源</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643" y="958027"/>
            <a:ext cx="11548677" cy="1568450"/>
          </a:xfrm>
          <a:prstGeom prst="rect">
            <a:avLst/>
          </a:prstGeom>
          <a:noFill/>
        </p:spPr>
        <p:txBody>
          <a:bodyPr wrap="square" rtlCol="0">
            <a:spAutoFit/>
          </a:bodyPr>
          <a:lstStyle/>
          <a:p>
            <a:pPr indent="457200" algn="just">
              <a:lnSpc>
                <a:spcPct val="150000"/>
              </a:lnSpc>
            </a:pPr>
            <a:r>
              <a:rPr lang="en-US" altLang="zh-CN" sz="1600" dirty="0">
                <a:latin typeface="微软雅黑" panose="020B0503020204020204" charset="-122"/>
                <a:ea typeface="微软雅黑" panose="020B0503020204020204" charset="-122"/>
              </a:rPr>
              <a:t>Kubernetes (K8s) </a:t>
            </a:r>
            <a:r>
              <a:rPr lang="zh-CN" altLang="en-US" sz="1600" dirty="0">
                <a:latin typeface="微软雅黑" panose="020B0503020204020204" charset="-122"/>
                <a:ea typeface="微软雅黑" panose="020B0503020204020204" charset="-122"/>
              </a:rPr>
              <a:t>是 </a:t>
            </a:r>
            <a:r>
              <a:rPr lang="en-US" altLang="zh-CN" sz="1600" dirty="0">
                <a:latin typeface="微软雅黑" panose="020B0503020204020204" charset="-122"/>
                <a:ea typeface="微软雅黑" panose="020B0503020204020204" charset="-122"/>
              </a:rPr>
              <a:t>Google </a:t>
            </a:r>
            <a:r>
              <a:rPr lang="zh-CN" altLang="en-US" sz="1600" dirty="0">
                <a:latin typeface="微软雅黑" panose="020B0503020204020204" charset="-122"/>
                <a:ea typeface="微软雅黑" panose="020B0503020204020204" charset="-122"/>
              </a:rPr>
              <a:t>在 </a:t>
            </a:r>
            <a:r>
              <a:rPr lang="en-US" altLang="zh-CN" sz="1600" dirty="0">
                <a:latin typeface="微软雅黑" panose="020B0503020204020204" charset="-122"/>
                <a:ea typeface="微软雅黑" panose="020B0503020204020204" charset="-122"/>
              </a:rPr>
              <a:t>2014 </a:t>
            </a:r>
            <a:r>
              <a:rPr lang="zh-CN" altLang="en-US" sz="1600" dirty="0">
                <a:latin typeface="微软雅黑" panose="020B0503020204020204" charset="-122"/>
                <a:ea typeface="微软雅黑" panose="020B0503020204020204" charset="-122"/>
              </a:rPr>
              <a:t>年发布的一个开源项目，</a:t>
            </a:r>
            <a:r>
              <a:rPr lang="en-US" altLang="zh-CN" sz="1600" dirty="0">
                <a:latin typeface="微软雅黑" panose="020B0503020204020204" charset="-122"/>
                <a:ea typeface="微软雅黑" panose="020B0503020204020204" charset="-122"/>
              </a:rPr>
              <a:t>Kubernetes</a:t>
            </a:r>
            <a:r>
              <a:rPr lang="zh-CN" altLang="en-US" sz="1600" dirty="0">
                <a:latin typeface="微软雅黑" panose="020B0503020204020204" charset="-122"/>
                <a:ea typeface="微软雅黑" panose="020B0503020204020204" charset="-122"/>
              </a:rPr>
              <a:t>作为容器集群管理工具，于</a:t>
            </a:r>
            <a:r>
              <a:rPr lang="en-US" altLang="zh-CN" sz="1600" dirty="0">
                <a:latin typeface="微软雅黑" panose="020B0503020204020204" charset="-122"/>
                <a:ea typeface="微软雅黑" panose="020B0503020204020204" charset="-122"/>
              </a:rPr>
              <a:t>2015</a:t>
            </a:r>
            <a:r>
              <a:rPr lang="zh-CN" altLang="en-US"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7</a:t>
            </a:r>
            <a:r>
              <a:rPr lang="zh-CN" altLang="en-US" sz="1600" dirty="0">
                <a:latin typeface="微软雅黑" panose="020B0503020204020204" charset="-122"/>
                <a:ea typeface="微软雅黑" panose="020B0503020204020204" charset="-122"/>
              </a:rPr>
              <a:t>月</a:t>
            </a:r>
            <a:r>
              <a:rPr lang="en-US" altLang="zh-CN" sz="1600" dirty="0">
                <a:latin typeface="微软雅黑" panose="020B0503020204020204" charset="-122"/>
                <a:ea typeface="微软雅黑" panose="020B0503020204020204" charset="-122"/>
              </a:rPr>
              <a:t>22</a:t>
            </a:r>
            <a:r>
              <a:rPr lang="zh-CN" altLang="en-US" sz="1600" dirty="0">
                <a:latin typeface="微软雅黑" panose="020B0503020204020204" charset="-122"/>
                <a:ea typeface="微软雅黑" panose="020B0503020204020204" charset="-122"/>
              </a:rPr>
              <a:t>日正式对外公布</a:t>
            </a:r>
            <a:r>
              <a:rPr lang="en-US" altLang="zh-CN" sz="1600" dirty="0">
                <a:latin typeface="微软雅黑" panose="020B0503020204020204" charset="-122"/>
                <a:ea typeface="微软雅黑" panose="020B0503020204020204" charset="-122"/>
              </a:rPr>
              <a:t>v 1.0</a:t>
            </a:r>
            <a:r>
              <a:rPr lang="zh-CN" altLang="en-US" sz="1600" dirty="0">
                <a:latin typeface="微软雅黑" panose="020B0503020204020204" charset="-122"/>
                <a:ea typeface="微软雅黑" panose="020B0503020204020204" charset="-122"/>
              </a:rPr>
              <a:t>版本。 已有</a:t>
            </a:r>
            <a:r>
              <a:rPr lang="en-US" altLang="zh-CN" sz="1600" dirty="0">
                <a:latin typeface="微软雅黑" panose="020B0503020204020204" charset="-122"/>
                <a:ea typeface="微软雅黑" panose="020B0503020204020204" charset="-122"/>
              </a:rPr>
              <a:t>Red Hat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VMware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Canonical </a:t>
            </a:r>
            <a:r>
              <a:rPr lang="zh-CN" altLang="en-US" sz="1600" dirty="0">
                <a:latin typeface="微软雅黑" panose="020B0503020204020204" charset="-122"/>
                <a:ea typeface="微软雅黑" panose="020B0503020204020204" charset="-122"/>
              </a:rPr>
              <a:t>等很多有影响力的公司加入到</a:t>
            </a:r>
            <a:r>
              <a:rPr lang="en-US" altLang="zh-CN" sz="1600" dirty="0">
                <a:latin typeface="微软雅黑" panose="020B0503020204020204" charset="-122"/>
                <a:ea typeface="微软雅黑" panose="020B0503020204020204" charset="-122"/>
              </a:rPr>
              <a:t>Kubernetes</a:t>
            </a:r>
            <a:r>
              <a:rPr lang="zh-CN" altLang="en-US" sz="1600" dirty="0">
                <a:latin typeface="微软雅黑" panose="020B0503020204020204" charset="-122"/>
                <a:ea typeface="微软雅黑" panose="020B0503020204020204" charset="-122"/>
              </a:rPr>
              <a:t>开发和推广的阵营。谷歌联合</a:t>
            </a:r>
            <a:r>
              <a:rPr lang="en-US" altLang="zh-CN" sz="1600" dirty="0">
                <a:latin typeface="微软雅黑" panose="020B0503020204020204" charset="-122"/>
                <a:ea typeface="微软雅黑" panose="020B0503020204020204" charset="-122"/>
              </a:rPr>
              <a:t>Linux</a:t>
            </a:r>
            <a:r>
              <a:rPr lang="zh-CN" altLang="en-US" sz="1600" dirty="0">
                <a:latin typeface="微软雅黑" panose="020B0503020204020204" charset="-122"/>
                <a:ea typeface="微软雅黑" panose="020B0503020204020204" charset="-122"/>
              </a:rPr>
              <a:t>基金会及其他合作伙伴共同成立了</a:t>
            </a:r>
            <a:r>
              <a:rPr lang="en-US" altLang="zh-CN" sz="1600" dirty="0">
                <a:latin typeface="微软雅黑" panose="020B0503020204020204" charset="-122"/>
                <a:ea typeface="微软雅黑" panose="020B0503020204020204" charset="-122"/>
              </a:rPr>
              <a:t>CNCF</a:t>
            </a:r>
            <a:r>
              <a:rPr lang="zh-CN" altLang="en-US" sz="1600" dirty="0">
                <a:latin typeface="微软雅黑" panose="020B0503020204020204" charset="-122"/>
                <a:ea typeface="微软雅黑" panose="020B0503020204020204" charset="-122"/>
              </a:rPr>
              <a:t>基金会，并将</a:t>
            </a:r>
            <a:r>
              <a:rPr lang="en-US" altLang="zh-CN" sz="1600" dirty="0" err="1">
                <a:latin typeface="微软雅黑" panose="020B0503020204020204" charset="-122"/>
                <a:ea typeface="微软雅黑" panose="020B0503020204020204" charset="-122"/>
              </a:rPr>
              <a:t>Kuberentes</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作为首个编入</a:t>
            </a:r>
            <a:r>
              <a:rPr lang="en-US" altLang="zh-CN" sz="1600" dirty="0">
                <a:latin typeface="微软雅黑" panose="020B0503020204020204" charset="-122"/>
                <a:ea typeface="微软雅黑" panose="020B0503020204020204" charset="-122"/>
              </a:rPr>
              <a:t>CNCF</a:t>
            </a:r>
            <a:r>
              <a:rPr lang="zh-CN" altLang="en-US" sz="1600" dirty="0">
                <a:latin typeface="微软雅黑" panose="020B0503020204020204" charset="-122"/>
                <a:ea typeface="微软雅黑" panose="020B0503020204020204" charset="-122"/>
              </a:rPr>
              <a:t>管理体系的开源项目，助力容器技术生态的发展进步。目前 </a:t>
            </a:r>
            <a:r>
              <a:rPr lang="en-US" altLang="zh-CN" sz="1600" dirty="0">
                <a:latin typeface="微软雅黑" panose="020B0503020204020204" charset="-122"/>
                <a:ea typeface="微软雅黑" panose="020B0503020204020204" charset="-122"/>
              </a:rPr>
              <a:t>Kubernetes </a:t>
            </a:r>
            <a:r>
              <a:rPr lang="zh-CN" altLang="en-US" sz="1600" dirty="0">
                <a:latin typeface="微软雅黑" panose="020B0503020204020204" charset="-122"/>
                <a:ea typeface="微软雅黑" panose="020B0503020204020204" charset="-122"/>
              </a:rPr>
              <a:t>已经成为发展最快、市场占有率最高的容器编排引擎产品。</a:t>
            </a:r>
          </a:p>
        </p:txBody>
      </p:sp>
      <p:sp>
        <p:nvSpPr>
          <p:cNvPr id="6" name="矩形 5"/>
          <p:cNvSpPr/>
          <p:nvPr/>
        </p:nvSpPr>
        <p:spPr>
          <a:xfrm>
            <a:off x="4306846" y="5887277"/>
            <a:ext cx="775301"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Rectangle 5"/>
          <p:cNvSpPr>
            <a:spLocks noChangeArrowheads="1"/>
          </p:cNvSpPr>
          <p:nvPr/>
        </p:nvSpPr>
        <p:spPr bwMode="gray">
          <a:xfrm>
            <a:off x="6990806" y="5865638"/>
            <a:ext cx="4836765" cy="692696"/>
          </a:xfrm>
          <a:prstGeom prst="rect">
            <a:avLst/>
          </a:prstGeom>
          <a:solidFill>
            <a:srgbClr val="EAEAEA"/>
          </a:solidFill>
          <a:ln w="9525">
            <a:noFill/>
            <a:miter lim="800000"/>
          </a:ln>
        </p:spPr>
        <p:txBody>
          <a:bodyPr lIns="180000" tIns="46800" rIns="72000" bIns="46800" anchor="ctr"/>
          <a:lstStyle/>
          <a:p>
            <a:pPr algn="ctr" eaLnBrk="0" latinLnBrk="1" hangingPunct="0">
              <a:lnSpc>
                <a:spcPct val="90000"/>
              </a:lnSpc>
              <a:buClr>
                <a:srgbClr val="006600"/>
              </a:buClr>
              <a:buSzPct val="85000"/>
            </a:pPr>
            <a:r>
              <a:rPr lang="en-US" altLang="zh-CN" sz="1600" b="1" dirty="0">
                <a:solidFill>
                  <a:schemeClr val="accent5"/>
                </a:solidFill>
                <a:latin typeface="微软雅黑" panose="020B0503020204020204" charset="-122"/>
                <a:ea typeface="微软雅黑" panose="020B0503020204020204" charset="-122"/>
              </a:rPr>
              <a:t>Kubernetes </a:t>
            </a:r>
            <a:r>
              <a:rPr lang="zh-CN" altLang="en-US" sz="1600" b="1" dirty="0">
                <a:solidFill>
                  <a:schemeClr val="accent5"/>
                </a:solidFill>
                <a:latin typeface="微软雅黑" panose="020B0503020204020204" charset="-122"/>
                <a:ea typeface="微软雅黑" panose="020B0503020204020204" charset="-122"/>
              </a:rPr>
              <a:t>已成为业界标准容器编排解决方案。</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 y="6401488"/>
            <a:ext cx="838200" cy="396609"/>
          </a:xfrm>
          <a:prstGeom prst="rect">
            <a:avLst/>
          </a:prstGeom>
        </p:spPr>
      </p:pic>
      <p:pic>
        <p:nvPicPr>
          <p:cNvPr id="17" name="图片 16"/>
          <p:cNvPicPr>
            <a:picLocks noChangeAspect="1"/>
          </p:cNvPicPr>
          <p:nvPr/>
        </p:nvPicPr>
        <p:blipFill>
          <a:blip r:embed="rId4" cstate="print"/>
          <a:stretch>
            <a:fillRect/>
          </a:stretch>
        </p:blipFill>
        <p:spPr>
          <a:xfrm>
            <a:off x="4078537" y="4428163"/>
            <a:ext cx="1535566" cy="704850"/>
          </a:xfrm>
          <a:prstGeom prst="rect">
            <a:avLst/>
          </a:prstGeom>
        </p:spPr>
      </p:pic>
      <p:pic>
        <p:nvPicPr>
          <p:cNvPr id="18" name="图片 17"/>
          <p:cNvPicPr>
            <a:picLocks noChangeAspect="1"/>
          </p:cNvPicPr>
          <p:nvPr/>
        </p:nvPicPr>
        <p:blipFill>
          <a:blip r:embed="rId5" cstate="print"/>
          <a:stretch>
            <a:fillRect/>
          </a:stretch>
        </p:blipFill>
        <p:spPr>
          <a:xfrm>
            <a:off x="2055084" y="4470210"/>
            <a:ext cx="1707144" cy="621738"/>
          </a:xfrm>
          <a:prstGeom prst="rect">
            <a:avLst/>
          </a:prstGeom>
        </p:spPr>
      </p:pic>
      <p:pic>
        <p:nvPicPr>
          <p:cNvPr id="19" name="图片 18"/>
          <p:cNvPicPr>
            <a:picLocks noChangeAspect="1"/>
          </p:cNvPicPr>
          <p:nvPr/>
        </p:nvPicPr>
        <p:blipFill>
          <a:blip r:embed="rId6" cstate="print"/>
          <a:stretch>
            <a:fillRect/>
          </a:stretch>
        </p:blipFill>
        <p:spPr>
          <a:xfrm>
            <a:off x="894762" y="4538235"/>
            <a:ext cx="1015147" cy="324123"/>
          </a:xfrm>
          <a:prstGeom prst="rect">
            <a:avLst/>
          </a:prstGeom>
        </p:spPr>
      </p:pic>
      <p:pic>
        <p:nvPicPr>
          <p:cNvPr id="20" name="图片 19"/>
          <p:cNvPicPr>
            <a:picLocks noChangeAspect="1"/>
          </p:cNvPicPr>
          <p:nvPr/>
        </p:nvPicPr>
        <p:blipFill>
          <a:blip r:embed="rId7" cstate="print"/>
          <a:stretch>
            <a:fillRect/>
          </a:stretch>
        </p:blipFill>
        <p:spPr>
          <a:xfrm>
            <a:off x="3946529" y="5176409"/>
            <a:ext cx="1639512" cy="374976"/>
          </a:xfrm>
          <a:prstGeom prst="rect">
            <a:avLst/>
          </a:prstGeom>
        </p:spPr>
      </p:pic>
      <p:pic>
        <p:nvPicPr>
          <p:cNvPr id="21" name="图片 20"/>
          <p:cNvPicPr>
            <a:picLocks noChangeAspect="1"/>
          </p:cNvPicPr>
          <p:nvPr/>
        </p:nvPicPr>
        <p:blipFill>
          <a:blip r:embed="rId8" cstate="print"/>
          <a:stretch>
            <a:fillRect/>
          </a:stretch>
        </p:blipFill>
        <p:spPr>
          <a:xfrm>
            <a:off x="731520" y="5087802"/>
            <a:ext cx="516365" cy="400723"/>
          </a:xfrm>
          <a:prstGeom prst="rect">
            <a:avLst/>
          </a:prstGeom>
        </p:spPr>
      </p:pic>
      <p:pic>
        <p:nvPicPr>
          <p:cNvPr id="22" name="图片 21"/>
          <p:cNvPicPr>
            <a:picLocks noChangeAspect="1"/>
          </p:cNvPicPr>
          <p:nvPr/>
        </p:nvPicPr>
        <p:blipFill>
          <a:blip r:embed="rId9" cstate="print"/>
          <a:stretch>
            <a:fillRect/>
          </a:stretch>
        </p:blipFill>
        <p:spPr>
          <a:xfrm>
            <a:off x="1469901" y="5270515"/>
            <a:ext cx="1307333" cy="259080"/>
          </a:xfrm>
          <a:prstGeom prst="rect">
            <a:avLst/>
          </a:prstGeom>
        </p:spPr>
      </p:pic>
      <p:pic>
        <p:nvPicPr>
          <p:cNvPr id="23" name="图片 22"/>
          <p:cNvPicPr>
            <a:picLocks noChangeAspect="1"/>
          </p:cNvPicPr>
          <p:nvPr/>
        </p:nvPicPr>
        <p:blipFill>
          <a:blip r:embed="rId10" cstate="print"/>
          <a:stretch>
            <a:fillRect/>
          </a:stretch>
        </p:blipFill>
        <p:spPr>
          <a:xfrm>
            <a:off x="2993200" y="5023412"/>
            <a:ext cx="737363" cy="494205"/>
          </a:xfrm>
          <a:prstGeom prst="rect">
            <a:avLst/>
          </a:prstGeom>
        </p:spPr>
      </p:pic>
      <p:sp>
        <p:nvSpPr>
          <p:cNvPr id="25" name="矩形 24"/>
          <p:cNvSpPr/>
          <p:nvPr/>
        </p:nvSpPr>
        <p:spPr>
          <a:xfrm>
            <a:off x="292910" y="5720474"/>
            <a:ext cx="6081864" cy="521970"/>
          </a:xfrm>
          <a:prstGeom prst="rect">
            <a:avLst/>
          </a:prstGeom>
        </p:spPr>
        <p:txBody>
          <a:bodyPr wrap="square">
            <a:spAutoFit/>
          </a:bodyPr>
          <a:lstStyle/>
          <a:p>
            <a:r>
              <a:rPr lang="en-US" altLang="zh-CN" sz="1400" b="1" dirty="0">
                <a:solidFill>
                  <a:schemeClr val="accent1">
                    <a:lumMod val="75000"/>
                  </a:schemeClr>
                </a:solidFill>
                <a:latin typeface="微软雅黑" panose="020B0503020204020204" charset="-122"/>
                <a:ea typeface="微软雅黑" panose="020B0503020204020204" charset="-122"/>
              </a:rPr>
              <a:t>Google</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MS Azure</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AWS</a:t>
            </a:r>
            <a:r>
              <a:rPr lang="zh-CN" altLang="en-US" sz="1400" b="1" dirty="0">
                <a:solidFill>
                  <a:schemeClr val="accent1">
                    <a:lumMod val="75000"/>
                  </a:schemeClr>
                </a:solidFill>
                <a:latin typeface="微软雅黑" panose="020B0503020204020204" charset="-122"/>
                <a:ea typeface="微软雅黑" panose="020B0503020204020204" charset="-122"/>
              </a:rPr>
              <a:t>直接提供了</a:t>
            </a:r>
            <a:r>
              <a:rPr lang="en-US" altLang="zh-CN" sz="1400" b="1" dirty="0" err="1">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解决方案。 </a:t>
            </a:r>
            <a:r>
              <a:rPr lang="en-US" altLang="zh-CN" sz="1400" b="1" dirty="0">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已成为了</a:t>
            </a:r>
            <a:r>
              <a:rPr lang="en-US" altLang="zh-CN" sz="1400" b="1" dirty="0">
                <a:solidFill>
                  <a:schemeClr val="accent1">
                    <a:lumMod val="75000"/>
                  </a:schemeClr>
                </a:solidFill>
                <a:latin typeface="微软雅黑" panose="020B0503020204020204" charset="-122"/>
                <a:ea typeface="微软雅黑" panose="020B0503020204020204" charset="-122"/>
              </a:rPr>
              <a:t>AWS</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Oracle</a:t>
            </a:r>
            <a:r>
              <a:rPr lang="zh-CN" altLang="en-US" sz="1400" b="1" dirty="0">
                <a:solidFill>
                  <a:schemeClr val="accent1">
                    <a:lumMod val="75000"/>
                  </a:schemeClr>
                </a:solidFill>
                <a:latin typeface="微软雅黑" panose="020B0503020204020204" charset="-122"/>
                <a:ea typeface="微软雅黑" panose="020B0503020204020204" charset="-122"/>
              </a:rPr>
              <a:t>、微软、</a:t>
            </a:r>
            <a:r>
              <a:rPr lang="en-US" altLang="zh-CN" sz="1400" b="1" dirty="0" err="1">
                <a:solidFill>
                  <a:schemeClr val="accent1">
                    <a:lumMod val="75000"/>
                  </a:schemeClr>
                </a:solidFill>
                <a:latin typeface="微软雅黑" panose="020B0503020204020204" charset="-122"/>
                <a:ea typeface="微软雅黑" panose="020B0503020204020204" charset="-122"/>
              </a:rPr>
              <a:t>Vmware</a:t>
            </a:r>
            <a:r>
              <a:rPr lang="zh-CN" altLang="en-US" sz="1400" b="1" dirty="0">
                <a:solidFill>
                  <a:schemeClr val="accent1">
                    <a:lumMod val="75000"/>
                  </a:schemeClr>
                </a:solidFill>
                <a:latin typeface="微软雅黑" panose="020B0503020204020204" charset="-122"/>
                <a:ea typeface="微软雅黑" panose="020B0503020204020204" charset="-122"/>
              </a:rPr>
              <a:t>等的首选编排工具。</a:t>
            </a:r>
          </a:p>
        </p:txBody>
      </p:sp>
      <p:sp>
        <p:nvSpPr>
          <p:cNvPr id="26" name="矩形 25"/>
          <p:cNvSpPr/>
          <p:nvPr/>
        </p:nvSpPr>
        <p:spPr>
          <a:xfrm>
            <a:off x="192698" y="2514167"/>
            <a:ext cx="6338365" cy="2030095"/>
          </a:xfrm>
          <a:prstGeom prst="rect">
            <a:avLst/>
          </a:prstGeom>
        </p:spPr>
        <p:txBody>
          <a:bodyPr wrap="square">
            <a:spAutoFit/>
          </a:bodyPr>
          <a:lstStyle/>
          <a:p>
            <a:pPr algn="ctr">
              <a:lnSpc>
                <a:spcPct val="150000"/>
              </a:lnSpc>
            </a:pPr>
            <a:r>
              <a:rPr lang="en-US" altLang="zh-CN" sz="1400" b="1" dirty="0">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是一个分布式系统，采用</a:t>
            </a:r>
            <a:r>
              <a:rPr lang="en-US" altLang="zh-CN" sz="1400" b="1" dirty="0">
                <a:solidFill>
                  <a:schemeClr val="accent1">
                    <a:lumMod val="75000"/>
                  </a:schemeClr>
                </a:solidFill>
                <a:latin typeface="微软雅黑" panose="020B0503020204020204" charset="-122"/>
                <a:ea typeface="微软雅黑" panose="020B0503020204020204" charset="-122"/>
              </a:rPr>
              <a:t>Master-Slave</a:t>
            </a:r>
            <a:r>
              <a:rPr lang="zh-CN" altLang="en-US" sz="1400" b="1" dirty="0">
                <a:solidFill>
                  <a:schemeClr val="accent1">
                    <a:lumMod val="75000"/>
                  </a:schemeClr>
                </a:solidFill>
                <a:latin typeface="微软雅黑" panose="020B0503020204020204" charset="-122"/>
                <a:ea typeface="微软雅黑" panose="020B0503020204020204" charset="-122"/>
              </a:rPr>
              <a:t>结构。</a:t>
            </a:r>
            <a:endParaRPr lang="en-US" altLang="zh-CN" sz="1400" b="1" dirty="0">
              <a:solidFill>
                <a:schemeClr val="accent1">
                  <a:lumMod val="75000"/>
                </a:schemeClr>
              </a:solidFill>
              <a:latin typeface="微软雅黑" panose="020B0503020204020204" charset="-122"/>
              <a:ea typeface="微软雅黑" panose="020B0503020204020204" charset="-122"/>
            </a:endParaRPr>
          </a:p>
          <a:p>
            <a:pPr indent="457200" algn="just">
              <a:lnSpc>
                <a:spcPct val="150000"/>
              </a:lnSpc>
            </a:pPr>
            <a:r>
              <a:rPr lang="en-US" altLang="zh-CN" sz="1400" dirty="0">
                <a:solidFill>
                  <a:schemeClr val="tx1">
                    <a:lumMod val="50000"/>
                    <a:lumOff val="50000"/>
                  </a:schemeClr>
                </a:solidFill>
                <a:latin typeface="微软雅黑" panose="020B0503020204020204" charset="-122"/>
                <a:ea typeface="微软雅黑" panose="020B0503020204020204" charset="-122"/>
              </a:rPr>
              <a:t>Kubernetes</a:t>
            </a:r>
            <a:r>
              <a:rPr lang="zh-CN" altLang="en-US" sz="1400" dirty="0">
                <a:solidFill>
                  <a:schemeClr val="tx1">
                    <a:lumMod val="50000"/>
                    <a:lumOff val="50000"/>
                  </a:schemeClr>
                </a:solidFill>
                <a:latin typeface="微软雅黑" panose="020B0503020204020204" charset="-122"/>
                <a:ea typeface="微软雅黑" panose="020B0503020204020204" charset="-122"/>
              </a:rPr>
              <a:t>将集群中的机器划分为一个</a:t>
            </a:r>
            <a:r>
              <a:rPr lang="en-US" altLang="zh-CN" sz="1400" dirty="0">
                <a:solidFill>
                  <a:schemeClr val="tx1">
                    <a:lumMod val="50000"/>
                    <a:lumOff val="50000"/>
                  </a:schemeClr>
                </a:solidFill>
                <a:latin typeface="微软雅黑" panose="020B0503020204020204" charset="-122"/>
                <a:ea typeface="微软雅黑" panose="020B0503020204020204" charset="-122"/>
              </a:rPr>
              <a:t>Master</a:t>
            </a:r>
            <a:r>
              <a:rPr lang="zh-CN" altLang="en-US" sz="1400" dirty="0">
                <a:solidFill>
                  <a:schemeClr val="tx1">
                    <a:lumMod val="50000"/>
                    <a:lumOff val="50000"/>
                  </a:schemeClr>
                </a:solidFill>
                <a:latin typeface="微软雅黑" panose="020B0503020204020204" charset="-122"/>
                <a:ea typeface="微软雅黑" panose="020B0503020204020204" charset="-122"/>
              </a:rPr>
              <a:t>节点和一群工作节点（</a:t>
            </a:r>
            <a:r>
              <a:rPr lang="en-US" altLang="zh-CN" sz="1400" dirty="0">
                <a:solidFill>
                  <a:schemeClr val="tx1">
                    <a:lumMod val="50000"/>
                    <a:lumOff val="50000"/>
                  </a:schemeClr>
                </a:solidFill>
                <a:latin typeface="微软雅黑" panose="020B0503020204020204" charset="-122"/>
                <a:ea typeface="微软雅黑" panose="020B0503020204020204" charset="-122"/>
              </a:rPr>
              <a:t>Node</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Master</a:t>
            </a:r>
            <a:r>
              <a:rPr lang="zh-CN" altLang="en-US" sz="1400" dirty="0">
                <a:solidFill>
                  <a:schemeClr val="tx1">
                    <a:lumMod val="50000"/>
                    <a:lumOff val="50000"/>
                  </a:schemeClr>
                </a:solidFill>
                <a:latin typeface="微软雅黑" panose="020B0503020204020204" charset="-122"/>
                <a:ea typeface="微软雅黑" panose="020B0503020204020204" charset="-122"/>
              </a:rPr>
              <a:t>节点上运行着集群管理相关的一组进程</a:t>
            </a:r>
            <a:r>
              <a:rPr lang="en-US" altLang="zh-CN" sz="1400" dirty="0" err="1">
                <a:solidFill>
                  <a:schemeClr val="tx1">
                    <a:lumMod val="50000"/>
                    <a:lumOff val="50000"/>
                  </a:schemeClr>
                </a:solidFill>
                <a:latin typeface="微软雅黑" panose="020B0503020204020204" charset="-122"/>
                <a:ea typeface="微软雅黑" panose="020B0503020204020204" charset="-122"/>
              </a:rPr>
              <a:t>etcd</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API Server</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Controller Manager</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Scheduler</a:t>
            </a:r>
            <a:r>
              <a:rPr lang="zh-CN" altLang="en-US" sz="1400" dirty="0">
                <a:solidFill>
                  <a:schemeClr val="tx1">
                    <a:lumMod val="50000"/>
                    <a:lumOff val="50000"/>
                  </a:schemeClr>
                </a:solidFill>
                <a:latin typeface="微软雅黑" panose="020B0503020204020204" charset="-122"/>
                <a:ea typeface="微软雅黑" panose="020B0503020204020204" charset="-122"/>
              </a:rPr>
              <a:t>，后三个组件构成了</a:t>
            </a:r>
            <a:r>
              <a:rPr lang="en-US" altLang="zh-CN" sz="1400" dirty="0">
                <a:solidFill>
                  <a:schemeClr val="tx1">
                    <a:lumMod val="50000"/>
                    <a:lumOff val="50000"/>
                  </a:schemeClr>
                </a:solidFill>
                <a:latin typeface="微软雅黑" panose="020B0503020204020204" charset="-122"/>
                <a:ea typeface="微软雅黑" panose="020B0503020204020204" charset="-122"/>
              </a:rPr>
              <a:t>Kubernetes</a:t>
            </a:r>
            <a:r>
              <a:rPr lang="zh-CN" altLang="en-US" sz="1400" dirty="0">
                <a:solidFill>
                  <a:schemeClr val="tx1">
                    <a:lumMod val="50000"/>
                    <a:lumOff val="50000"/>
                  </a:schemeClr>
                </a:solidFill>
                <a:latin typeface="微软雅黑" panose="020B0503020204020204" charset="-122"/>
                <a:ea typeface="微软雅黑" panose="020B0503020204020204" charset="-122"/>
              </a:rPr>
              <a:t>的总控中心。在每个</a:t>
            </a:r>
            <a:r>
              <a:rPr lang="en-US" altLang="zh-CN" sz="1400" dirty="0">
                <a:solidFill>
                  <a:schemeClr val="tx1">
                    <a:lumMod val="50000"/>
                    <a:lumOff val="50000"/>
                  </a:schemeClr>
                </a:solidFill>
                <a:latin typeface="微软雅黑" panose="020B0503020204020204" charset="-122"/>
                <a:ea typeface="微软雅黑" panose="020B0503020204020204" charset="-122"/>
              </a:rPr>
              <a:t>Node</a:t>
            </a:r>
            <a:r>
              <a:rPr lang="zh-CN" altLang="en-US" sz="1400" dirty="0">
                <a:solidFill>
                  <a:schemeClr val="tx1">
                    <a:lumMod val="50000"/>
                    <a:lumOff val="50000"/>
                  </a:schemeClr>
                </a:solidFill>
                <a:latin typeface="微软雅黑" panose="020B0503020204020204" charset="-122"/>
                <a:ea typeface="微软雅黑" panose="020B0503020204020204" charset="-122"/>
              </a:rPr>
              <a:t>上运行</a:t>
            </a:r>
            <a:r>
              <a:rPr lang="en-US" altLang="zh-CN" sz="1400" dirty="0" err="1">
                <a:solidFill>
                  <a:schemeClr val="tx1">
                    <a:lumMod val="50000"/>
                    <a:lumOff val="50000"/>
                  </a:schemeClr>
                </a:solidFill>
                <a:latin typeface="微软雅黑" panose="020B0503020204020204" charset="-122"/>
                <a:ea typeface="微软雅黑" panose="020B0503020204020204" charset="-122"/>
              </a:rPr>
              <a:t>Kubelet</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Proxy</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err="1">
                <a:solidFill>
                  <a:schemeClr val="tx1">
                    <a:lumMod val="50000"/>
                    <a:lumOff val="50000"/>
                  </a:schemeClr>
                </a:solidFill>
                <a:latin typeface="微软雅黑" panose="020B0503020204020204" charset="-122"/>
                <a:ea typeface="微软雅黑" panose="020B0503020204020204" charset="-122"/>
              </a:rPr>
              <a:t>Docker</a:t>
            </a:r>
            <a:r>
              <a:rPr lang="en-US" altLang="zh-CN" sz="1400" dirty="0">
                <a:solidFill>
                  <a:schemeClr val="tx1">
                    <a:lumMod val="50000"/>
                    <a:lumOff val="50000"/>
                  </a:schemeClr>
                </a:solidFill>
                <a:latin typeface="微软雅黑" panose="020B0503020204020204" charset="-122"/>
                <a:ea typeface="微软雅黑" panose="020B0503020204020204" charset="-122"/>
              </a:rPr>
              <a:t> daemon</a:t>
            </a:r>
            <a:r>
              <a:rPr lang="zh-CN" altLang="en-US" sz="1400" dirty="0">
                <a:solidFill>
                  <a:schemeClr val="tx1">
                    <a:lumMod val="50000"/>
                    <a:lumOff val="50000"/>
                  </a:schemeClr>
                </a:solidFill>
                <a:latin typeface="微软雅黑" panose="020B0503020204020204" charset="-122"/>
                <a:ea typeface="微软雅黑" panose="020B0503020204020204" charset="-122"/>
              </a:rPr>
              <a:t>三个组件，负责对本节点上的</a:t>
            </a:r>
            <a:r>
              <a:rPr lang="en-US" altLang="zh-CN" sz="1400" dirty="0">
                <a:solidFill>
                  <a:schemeClr val="tx1">
                    <a:lumMod val="50000"/>
                    <a:lumOff val="50000"/>
                  </a:schemeClr>
                </a:solidFill>
                <a:latin typeface="微软雅黑" panose="020B0503020204020204" charset="-122"/>
                <a:ea typeface="微软雅黑" panose="020B0503020204020204" charset="-122"/>
              </a:rPr>
              <a:t>Pod</a:t>
            </a:r>
            <a:r>
              <a:rPr lang="zh-CN" altLang="en-US" sz="1400" dirty="0">
                <a:solidFill>
                  <a:schemeClr val="tx1">
                    <a:lumMod val="50000"/>
                    <a:lumOff val="50000"/>
                  </a:schemeClr>
                </a:solidFill>
                <a:latin typeface="微软雅黑" panose="020B0503020204020204" charset="-122"/>
                <a:ea typeface="微软雅黑" panose="020B0503020204020204" charset="-122"/>
              </a:rPr>
              <a:t>的生命周期进行管理，以及实现服务代理的功能。</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pic>
        <p:nvPicPr>
          <p:cNvPr id="28" name="图片 27"/>
          <p:cNvPicPr>
            <a:picLocks noChangeAspect="1"/>
          </p:cNvPicPr>
          <p:nvPr/>
        </p:nvPicPr>
        <p:blipFill>
          <a:blip r:embed="rId11" cstate="print"/>
          <a:stretch>
            <a:fillRect/>
          </a:stretch>
        </p:blipFill>
        <p:spPr>
          <a:xfrm>
            <a:off x="6955903" y="2514167"/>
            <a:ext cx="4906572" cy="3246782"/>
          </a:xfrm>
          <a:prstGeom prst="rect">
            <a:avLst/>
          </a:prstGeom>
        </p:spPr>
      </p:pic>
      <p:sp>
        <p:nvSpPr>
          <p:cNvPr id="24" name="矩形 23"/>
          <p:cNvSpPr/>
          <p:nvPr/>
        </p:nvSpPr>
        <p:spPr>
          <a:xfrm>
            <a:off x="-6089" y="271484"/>
            <a:ext cx="680349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308931" y="271484"/>
            <a:ext cx="530517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Kubernetes</a:t>
            </a:r>
            <a:r>
              <a:rPr lang="zh-CN" altLang="en-US" sz="3200" dirty="0">
                <a:solidFill>
                  <a:schemeClr val="bg1"/>
                </a:solidFill>
                <a:latin typeface="微软雅黑" panose="020B0503020204020204" charset="-122"/>
                <a:ea typeface="微软雅黑" panose="020B0503020204020204" charset="-122"/>
              </a:rPr>
              <a:t>开源项目介绍</a:t>
            </a:r>
          </a:p>
        </p:txBody>
      </p:sp>
      <p:cxnSp>
        <p:nvCxnSpPr>
          <p:cNvPr id="7" name="直线连接符 6"/>
          <p:cNvCxnSpPr/>
          <p:nvPr/>
        </p:nvCxnSpPr>
        <p:spPr>
          <a:xfrm>
            <a:off x="292910" y="2480301"/>
            <a:ext cx="11534661"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44261cfe-ba97-4da8-b6a3-bb50c42e86a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805121" y="1854560"/>
            <a:ext cx="9107823" cy="3947315"/>
            <a:chOff x="2846472" y="2073221"/>
            <a:chExt cx="9107823" cy="3947315"/>
          </a:xfrm>
        </p:grpSpPr>
        <p:sp>
          <p:nvSpPr>
            <p:cNvPr id="21" name="íśļiḓè"/>
            <p:cNvSpPr/>
            <p:nvPr/>
          </p:nvSpPr>
          <p:spPr>
            <a:xfrm>
              <a:off x="2846472" y="3015427"/>
              <a:ext cx="1047859" cy="64910"/>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2" name="îśľiḍé"/>
            <p:cNvSpPr/>
            <p:nvPr/>
          </p:nvSpPr>
          <p:spPr>
            <a:xfrm>
              <a:off x="3949606" y="3041870"/>
              <a:ext cx="1444412" cy="177902"/>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3" name="isḻiḓé"/>
            <p:cNvSpPr/>
            <p:nvPr/>
          </p:nvSpPr>
          <p:spPr>
            <a:xfrm>
              <a:off x="5444490" y="3193328"/>
              <a:ext cx="1311321" cy="879896"/>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4" name="ï$ļîḓe"/>
            <p:cNvSpPr/>
            <p:nvPr/>
          </p:nvSpPr>
          <p:spPr>
            <a:xfrm>
              <a:off x="5025745" y="4121304"/>
              <a:ext cx="1351240" cy="1420817"/>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5" name="iṥḻíḋé"/>
            <p:cNvSpPr/>
            <p:nvPr/>
          </p:nvSpPr>
          <p:spPr>
            <a:xfrm>
              <a:off x="6170298" y="5450765"/>
              <a:ext cx="3436783" cy="569771"/>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6" name="ïṧľíďê"/>
            <p:cNvSpPr/>
            <p:nvPr/>
          </p:nvSpPr>
          <p:spPr>
            <a:xfrm rot="8100000">
              <a:off x="4396293" y="2073221"/>
              <a:ext cx="783677" cy="78391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7" name="îṥḻíḋè"/>
            <p:cNvSpPr/>
            <p:nvPr/>
          </p:nvSpPr>
          <p:spPr>
            <a:xfrm rot="8100000">
              <a:off x="6487625" y="2285147"/>
              <a:ext cx="950235" cy="95052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8" name="îs1ïďe"/>
            <p:cNvSpPr/>
            <p:nvPr/>
          </p:nvSpPr>
          <p:spPr>
            <a:xfrm rot="8100000">
              <a:off x="3870819" y="3731808"/>
              <a:ext cx="1070308" cy="107063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9" name="íŝļîḋe"/>
            <p:cNvSpPr/>
            <p:nvPr/>
          </p:nvSpPr>
          <p:spPr>
            <a:xfrm rot="8100000">
              <a:off x="7800837" y="4009073"/>
              <a:ext cx="1313558" cy="1313964"/>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dirty="0">
                <a:solidFill>
                  <a:schemeClr val="tx1"/>
                </a:solidFill>
              </a:endParaRPr>
            </a:p>
          </p:txBody>
        </p:sp>
        <p:sp>
          <p:nvSpPr>
            <p:cNvPr id="30" name="ïṣḻiḋê"/>
            <p:cNvSpPr txBox="1"/>
            <p:nvPr/>
          </p:nvSpPr>
          <p:spPr>
            <a:xfrm>
              <a:off x="4374177" y="2268531"/>
              <a:ext cx="827908" cy="369332"/>
            </a:xfrm>
            <a:prstGeom prst="rect">
              <a:avLst/>
            </a:prstGeom>
            <a:noFill/>
          </p:spPr>
          <p:txBody>
            <a:bodyPr wrap="none" rtlCol="0" anchor="ctr" anchorCtr="0">
              <a:normAutofit/>
            </a:bodyPr>
            <a:lstStyle/>
            <a:p>
              <a:pPr algn="just"/>
              <a:endParaRPr lang="zh-CN" altLang="en-US" sz="1400" b="1" dirty="0"/>
            </a:p>
          </p:txBody>
        </p:sp>
        <p:sp>
          <p:nvSpPr>
            <p:cNvPr id="31" name="íṩlïde"/>
            <p:cNvSpPr txBox="1"/>
            <p:nvPr/>
          </p:nvSpPr>
          <p:spPr>
            <a:xfrm>
              <a:off x="6548788" y="2575744"/>
              <a:ext cx="827908" cy="369332"/>
            </a:xfrm>
            <a:prstGeom prst="rect">
              <a:avLst/>
            </a:prstGeom>
            <a:noFill/>
          </p:spPr>
          <p:txBody>
            <a:bodyPr wrap="none" rtlCol="0" anchor="ctr" anchorCtr="0">
              <a:normAutofit/>
            </a:bodyPr>
            <a:lstStyle/>
            <a:p>
              <a:pPr algn="just"/>
              <a:endParaRPr lang="zh-CN" altLang="en-US" sz="1400" b="1" dirty="0"/>
            </a:p>
          </p:txBody>
        </p:sp>
        <p:sp>
          <p:nvSpPr>
            <p:cNvPr id="32" name="iŝlîḑe"/>
            <p:cNvSpPr txBox="1"/>
            <p:nvPr/>
          </p:nvSpPr>
          <p:spPr>
            <a:xfrm>
              <a:off x="3992019" y="4121304"/>
              <a:ext cx="827908" cy="369332"/>
            </a:xfrm>
            <a:prstGeom prst="rect">
              <a:avLst/>
            </a:prstGeom>
            <a:noFill/>
          </p:spPr>
          <p:txBody>
            <a:bodyPr wrap="none" rtlCol="0" anchor="ctr" anchorCtr="0">
              <a:normAutofit/>
            </a:bodyPr>
            <a:lstStyle/>
            <a:p>
              <a:pPr algn="just"/>
              <a:endParaRPr lang="zh-CN" altLang="en-US" sz="1400" b="1" dirty="0"/>
            </a:p>
          </p:txBody>
        </p:sp>
        <p:sp>
          <p:nvSpPr>
            <p:cNvPr id="33" name="íşľîḋé"/>
            <p:cNvSpPr txBox="1"/>
            <p:nvPr/>
          </p:nvSpPr>
          <p:spPr>
            <a:xfrm>
              <a:off x="8403563" y="4207997"/>
              <a:ext cx="827908" cy="369332"/>
            </a:xfrm>
            <a:prstGeom prst="rect">
              <a:avLst/>
            </a:prstGeom>
            <a:noFill/>
          </p:spPr>
          <p:txBody>
            <a:bodyPr wrap="none" rtlCol="0" anchor="ctr" anchorCtr="0">
              <a:normAutofit/>
            </a:bodyPr>
            <a:lstStyle/>
            <a:p>
              <a:pPr algn="just"/>
              <a:endParaRPr lang="zh-CN" altLang="en-US" b="1" dirty="0">
                <a:solidFill>
                  <a:schemeClr val="bg1"/>
                </a:solidFill>
              </a:endParaRPr>
            </a:p>
          </p:txBody>
        </p:sp>
        <p:sp>
          <p:nvSpPr>
            <p:cNvPr id="34" name="ïşļïḍè"/>
            <p:cNvSpPr/>
            <p:nvPr/>
          </p:nvSpPr>
          <p:spPr bwMode="auto">
            <a:xfrm>
              <a:off x="9481446" y="3691623"/>
              <a:ext cx="2472849" cy="140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just">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容器型</a:t>
              </a:r>
              <a:r>
                <a:rPr lang="en-US" altLang="zh-CN" sz="1400" dirty="0" err="1">
                  <a:latin typeface="微软雅黑" panose="020B0503020204020204" charset="-122"/>
                  <a:ea typeface="微软雅黑" panose="020B0503020204020204" charset="-122"/>
                </a:rPr>
                <a:t>Paas</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Kubernetes</a:t>
              </a:r>
              <a:r>
                <a:rPr lang="zh-CN" altLang="zh-CN"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Mesos</a:t>
              </a:r>
              <a:r>
                <a:rPr lang="zh-CN" altLang="zh-CN"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Docker</a:t>
              </a:r>
              <a:r>
                <a:rPr lang="en-US" altLang="zh-CN" sz="1400" dirty="0">
                  <a:latin typeface="微软雅黑" panose="020B0503020204020204" charset="-122"/>
                  <a:ea typeface="微软雅黑" panose="020B0503020204020204" charset="-122"/>
                </a:rPr>
                <a:t> Swarm</a:t>
              </a:r>
              <a:r>
                <a:rPr lang="zh-CN" altLang="zh-CN" sz="1400" dirty="0">
                  <a:latin typeface="微软雅黑" panose="020B0503020204020204" charset="-122"/>
                  <a:ea typeface="微软雅黑" panose="020B0503020204020204" charset="-122"/>
                </a:rPr>
                <a:t>等容器编排引擎，这一代的平台是面向云原生应用、基于分布式和容器，天然支持微服务</a:t>
              </a:r>
              <a:endParaRPr lang="zh-CN" altLang="en-US" sz="1400" dirty="0"/>
            </a:p>
          </p:txBody>
        </p:sp>
      </p:grpSp>
      <p:sp>
        <p:nvSpPr>
          <p:cNvPr id="35" name="íṣļïḍe"/>
          <p:cNvSpPr/>
          <p:nvPr/>
        </p:nvSpPr>
        <p:spPr bwMode="auto">
          <a:xfrm>
            <a:off x="463276" y="3253012"/>
            <a:ext cx="3216098" cy="18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just">
              <a:lnSpc>
                <a:spcPct val="150000"/>
              </a:lnSpc>
              <a:buFont typeface="Arial" panose="020B0604020202020204" pitchFamily="34" charset="0"/>
              <a:buChar char="•"/>
              <a:defRPr/>
            </a:pPr>
            <a:r>
              <a:rPr lang="zh-CN" altLang="zh-CN" sz="1400" dirty="0">
                <a:latin typeface="微软雅黑" panose="020B0503020204020204" charset="-122"/>
                <a:ea typeface="微软雅黑" panose="020B0503020204020204" charset="-122"/>
              </a:rPr>
              <a:t>谷歌</a:t>
            </a:r>
            <a:r>
              <a:rPr lang="en-US" altLang="zh-CN" sz="1400" dirty="0">
                <a:latin typeface="微软雅黑" panose="020B0503020204020204" charset="-122"/>
                <a:ea typeface="微软雅黑" panose="020B0503020204020204" charset="-122"/>
              </a:rPr>
              <a:t>GAE</a:t>
            </a:r>
            <a:r>
              <a:rPr lang="zh-CN" altLang="zh-CN" sz="1400" dirty="0">
                <a:latin typeface="微软雅黑" panose="020B0503020204020204" charset="-122"/>
                <a:ea typeface="微软雅黑" panose="020B0503020204020204" charset="-122"/>
              </a:rPr>
              <a:t>和</a:t>
            </a:r>
            <a:r>
              <a:rPr lang="en-US" altLang="zh-CN" sz="1400" dirty="0">
                <a:latin typeface="微软雅黑" panose="020B0503020204020204" charset="-122"/>
                <a:ea typeface="微软雅黑" panose="020B0503020204020204" charset="-122"/>
              </a:rPr>
              <a:t>AWS Elastic Beanstalk</a:t>
            </a:r>
            <a:r>
              <a:rPr lang="zh-CN" altLang="zh-CN" sz="1400" dirty="0">
                <a:latin typeface="微软雅黑" panose="020B0503020204020204" charset="-122"/>
                <a:ea typeface="微软雅黑" panose="020B0503020204020204" charset="-122"/>
              </a:rPr>
              <a:t>，对底层基础架构依赖更低，</a:t>
            </a:r>
            <a:r>
              <a:rPr lang="zh-CN" altLang="en-US" sz="1400" dirty="0">
                <a:latin typeface="微软雅黑" panose="020B0503020204020204" charset="-122"/>
                <a:ea typeface="微软雅黑" panose="020B0503020204020204" charset="-122"/>
              </a:rPr>
              <a:t>支持</a:t>
            </a:r>
            <a:r>
              <a:rPr lang="zh-CN" altLang="zh-CN" sz="1400" dirty="0">
                <a:latin typeface="微软雅黑" panose="020B0503020204020204" charset="-122"/>
                <a:ea typeface="微软雅黑" panose="020B0503020204020204" charset="-122"/>
              </a:rPr>
              <a:t>容器和更自由的环境配置，同时更好的支持微服务，并鼓励开发者构建自己的持续交付的工作流程。</a:t>
            </a:r>
          </a:p>
        </p:txBody>
      </p:sp>
      <p:sp>
        <p:nvSpPr>
          <p:cNvPr id="36" name="íṣļïḍe"/>
          <p:cNvSpPr/>
          <p:nvPr/>
        </p:nvSpPr>
        <p:spPr bwMode="auto">
          <a:xfrm>
            <a:off x="7235649" y="1556965"/>
            <a:ext cx="3908942"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just">
              <a:lnSpc>
                <a:spcPct val="150000"/>
              </a:lnSpc>
              <a:buFont typeface="Arial" panose="020B0604020202020204" pitchFamily="34" charset="0"/>
              <a:buChar char="•"/>
              <a:defRPr/>
            </a:pPr>
            <a:r>
              <a:rPr lang="en-US" altLang="zh-CN" sz="1400" dirty="0">
                <a:latin typeface="微软雅黑" panose="020B0503020204020204" charset="-122"/>
                <a:ea typeface="微软雅黑" panose="020B0503020204020204" charset="-122"/>
              </a:rPr>
              <a:t>Cloud Foundry</a:t>
            </a:r>
            <a:r>
              <a:rPr lang="zh-CN" altLang="zh-CN" sz="1400" dirty="0">
                <a:latin typeface="微软雅黑" panose="020B0503020204020204" charset="-122"/>
                <a:ea typeface="微软雅黑" panose="020B0503020204020204" charset="-122"/>
              </a:rPr>
              <a:t> （</a:t>
            </a:r>
            <a:r>
              <a:rPr lang="en-US" altLang="zh-CN" sz="1400" dirty="0">
                <a:latin typeface="微软雅黑" panose="020B0503020204020204" charset="-122"/>
                <a:ea typeface="微软雅黑" panose="020B0503020204020204" charset="-122"/>
              </a:rPr>
              <a:t>DEA</a:t>
            </a:r>
            <a:r>
              <a:rPr lang="zh-CN" altLang="zh-CN" sz="1400" dirty="0">
                <a:latin typeface="微软雅黑" panose="020B0503020204020204" charset="-122"/>
                <a:ea typeface="微软雅黑" panose="020B0503020204020204" charset="-122"/>
              </a:rPr>
              <a:t>版本）</a:t>
            </a:r>
            <a:r>
              <a:rPr lang="en-US" altLang="zh-CN" sz="1400"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可以简单的自定义环境，包括云端构建，也开始支持多服务的应用程序</a:t>
            </a:r>
          </a:p>
        </p:txBody>
      </p:sp>
      <p:sp>
        <p:nvSpPr>
          <p:cNvPr id="37" name="ïsḻîḑe"/>
          <p:cNvSpPr/>
          <p:nvPr/>
        </p:nvSpPr>
        <p:spPr bwMode="auto">
          <a:xfrm>
            <a:off x="1389054" y="1796697"/>
            <a:ext cx="2739875"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50000"/>
              </a:lnSpc>
              <a:buFont typeface="Arial" panose="020B0604020202020204" pitchFamily="34" charset="0"/>
              <a:buChar char="•"/>
              <a:defRPr/>
            </a:pPr>
            <a:r>
              <a:rPr lang="zh-CN" altLang="zh-CN" sz="1600" dirty="0">
                <a:latin typeface="微软雅黑" panose="020B0503020204020204" charset="-122"/>
                <a:ea typeface="微软雅黑" panose="020B0503020204020204" charset="-122"/>
              </a:rPr>
              <a:t>早期的</a:t>
            </a:r>
            <a:r>
              <a:rPr lang="en-US" altLang="zh-CN" sz="1600" dirty="0" err="1">
                <a:latin typeface="微软雅黑" panose="020B0503020204020204" charset="-122"/>
                <a:ea typeface="微软雅黑" panose="020B0503020204020204" charset="-122"/>
              </a:rPr>
              <a:t>Heroku</a:t>
            </a:r>
            <a:r>
              <a:rPr lang="zh-CN" altLang="en-US" sz="1600" dirty="0">
                <a:latin typeface="微软雅黑" panose="020B0503020204020204" charset="-122"/>
                <a:ea typeface="微软雅黑" panose="020B0503020204020204" charset="-122"/>
              </a:rPr>
              <a:t>，严格限定运行环境，</a:t>
            </a:r>
            <a:r>
              <a:rPr lang="zh-CN" altLang="zh-CN" sz="1600" dirty="0">
                <a:latin typeface="微软雅黑" panose="020B0503020204020204" charset="-122"/>
                <a:ea typeface="微软雅黑" panose="020B0503020204020204" charset="-122"/>
              </a:rPr>
              <a:t>与平台紧耦合</a:t>
            </a:r>
            <a:endParaRPr lang="en-US" altLang="zh-CN" sz="1600" dirty="0">
              <a:latin typeface="微软雅黑" panose="020B0503020204020204" charset="-122"/>
              <a:ea typeface="微软雅黑" panose="020B0503020204020204" charset="-122"/>
            </a:endParaRPr>
          </a:p>
        </p:txBody>
      </p:sp>
      <p:sp>
        <p:nvSpPr>
          <p:cNvPr id="38" name="文本框 37"/>
          <p:cNvSpPr txBox="1"/>
          <p:nvPr/>
        </p:nvSpPr>
        <p:spPr>
          <a:xfrm>
            <a:off x="327022" y="932663"/>
            <a:ext cx="11884452" cy="553085"/>
          </a:xfrm>
          <a:prstGeom prst="rect">
            <a:avLst/>
          </a:prstGeom>
          <a:noFill/>
        </p:spPr>
        <p:txBody>
          <a:bodyPr wrap="square" rtlCol="0">
            <a:spAutoFit/>
          </a:bodyPr>
          <a:lstStyle/>
          <a:p>
            <a:pPr>
              <a:lnSpc>
                <a:spcPct val="150000"/>
              </a:lnSpc>
            </a:pPr>
            <a:r>
              <a:rPr lang="en-US" altLang="zh-CN" sz="2000" b="1" kern="0" dirty="0">
                <a:solidFill>
                  <a:schemeClr val="accent1">
                    <a:lumMod val="75000"/>
                  </a:schemeClr>
                </a:solidFill>
                <a:latin typeface="微软雅黑" panose="020B0503020204020204" charset="-122"/>
                <a:ea typeface="微软雅黑" panose="020B0503020204020204" charset="-122"/>
              </a:rPr>
              <a:t>PaaS</a:t>
            </a:r>
            <a:r>
              <a:rPr lang="zh-CN" altLang="en-US" sz="2000" b="1" kern="0" dirty="0">
                <a:solidFill>
                  <a:schemeClr val="accent1">
                    <a:lumMod val="75000"/>
                  </a:schemeClr>
                </a:solidFill>
                <a:latin typeface="微软雅黑" panose="020B0503020204020204" charset="-122"/>
                <a:ea typeface="微软雅黑" panose="020B0503020204020204" charset="-122"/>
              </a:rPr>
              <a:t>（</a:t>
            </a:r>
            <a:r>
              <a:rPr lang="en-US" altLang="zh-CN" sz="2000" b="1" kern="0" dirty="0">
                <a:solidFill>
                  <a:schemeClr val="accent1">
                    <a:lumMod val="75000"/>
                  </a:schemeClr>
                </a:solidFill>
                <a:latin typeface="微软雅黑" panose="020B0503020204020204" charset="-122"/>
                <a:ea typeface="微软雅黑" panose="020B0503020204020204" charset="-122"/>
              </a:rPr>
              <a:t> Platform as a Service</a:t>
            </a:r>
            <a:r>
              <a:rPr lang="zh-CN" altLang="en-US" sz="2000" b="1" kern="0" dirty="0">
                <a:solidFill>
                  <a:schemeClr val="accent1">
                    <a:lumMod val="75000"/>
                  </a:schemeClr>
                </a:solidFill>
                <a:latin typeface="微软雅黑" panose="020B0503020204020204" charset="-122"/>
                <a:ea typeface="微软雅黑" panose="020B0503020204020204" charset="-122"/>
              </a:rPr>
              <a:t>）将支撑平台以服务的形式交付。</a:t>
            </a:r>
          </a:p>
        </p:txBody>
      </p:sp>
      <p:sp>
        <p:nvSpPr>
          <p:cNvPr id="5" name="椭圆 4"/>
          <p:cNvSpPr/>
          <p:nvPr/>
        </p:nvSpPr>
        <p:spPr>
          <a:xfrm>
            <a:off x="2477730" y="1643328"/>
            <a:ext cx="5560142" cy="3110361"/>
          </a:xfrm>
          <a:prstGeom prst="ellipse">
            <a:avLst/>
          </a:prstGeom>
          <a:solidFill>
            <a:schemeClr val="bg1">
              <a:alpha val="0"/>
            </a:schemeClr>
          </a:solid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2199" y="5484863"/>
            <a:ext cx="6232112" cy="1198880"/>
          </a:xfrm>
          <a:prstGeom prst="rect">
            <a:avLst/>
          </a:prstGeom>
          <a:noFill/>
        </p:spPr>
        <p:txBody>
          <a:bodyPr wrap="square" rtlCol="0">
            <a:spAutoFit/>
          </a:bodyPr>
          <a:lstStyle/>
          <a:p>
            <a:pPr algn="just">
              <a:lnSpc>
                <a:spcPct val="150000"/>
              </a:lnSpc>
            </a:pPr>
            <a:r>
              <a:rPr lang="zh-CN" altLang="en-US" sz="1600" b="1" dirty="0">
                <a:solidFill>
                  <a:schemeClr val="accent1">
                    <a:lumMod val="75000"/>
                  </a:schemeClr>
                </a:solidFill>
                <a:latin typeface="微软雅黑" panose="020B0503020204020204" charset="-122"/>
                <a:ea typeface="微软雅黑" panose="020B0503020204020204" charset="-122"/>
              </a:rPr>
              <a:t>      传统的</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en-US" altLang="zh-CN" sz="1600" b="1" dirty="0">
                <a:solidFill>
                  <a:schemeClr val="accent1">
                    <a:lumMod val="75000"/>
                  </a:schemeClr>
                </a:solidFill>
                <a:latin typeface="微软雅黑" panose="020B0503020204020204" charset="-122"/>
                <a:ea typeface="微软雅黑" panose="020B0503020204020204" charset="-122"/>
              </a:rPr>
              <a:t> </a:t>
            </a:r>
            <a:r>
              <a:rPr lang="zh-CN" altLang="zh-CN" sz="1600" b="1" dirty="0">
                <a:solidFill>
                  <a:schemeClr val="accent1">
                    <a:lumMod val="75000"/>
                  </a:schemeClr>
                </a:solidFill>
                <a:latin typeface="微软雅黑" panose="020B0503020204020204" charset="-122"/>
                <a:ea typeface="微软雅黑" panose="020B0503020204020204" charset="-122"/>
              </a:rPr>
              <a:t>可以称为应用级</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，关注的是应用程序的部署运行，</a:t>
            </a:r>
            <a:r>
              <a:rPr lang="zh-CN" altLang="en-US" sz="1600" b="1" dirty="0">
                <a:solidFill>
                  <a:schemeClr val="accent1">
                    <a:lumMod val="75000"/>
                  </a:schemeClr>
                </a:solidFill>
                <a:latin typeface="微软雅黑" panose="020B0503020204020204" charset="-122"/>
                <a:ea typeface="微软雅黑" panose="020B0503020204020204" charset="-122"/>
              </a:rPr>
              <a:t>随着技术的演进发展基于容器的</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可以称为容器</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或者</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CaaS</a:t>
            </a:r>
            <a:r>
              <a:rPr lang="zh-CN" altLang="zh-CN" sz="1600" b="1" dirty="0">
                <a:solidFill>
                  <a:schemeClr val="accent1">
                    <a:lumMod val="75000"/>
                  </a:schemeClr>
                </a:solidFill>
                <a:latin typeface="微软雅黑" panose="020B0503020204020204" charset="-122"/>
                <a:ea typeface="微软雅黑" panose="020B0503020204020204" charset="-122"/>
              </a:rPr>
              <a:t>，向开发者提供</a:t>
            </a:r>
            <a:r>
              <a:rPr lang="en-US" altLang="zh-CN" sz="1600" b="1" dirty="0">
                <a:solidFill>
                  <a:schemeClr val="accent1">
                    <a:lumMod val="75000"/>
                  </a:schemeClr>
                </a:solidFill>
                <a:latin typeface="微软雅黑" panose="020B0503020204020204" charset="-122"/>
                <a:ea typeface="微软雅黑" panose="020B0503020204020204" charset="-122"/>
              </a:rPr>
              <a:t>CI/CD</a:t>
            </a:r>
            <a:r>
              <a:rPr lang="zh-CN" altLang="zh-CN" sz="1600" b="1" dirty="0">
                <a:solidFill>
                  <a:schemeClr val="accent1">
                    <a:lumMod val="75000"/>
                  </a:schemeClr>
                </a:solidFill>
                <a:latin typeface="微软雅黑" panose="020B0503020204020204" charset="-122"/>
                <a:ea typeface="微软雅黑" panose="020B0503020204020204" charset="-122"/>
              </a:rPr>
              <a:t>（持续开发、持续集成）的能力。</a:t>
            </a:r>
          </a:p>
        </p:txBody>
      </p:sp>
      <p:sp>
        <p:nvSpPr>
          <p:cNvPr id="7" name="下箭头 6"/>
          <p:cNvSpPr/>
          <p:nvPr/>
        </p:nvSpPr>
        <p:spPr>
          <a:xfrm>
            <a:off x="3556335" y="4491542"/>
            <a:ext cx="484632" cy="978408"/>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11681" y="195734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9" name="椭圆 38"/>
          <p:cNvSpPr/>
          <p:nvPr/>
        </p:nvSpPr>
        <p:spPr>
          <a:xfrm>
            <a:off x="7049776" y="159874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0" name="椭圆 39"/>
          <p:cNvSpPr/>
          <p:nvPr/>
        </p:nvSpPr>
        <p:spPr>
          <a:xfrm>
            <a:off x="195652" y="3272992"/>
            <a:ext cx="434106" cy="399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1" name="椭圆 40"/>
          <p:cNvSpPr/>
          <p:nvPr/>
        </p:nvSpPr>
        <p:spPr>
          <a:xfrm>
            <a:off x="9295587" y="348788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矩形 41"/>
          <p:cNvSpPr/>
          <p:nvPr/>
        </p:nvSpPr>
        <p:spPr>
          <a:xfrm>
            <a:off x="-6090" y="271484"/>
            <a:ext cx="777298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95652" y="271484"/>
            <a:ext cx="784222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的起源与发展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3" cstate="print"/>
          <a:stretch>
            <a:fillRect/>
          </a:stretch>
        </p:blipFill>
        <p:spPr>
          <a:xfrm>
            <a:off x="1080658" y="2983538"/>
            <a:ext cx="5482959" cy="3466088"/>
          </a:xfrm>
          <a:prstGeom prst="rect">
            <a:avLst/>
          </a:prstGeom>
        </p:spPr>
      </p:pic>
      <p:grpSp>
        <p:nvGrpSpPr>
          <p:cNvPr id="8" name="组合 7"/>
          <p:cNvGrpSpPr/>
          <p:nvPr/>
        </p:nvGrpSpPr>
        <p:grpSpPr>
          <a:xfrm>
            <a:off x="7312869" y="2553329"/>
            <a:ext cx="1487042" cy="3746417"/>
            <a:chOff x="8886218" y="315115"/>
            <a:chExt cx="1082452" cy="2924357"/>
          </a:xfrm>
        </p:grpSpPr>
        <p:sp>
          <p:nvSpPr>
            <p:cNvPr id="9" name="Freeform 158"/>
            <p:cNvSpPr/>
            <p:nvPr/>
          </p:nvSpPr>
          <p:spPr bwMode="auto">
            <a:xfrm>
              <a:off x="9147821" y="2143672"/>
              <a:ext cx="616637" cy="994362"/>
            </a:xfrm>
            <a:custGeom>
              <a:avLst/>
              <a:gdLst>
                <a:gd name="T0" fmla="*/ 18 w 195"/>
                <a:gd name="T1" fmla="*/ 11 h 315"/>
                <a:gd name="T2" fmla="*/ 0 w 195"/>
                <a:gd name="T3" fmla="*/ 315 h 315"/>
                <a:gd name="T4" fmla="*/ 64 w 195"/>
                <a:gd name="T5" fmla="*/ 315 h 315"/>
                <a:gd name="T6" fmla="*/ 86 w 195"/>
                <a:gd name="T7" fmla="*/ 59 h 315"/>
                <a:gd name="T8" fmla="*/ 99 w 195"/>
                <a:gd name="T9" fmla="*/ 59 h 315"/>
                <a:gd name="T10" fmla="*/ 135 w 195"/>
                <a:gd name="T11" fmla="*/ 315 h 315"/>
                <a:gd name="T12" fmla="*/ 195 w 195"/>
                <a:gd name="T13" fmla="*/ 315 h 315"/>
                <a:gd name="T14" fmla="*/ 164 w 195"/>
                <a:gd name="T15" fmla="*/ 36 h 315"/>
                <a:gd name="T16" fmla="*/ 159 w 195"/>
                <a:gd name="T17" fmla="*/ 0 h 315"/>
                <a:gd name="T18" fmla="*/ 18 w 195"/>
                <a:gd name="T19" fmla="*/ 1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15">
                  <a:moveTo>
                    <a:pt x="18" y="11"/>
                  </a:moveTo>
                  <a:cubicBezTo>
                    <a:pt x="0" y="315"/>
                    <a:pt x="0" y="315"/>
                    <a:pt x="0" y="315"/>
                  </a:cubicBezTo>
                  <a:cubicBezTo>
                    <a:pt x="64" y="315"/>
                    <a:pt x="64" y="315"/>
                    <a:pt x="64" y="315"/>
                  </a:cubicBezTo>
                  <a:cubicBezTo>
                    <a:pt x="86" y="59"/>
                    <a:pt x="86" y="59"/>
                    <a:pt x="86" y="59"/>
                  </a:cubicBezTo>
                  <a:cubicBezTo>
                    <a:pt x="99" y="59"/>
                    <a:pt x="99" y="59"/>
                    <a:pt x="99" y="59"/>
                  </a:cubicBezTo>
                  <a:cubicBezTo>
                    <a:pt x="135" y="315"/>
                    <a:pt x="135" y="315"/>
                    <a:pt x="135" y="315"/>
                  </a:cubicBezTo>
                  <a:cubicBezTo>
                    <a:pt x="195" y="315"/>
                    <a:pt x="195" y="315"/>
                    <a:pt x="195" y="315"/>
                  </a:cubicBezTo>
                  <a:cubicBezTo>
                    <a:pt x="164" y="36"/>
                    <a:pt x="164" y="36"/>
                    <a:pt x="164" y="36"/>
                  </a:cubicBezTo>
                  <a:cubicBezTo>
                    <a:pt x="159" y="0"/>
                    <a:pt x="159" y="0"/>
                    <a:pt x="159" y="0"/>
                  </a:cubicBezTo>
                  <a:cubicBezTo>
                    <a:pt x="159" y="0"/>
                    <a:pt x="46" y="2"/>
                    <a:pt x="18" y="11"/>
                  </a:cubicBezTo>
                  <a:close/>
                </a:path>
              </a:pathLst>
            </a:custGeom>
            <a:solidFill>
              <a:srgbClr val="82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Rectangle 159"/>
            <p:cNvSpPr>
              <a:spLocks noChangeArrowheads="1"/>
            </p:cNvSpPr>
            <p:nvPr/>
          </p:nvSpPr>
          <p:spPr bwMode="auto">
            <a:xfrm>
              <a:off x="9205215" y="2118313"/>
              <a:ext cx="444460" cy="53389"/>
            </a:xfrm>
            <a:prstGeom prst="rect">
              <a:avLst/>
            </a:prstGeom>
            <a:solidFill>
              <a:srgbClr val="6A41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160"/>
            <p:cNvSpPr/>
            <p:nvPr/>
          </p:nvSpPr>
          <p:spPr bwMode="auto">
            <a:xfrm>
              <a:off x="9237248" y="1376212"/>
              <a:ext cx="391071" cy="760786"/>
            </a:xfrm>
            <a:custGeom>
              <a:avLst/>
              <a:gdLst>
                <a:gd name="T0" fmla="*/ 30 w 293"/>
                <a:gd name="T1" fmla="*/ 12 h 570"/>
                <a:gd name="T2" fmla="*/ 257 w 293"/>
                <a:gd name="T3" fmla="*/ 0 h 570"/>
                <a:gd name="T4" fmla="*/ 283 w 293"/>
                <a:gd name="T5" fmla="*/ 24 h 570"/>
                <a:gd name="T6" fmla="*/ 293 w 293"/>
                <a:gd name="T7" fmla="*/ 570 h 570"/>
                <a:gd name="T8" fmla="*/ 0 w 293"/>
                <a:gd name="T9" fmla="*/ 570 h 570"/>
                <a:gd name="T10" fmla="*/ 14 w 293"/>
                <a:gd name="T11" fmla="*/ 26 h 570"/>
                <a:gd name="T12" fmla="*/ 30 w 293"/>
                <a:gd name="T13" fmla="*/ 12 h 570"/>
              </a:gdLst>
              <a:ahLst/>
              <a:cxnLst>
                <a:cxn ang="0">
                  <a:pos x="T0" y="T1"/>
                </a:cxn>
                <a:cxn ang="0">
                  <a:pos x="T2" y="T3"/>
                </a:cxn>
                <a:cxn ang="0">
                  <a:pos x="T4" y="T5"/>
                </a:cxn>
                <a:cxn ang="0">
                  <a:pos x="T6" y="T7"/>
                </a:cxn>
                <a:cxn ang="0">
                  <a:pos x="T8" y="T9"/>
                </a:cxn>
                <a:cxn ang="0">
                  <a:pos x="T10" y="T11"/>
                </a:cxn>
                <a:cxn ang="0">
                  <a:pos x="T12" y="T13"/>
                </a:cxn>
              </a:cxnLst>
              <a:rect l="0" t="0" r="r" b="b"/>
              <a:pathLst>
                <a:path w="293" h="570">
                  <a:moveTo>
                    <a:pt x="30" y="12"/>
                  </a:moveTo>
                  <a:lnTo>
                    <a:pt x="257" y="0"/>
                  </a:lnTo>
                  <a:lnTo>
                    <a:pt x="283" y="24"/>
                  </a:lnTo>
                  <a:lnTo>
                    <a:pt x="293" y="570"/>
                  </a:lnTo>
                  <a:lnTo>
                    <a:pt x="0" y="570"/>
                  </a:lnTo>
                  <a:lnTo>
                    <a:pt x="14" y="26"/>
                  </a:lnTo>
                  <a:lnTo>
                    <a:pt x="30" y="12"/>
                  </a:lnTo>
                  <a:close/>
                </a:path>
              </a:pathLst>
            </a:custGeom>
            <a:solidFill>
              <a:srgbClr val="F8C4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61"/>
            <p:cNvSpPr/>
            <p:nvPr/>
          </p:nvSpPr>
          <p:spPr bwMode="auto">
            <a:xfrm>
              <a:off x="8886218" y="1376212"/>
              <a:ext cx="404418" cy="1039742"/>
            </a:xfrm>
            <a:custGeom>
              <a:avLst/>
              <a:gdLst>
                <a:gd name="T0" fmla="*/ 128 w 128"/>
                <a:gd name="T1" fmla="*/ 5 h 329"/>
                <a:gd name="T2" fmla="*/ 86 w 128"/>
                <a:gd name="T3" fmla="*/ 0 h 329"/>
                <a:gd name="T4" fmla="*/ 82 w 128"/>
                <a:gd name="T5" fmla="*/ 6 h 329"/>
                <a:gd name="T6" fmla="*/ 89 w 128"/>
                <a:gd name="T7" fmla="*/ 16 h 329"/>
                <a:gd name="T8" fmla="*/ 74 w 128"/>
                <a:gd name="T9" fmla="*/ 16 h 329"/>
                <a:gd name="T10" fmla="*/ 1 w 128"/>
                <a:gd name="T11" fmla="*/ 152 h 329"/>
                <a:gd name="T12" fmla="*/ 52 w 128"/>
                <a:gd name="T13" fmla="*/ 224 h 329"/>
                <a:gd name="T14" fmla="*/ 83 w 128"/>
                <a:gd name="T15" fmla="*/ 181 h 329"/>
                <a:gd name="T16" fmla="*/ 49 w 128"/>
                <a:gd name="T17" fmla="*/ 144 h 329"/>
                <a:gd name="T18" fmla="*/ 82 w 128"/>
                <a:gd name="T19" fmla="*/ 83 h 329"/>
                <a:gd name="T20" fmla="*/ 73 w 128"/>
                <a:gd name="T21" fmla="*/ 271 h 329"/>
                <a:gd name="T22" fmla="*/ 94 w 128"/>
                <a:gd name="T23" fmla="*/ 317 h 329"/>
                <a:gd name="T24" fmla="*/ 115 w 128"/>
                <a:gd name="T25" fmla="*/ 314 h 329"/>
                <a:gd name="T26" fmla="*/ 128 w 128"/>
                <a:gd name="T27" fmla="*/ 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29">
                  <a:moveTo>
                    <a:pt x="128" y="5"/>
                  </a:moveTo>
                  <a:cubicBezTo>
                    <a:pt x="128" y="5"/>
                    <a:pt x="88" y="0"/>
                    <a:pt x="86" y="0"/>
                  </a:cubicBezTo>
                  <a:cubicBezTo>
                    <a:pt x="85" y="0"/>
                    <a:pt x="82" y="1"/>
                    <a:pt x="82" y="6"/>
                  </a:cubicBezTo>
                  <a:cubicBezTo>
                    <a:pt x="82" y="12"/>
                    <a:pt x="89" y="16"/>
                    <a:pt x="89" y="16"/>
                  </a:cubicBezTo>
                  <a:cubicBezTo>
                    <a:pt x="89" y="16"/>
                    <a:pt x="80" y="10"/>
                    <a:pt x="74" y="16"/>
                  </a:cubicBezTo>
                  <a:cubicBezTo>
                    <a:pt x="69" y="22"/>
                    <a:pt x="0" y="140"/>
                    <a:pt x="1" y="152"/>
                  </a:cubicBezTo>
                  <a:cubicBezTo>
                    <a:pt x="3" y="163"/>
                    <a:pt x="52" y="224"/>
                    <a:pt x="52" y="224"/>
                  </a:cubicBezTo>
                  <a:cubicBezTo>
                    <a:pt x="83" y="181"/>
                    <a:pt x="83" y="181"/>
                    <a:pt x="83" y="181"/>
                  </a:cubicBezTo>
                  <a:cubicBezTo>
                    <a:pt x="83" y="181"/>
                    <a:pt x="49" y="150"/>
                    <a:pt x="49" y="144"/>
                  </a:cubicBezTo>
                  <a:cubicBezTo>
                    <a:pt x="50" y="138"/>
                    <a:pt x="82" y="83"/>
                    <a:pt x="82" y="83"/>
                  </a:cubicBezTo>
                  <a:cubicBezTo>
                    <a:pt x="73" y="271"/>
                    <a:pt x="73" y="271"/>
                    <a:pt x="73" y="271"/>
                  </a:cubicBezTo>
                  <a:cubicBezTo>
                    <a:pt x="73" y="271"/>
                    <a:pt x="73" y="305"/>
                    <a:pt x="94" y="317"/>
                  </a:cubicBezTo>
                  <a:cubicBezTo>
                    <a:pt x="115" y="329"/>
                    <a:pt x="115" y="314"/>
                    <a:pt x="115" y="314"/>
                  </a:cubicBezTo>
                  <a:lnTo>
                    <a:pt x="128" y="5"/>
                  </a:lnTo>
                  <a:close/>
                </a:path>
              </a:pathLst>
            </a:custGeom>
            <a:solidFill>
              <a:srgbClr val="681E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62"/>
            <p:cNvSpPr/>
            <p:nvPr/>
          </p:nvSpPr>
          <p:spPr bwMode="auto">
            <a:xfrm>
              <a:off x="9565587" y="1360196"/>
              <a:ext cx="403083" cy="1039742"/>
            </a:xfrm>
            <a:custGeom>
              <a:avLst/>
              <a:gdLst>
                <a:gd name="T0" fmla="*/ 0 w 128"/>
                <a:gd name="T1" fmla="*/ 5 h 329"/>
                <a:gd name="T2" fmla="*/ 42 w 128"/>
                <a:gd name="T3" fmla="*/ 0 h 329"/>
                <a:gd name="T4" fmla="*/ 46 w 128"/>
                <a:gd name="T5" fmla="*/ 6 h 329"/>
                <a:gd name="T6" fmla="*/ 38 w 128"/>
                <a:gd name="T7" fmla="*/ 16 h 329"/>
                <a:gd name="T8" fmla="*/ 54 w 128"/>
                <a:gd name="T9" fmla="*/ 16 h 329"/>
                <a:gd name="T10" fmla="*/ 126 w 128"/>
                <a:gd name="T11" fmla="*/ 152 h 329"/>
                <a:gd name="T12" fmla="*/ 76 w 128"/>
                <a:gd name="T13" fmla="*/ 224 h 329"/>
                <a:gd name="T14" fmla="*/ 45 w 128"/>
                <a:gd name="T15" fmla="*/ 181 h 329"/>
                <a:gd name="T16" fmla="*/ 79 w 128"/>
                <a:gd name="T17" fmla="*/ 144 h 329"/>
                <a:gd name="T18" fmla="*/ 46 w 128"/>
                <a:gd name="T19" fmla="*/ 84 h 329"/>
                <a:gd name="T20" fmla="*/ 55 w 128"/>
                <a:gd name="T21" fmla="*/ 271 h 329"/>
                <a:gd name="T22" fmla="*/ 34 w 128"/>
                <a:gd name="T23" fmla="*/ 317 h 329"/>
                <a:gd name="T24" fmla="*/ 13 w 128"/>
                <a:gd name="T25" fmla="*/ 314 h 329"/>
                <a:gd name="T26" fmla="*/ 0 w 128"/>
                <a:gd name="T27" fmla="*/ 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29">
                  <a:moveTo>
                    <a:pt x="0" y="5"/>
                  </a:moveTo>
                  <a:cubicBezTo>
                    <a:pt x="0" y="5"/>
                    <a:pt x="40" y="0"/>
                    <a:pt x="42" y="0"/>
                  </a:cubicBezTo>
                  <a:cubicBezTo>
                    <a:pt x="43" y="0"/>
                    <a:pt x="46" y="1"/>
                    <a:pt x="46" y="6"/>
                  </a:cubicBezTo>
                  <a:cubicBezTo>
                    <a:pt x="46" y="12"/>
                    <a:pt x="38" y="16"/>
                    <a:pt x="38" y="16"/>
                  </a:cubicBezTo>
                  <a:cubicBezTo>
                    <a:pt x="38" y="16"/>
                    <a:pt x="48" y="10"/>
                    <a:pt x="54" y="16"/>
                  </a:cubicBezTo>
                  <a:cubicBezTo>
                    <a:pt x="59" y="22"/>
                    <a:pt x="128" y="140"/>
                    <a:pt x="126" y="152"/>
                  </a:cubicBezTo>
                  <a:cubicBezTo>
                    <a:pt x="125" y="163"/>
                    <a:pt x="76" y="224"/>
                    <a:pt x="76" y="224"/>
                  </a:cubicBezTo>
                  <a:cubicBezTo>
                    <a:pt x="45" y="181"/>
                    <a:pt x="45" y="181"/>
                    <a:pt x="45" y="181"/>
                  </a:cubicBezTo>
                  <a:cubicBezTo>
                    <a:pt x="45" y="181"/>
                    <a:pt x="79" y="150"/>
                    <a:pt x="79" y="144"/>
                  </a:cubicBezTo>
                  <a:cubicBezTo>
                    <a:pt x="78" y="138"/>
                    <a:pt x="46" y="84"/>
                    <a:pt x="46" y="84"/>
                  </a:cubicBezTo>
                  <a:cubicBezTo>
                    <a:pt x="55" y="271"/>
                    <a:pt x="55" y="271"/>
                    <a:pt x="55" y="271"/>
                  </a:cubicBezTo>
                  <a:cubicBezTo>
                    <a:pt x="55" y="271"/>
                    <a:pt x="55" y="305"/>
                    <a:pt x="34" y="317"/>
                  </a:cubicBezTo>
                  <a:cubicBezTo>
                    <a:pt x="13" y="329"/>
                    <a:pt x="13" y="314"/>
                    <a:pt x="13" y="314"/>
                  </a:cubicBezTo>
                  <a:lnTo>
                    <a:pt x="0" y="5"/>
                  </a:lnTo>
                  <a:close/>
                </a:path>
              </a:pathLst>
            </a:custGeom>
            <a:solidFill>
              <a:srgbClr val="681E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63"/>
            <p:cNvSpPr/>
            <p:nvPr/>
          </p:nvSpPr>
          <p:spPr bwMode="auto">
            <a:xfrm>
              <a:off x="9362711" y="1464303"/>
              <a:ext cx="145484" cy="686042"/>
            </a:xfrm>
            <a:custGeom>
              <a:avLst/>
              <a:gdLst>
                <a:gd name="T0" fmla="*/ 52 w 109"/>
                <a:gd name="T1" fmla="*/ 0 h 514"/>
                <a:gd name="T2" fmla="*/ 0 w 109"/>
                <a:gd name="T3" fmla="*/ 514 h 514"/>
                <a:gd name="T4" fmla="*/ 109 w 109"/>
                <a:gd name="T5" fmla="*/ 514 h 514"/>
                <a:gd name="T6" fmla="*/ 62 w 109"/>
                <a:gd name="T7" fmla="*/ 0 h 514"/>
                <a:gd name="T8" fmla="*/ 52 w 109"/>
                <a:gd name="T9" fmla="*/ 0 h 514"/>
              </a:gdLst>
              <a:ahLst/>
              <a:cxnLst>
                <a:cxn ang="0">
                  <a:pos x="T0" y="T1"/>
                </a:cxn>
                <a:cxn ang="0">
                  <a:pos x="T2" y="T3"/>
                </a:cxn>
                <a:cxn ang="0">
                  <a:pos x="T4" y="T5"/>
                </a:cxn>
                <a:cxn ang="0">
                  <a:pos x="T6" y="T7"/>
                </a:cxn>
                <a:cxn ang="0">
                  <a:pos x="T8" y="T9"/>
                </a:cxn>
              </a:cxnLst>
              <a:rect l="0" t="0" r="r" b="b"/>
              <a:pathLst>
                <a:path w="109" h="514">
                  <a:moveTo>
                    <a:pt x="52" y="0"/>
                  </a:moveTo>
                  <a:lnTo>
                    <a:pt x="0" y="514"/>
                  </a:lnTo>
                  <a:lnTo>
                    <a:pt x="109" y="514"/>
                  </a:lnTo>
                  <a:lnTo>
                    <a:pt x="62" y="0"/>
                  </a:lnTo>
                  <a:lnTo>
                    <a:pt x="52" y="0"/>
                  </a:lnTo>
                  <a:close/>
                </a:path>
              </a:pathLst>
            </a:custGeom>
            <a:solidFill>
              <a:srgbClr val="6A4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64"/>
            <p:cNvSpPr/>
            <p:nvPr/>
          </p:nvSpPr>
          <p:spPr bwMode="auto">
            <a:xfrm>
              <a:off x="9337351" y="1380216"/>
              <a:ext cx="193534" cy="150823"/>
            </a:xfrm>
            <a:custGeom>
              <a:avLst/>
              <a:gdLst>
                <a:gd name="T0" fmla="*/ 7 w 145"/>
                <a:gd name="T1" fmla="*/ 7 h 113"/>
                <a:gd name="T2" fmla="*/ 0 w 145"/>
                <a:gd name="T3" fmla="*/ 113 h 113"/>
                <a:gd name="T4" fmla="*/ 74 w 145"/>
                <a:gd name="T5" fmla="*/ 73 h 113"/>
                <a:gd name="T6" fmla="*/ 145 w 145"/>
                <a:gd name="T7" fmla="*/ 101 h 113"/>
                <a:gd name="T8" fmla="*/ 135 w 145"/>
                <a:gd name="T9" fmla="*/ 0 h 113"/>
                <a:gd name="T10" fmla="*/ 7 w 145"/>
                <a:gd name="T11" fmla="*/ 7 h 113"/>
              </a:gdLst>
              <a:ahLst/>
              <a:cxnLst>
                <a:cxn ang="0">
                  <a:pos x="T0" y="T1"/>
                </a:cxn>
                <a:cxn ang="0">
                  <a:pos x="T2" y="T3"/>
                </a:cxn>
                <a:cxn ang="0">
                  <a:pos x="T4" y="T5"/>
                </a:cxn>
                <a:cxn ang="0">
                  <a:pos x="T6" y="T7"/>
                </a:cxn>
                <a:cxn ang="0">
                  <a:pos x="T8" y="T9"/>
                </a:cxn>
                <a:cxn ang="0">
                  <a:pos x="T10" y="T11"/>
                </a:cxn>
              </a:cxnLst>
              <a:rect l="0" t="0" r="r" b="b"/>
              <a:pathLst>
                <a:path w="145" h="113">
                  <a:moveTo>
                    <a:pt x="7" y="7"/>
                  </a:moveTo>
                  <a:lnTo>
                    <a:pt x="0" y="113"/>
                  </a:lnTo>
                  <a:lnTo>
                    <a:pt x="74" y="73"/>
                  </a:lnTo>
                  <a:lnTo>
                    <a:pt x="145" y="101"/>
                  </a:lnTo>
                  <a:lnTo>
                    <a:pt x="135" y="0"/>
                  </a:lnTo>
                  <a:lnTo>
                    <a:pt x="7" y="7"/>
                  </a:lnTo>
                  <a:close/>
                </a:path>
              </a:pathLst>
            </a:custGeom>
            <a:solidFill>
              <a:srgbClr val="6A4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5"/>
            <p:cNvSpPr/>
            <p:nvPr/>
          </p:nvSpPr>
          <p:spPr bwMode="auto">
            <a:xfrm>
              <a:off x="9069074" y="3077971"/>
              <a:ext cx="321666" cy="161501"/>
            </a:xfrm>
            <a:custGeom>
              <a:avLst/>
              <a:gdLst>
                <a:gd name="T0" fmla="*/ 0 w 102"/>
                <a:gd name="T1" fmla="*/ 51 h 51"/>
                <a:gd name="T2" fmla="*/ 102 w 102"/>
                <a:gd name="T3" fmla="*/ 51 h 51"/>
                <a:gd name="T4" fmla="*/ 56 w 102"/>
                <a:gd name="T5" fmla="*/ 4 h 51"/>
                <a:gd name="T6" fmla="*/ 0 w 102"/>
                <a:gd name="T7" fmla="*/ 51 h 51"/>
              </a:gdLst>
              <a:ahLst/>
              <a:cxnLst>
                <a:cxn ang="0">
                  <a:pos x="T0" y="T1"/>
                </a:cxn>
                <a:cxn ang="0">
                  <a:pos x="T2" y="T3"/>
                </a:cxn>
                <a:cxn ang="0">
                  <a:pos x="T4" y="T5"/>
                </a:cxn>
                <a:cxn ang="0">
                  <a:pos x="T6" y="T7"/>
                </a:cxn>
              </a:cxnLst>
              <a:rect l="0" t="0" r="r" b="b"/>
              <a:pathLst>
                <a:path w="102" h="51">
                  <a:moveTo>
                    <a:pt x="0" y="51"/>
                  </a:moveTo>
                  <a:cubicBezTo>
                    <a:pt x="102" y="51"/>
                    <a:pt x="102" y="51"/>
                    <a:pt x="102" y="51"/>
                  </a:cubicBezTo>
                  <a:cubicBezTo>
                    <a:pt x="102" y="51"/>
                    <a:pt x="101" y="7"/>
                    <a:pt x="56" y="4"/>
                  </a:cubicBezTo>
                  <a:cubicBezTo>
                    <a:pt x="11" y="0"/>
                    <a:pt x="0" y="51"/>
                    <a:pt x="0" y="5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6"/>
            <p:cNvSpPr/>
            <p:nvPr/>
          </p:nvSpPr>
          <p:spPr bwMode="auto">
            <a:xfrm>
              <a:off x="9514868" y="3077971"/>
              <a:ext cx="321666" cy="161501"/>
            </a:xfrm>
            <a:custGeom>
              <a:avLst/>
              <a:gdLst>
                <a:gd name="T0" fmla="*/ 0 w 102"/>
                <a:gd name="T1" fmla="*/ 51 h 51"/>
                <a:gd name="T2" fmla="*/ 102 w 102"/>
                <a:gd name="T3" fmla="*/ 45 h 51"/>
                <a:gd name="T4" fmla="*/ 53 w 102"/>
                <a:gd name="T5" fmla="*/ 0 h 51"/>
                <a:gd name="T6" fmla="*/ 0 w 102"/>
                <a:gd name="T7" fmla="*/ 51 h 51"/>
              </a:gdLst>
              <a:ahLst/>
              <a:cxnLst>
                <a:cxn ang="0">
                  <a:pos x="T0" y="T1"/>
                </a:cxn>
                <a:cxn ang="0">
                  <a:pos x="T2" y="T3"/>
                </a:cxn>
                <a:cxn ang="0">
                  <a:pos x="T4" y="T5"/>
                </a:cxn>
                <a:cxn ang="0">
                  <a:pos x="T6" y="T7"/>
                </a:cxn>
              </a:cxnLst>
              <a:rect l="0" t="0" r="r" b="b"/>
              <a:pathLst>
                <a:path w="102" h="51">
                  <a:moveTo>
                    <a:pt x="0" y="51"/>
                  </a:moveTo>
                  <a:cubicBezTo>
                    <a:pt x="102" y="45"/>
                    <a:pt x="102" y="45"/>
                    <a:pt x="102" y="45"/>
                  </a:cubicBezTo>
                  <a:cubicBezTo>
                    <a:pt x="102" y="45"/>
                    <a:pt x="98" y="1"/>
                    <a:pt x="53" y="0"/>
                  </a:cubicBezTo>
                  <a:cubicBezTo>
                    <a:pt x="8" y="0"/>
                    <a:pt x="0" y="51"/>
                    <a:pt x="0" y="5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7"/>
            <p:cNvSpPr/>
            <p:nvPr/>
          </p:nvSpPr>
          <p:spPr bwMode="auto">
            <a:xfrm>
              <a:off x="9062400" y="1963486"/>
              <a:ext cx="174848" cy="186860"/>
            </a:xfrm>
            <a:custGeom>
              <a:avLst/>
              <a:gdLst>
                <a:gd name="T0" fmla="*/ 24 w 55"/>
                <a:gd name="T1" fmla="*/ 0 h 59"/>
                <a:gd name="T2" fmla="*/ 28 w 55"/>
                <a:gd name="T3" fmla="*/ 3 h 59"/>
                <a:gd name="T4" fmla="*/ 45 w 55"/>
                <a:gd name="T5" fmla="*/ 19 h 59"/>
                <a:gd name="T6" fmla="*/ 46 w 55"/>
                <a:gd name="T7" fmla="*/ 43 h 59"/>
                <a:gd name="T8" fmla="*/ 19 w 55"/>
                <a:gd name="T9" fmla="*/ 48 h 59"/>
                <a:gd name="T10" fmla="*/ 0 w 55"/>
                <a:gd name="T11" fmla="*/ 32 h 59"/>
                <a:gd name="T12" fmla="*/ 24 w 55"/>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55" h="59">
                  <a:moveTo>
                    <a:pt x="24" y="0"/>
                  </a:moveTo>
                  <a:cubicBezTo>
                    <a:pt x="28" y="3"/>
                    <a:pt x="28" y="3"/>
                    <a:pt x="28" y="3"/>
                  </a:cubicBezTo>
                  <a:cubicBezTo>
                    <a:pt x="45" y="19"/>
                    <a:pt x="45" y="19"/>
                    <a:pt x="45" y="19"/>
                  </a:cubicBezTo>
                  <a:cubicBezTo>
                    <a:pt x="45" y="19"/>
                    <a:pt x="55" y="31"/>
                    <a:pt x="46" y="43"/>
                  </a:cubicBezTo>
                  <a:cubicBezTo>
                    <a:pt x="34" y="59"/>
                    <a:pt x="19" y="48"/>
                    <a:pt x="19" y="48"/>
                  </a:cubicBezTo>
                  <a:cubicBezTo>
                    <a:pt x="0" y="32"/>
                    <a:pt x="0" y="32"/>
                    <a:pt x="0" y="32"/>
                  </a:cubicBezTo>
                  <a:lnTo>
                    <a:pt x="24" y="0"/>
                  </a:lnTo>
                  <a:close/>
                </a:path>
              </a:pathLst>
            </a:custGeom>
            <a:solidFill>
              <a:srgbClr val="FFCC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8"/>
            <p:cNvSpPr/>
            <p:nvPr/>
          </p:nvSpPr>
          <p:spPr bwMode="auto">
            <a:xfrm>
              <a:off x="9618976" y="1947469"/>
              <a:ext cx="176182" cy="189529"/>
            </a:xfrm>
            <a:custGeom>
              <a:avLst/>
              <a:gdLst>
                <a:gd name="T0" fmla="*/ 32 w 56"/>
                <a:gd name="T1" fmla="*/ 0 h 60"/>
                <a:gd name="T2" fmla="*/ 28 w 56"/>
                <a:gd name="T3" fmla="*/ 4 h 60"/>
                <a:gd name="T4" fmla="*/ 10 w 56"/>
                <a:gd name="T5" fmla="*/ 20 h 60"/>
                <a:gd name="T6" fmla="*/ 9 w 56"/>
                <a:gd name="T7" fmla="*/ 44 h 60"/>
                <a:gd name="T8" fmla="*/ 36 w 56"/>
                <a:gd name="T9" fmla="*/ 49 h 60"/>
                <a:gd name="T10" fmla="*/ 56 w 56"/>
                <a:gd name="T11" fmla="*/ 33 h 60"/>
                <a:gd name="T12" fmla="*/ 32 w 5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2" y="0"/>
                  </a:moveTo>
                  <a:cubicBezTo>
                    <a:pt x="28" y="4"/>
                    <a:pt x="28" y="4"/>
                    <a:pt x="28" y="4"/>
                  </a:cubicBezTo>
                  <a:cubicBezTo>
                    <a:pt x="10" y="20"/>
                    <a:pt x="10" y="20"/>
                    <a:pt x="10" y="20"/>
                  </a:cubicBezTo>
                  <a:cubicBezTo>
                    <a:pt x="10" y="20"/>
                    <a:pt x="0" y="32"/>
                    <a:pt x="9" y="44"/>
                  </a:cubicBezTo>
                  <a:cubicBezTo>
                    <a:pt x="21" y="60"/>
                    <a:pt x="36" y="49"/>
                    <a:pt x="36" y="49"/>
                  </a:cubicBezTo>
                  <a:cubicBezTo>
                    <a:pt x="56" y="33"/>
                    <a:pt x="56" y="33"/>
                    <a:pt x="56" y="33"/>
                  </a:cubicBezTo>
                  <a:lnTo>
                    <a:pt x="32" y="0"/>
                  </a:lnTo>
                  <a:close/>
                </a:path>
              </a:pathLst>
            </a:custGeom>
            <a:solidFill>
              <a:srgbClr val="FFCC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9"/>
            <p:cNvSpPr/>
            <p:nvPr/>
          </p:nvSpPr>
          <p:spPr bwMode="auto">
            <a:xfrm>
              <a:off x="9362711" y="2295829"/>
              <a:ext cx="154827" cy="40041"/>
            </a:xfrm>
            <a:custGeom>
              <a:avLst/>
              <a:gdLst>
                <a:gd name="T0" fmla="*/ 18 w 49"/>
                <a:gd name="T1" fmla="*/ 13 h 13"/>
                <a:gd name="T2" fmla="*/ 0 w 49"/>
                <a:gd name="T3" fmla="*/ 3 h 13"/>
                <a:gd name="T4" fmla="*/ 1 w 49"/>
                <a:gd name="T5" fmla="*/ 0 h 13"/>
                <a:gd name="T6" fmla="*/ 4 w 49"/>
                <a:gd name="T7" fmla="*/ 1 h 13"/>
                <a:gd name="T8" fmla="*/ 18 w 49"/>
                <a:gd name="T9" fmla="*/ 9 h 13"/>
                <a:gd name="T10" fmla="*/ 31 w 49"/>
                <a:gd name="T11" fmla="*/ 9 h 13"/>
                <a:gd name="T12" fmla="*/ 44 w 49"/>
                <a:gd name="T13" fmla="*/ 1 h 13"/>
                <a:gd name="T14" fmla="*/ 47 w 49"/>
                <a:gd name="T15" fmla="*/ 0 h 13"/>
                <a:gd name="T16" fmla="*/ 48 w 49"/>
                <a:gd name="T17" fmla="*/ 3 h 13"/>
                <a:gd name="T18" fmla="*/ 32 w 49"/>
                <a:gd name="T19" fmla="*/ 13 h 13"/>
                <a:gd name="T20" fmla="*/ 18 w 49"/>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3">
                  <a:moveTo>
                    <a:pt x="18" y="13"/>
                  </a:moveTo>
                  <a:cubicBezTo>
                    <a:pt x="6" y="13"/>
                    <a:pt x="1" y="4"/>
                    <a:pt x="0" y="3"/>
                  </a:cubicBezTo>
                  <a:cubicBezTo>
                    <a:pt x="0" y="2"/>
                    <a:pt x="0" y="1"/>
                    <a:pt x="1" y="0"/>
                  </a:cubicBezTo>
                  <a:cubicBezTo>
                    <a:pt x="2" y="0"/>
                    <a:pt x="3" y="0"/>
                    <a:pt x="4" y="1"/>
                  </a:cubicBezTo>
                  <a:cubicBezTo>
                    <a:pt x="4" y="1"/>
                    <a:pt x="9" y="9"/>
                    <a:pt x="18" y="9"/>
                  </a:cubicBezTo>
                  <a:cubicBezTo>
                    <a:pt x="31" y="9"/>
                    <a:pt x="31" y="9"/>
                    <a:pt x="31" y="9"/>
                  </a:cubicBezTo>
                  <a:cubicBezTo>
                    <a:pt x="31" y="9"/>
                    <a:pt x="40" y="7"/>
                    <a:pt x="44" y="1"/>
                  </a:cubicBezTo>
                  <a:cubicBezTo>
                    <a:pt x="45" y="0"/>
                    <a:pt x="46" y="0"/>
                    <a:pt x="47" y="0"/>
                  </a:cubicBezTo>
                  <a:cubicBezTo>
                    <a:pt x="48" y="1"/>
                    <a:pt x="49" y="2"/>
                    <a:pt x="48" y="3"/>
                  </a:cubicBezTo>
                  <a:cubicBezTo>
                    <a:pt x="43" y="11"/>
                    <a:pt x="32" y="13"/>
                    <a:pt x="32" y="13"/>
                  </a:cubicBezTo>
                  <a:lnTo>
                    <a:pt x="18" y="13"/>
                  </a:lnTo>
                  <a:close/>
                </a:path>
              </a:pathLst>
            </a:custGeom>
            <a:solidFill>
              <a:srgbClr val="7539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0"/>
            <p:cNvSpPr/>
            <p:nvPr/>
          </p:nvSpPr>
          <p:spPr bwMode="auto">
            <a:xfrm>
              <a:off x="9376058" y="1309477"/>
              <a:ext cx="106777" cy="184190"/>
            </a:xfrm>
            <a:custGeom>
              <a:avLst/>
              <a:gdLst>
                <a:gd name="T0" fmla="*/ 0 w 34"/>
                <a:gd name="T1" fmla="*/ 0 h 58"/>
                <a:gd name="T2" fmla="*/ 0 w 34"/>
                <a:gd name="T3" fmla="*/ 38 h 58"/>
                <a:gd name="T4" fmla="*/ 18 w 34"/>
                <a:gd name="T5" fmla="*/ 57 h 58"/>
                <a:gd name="T6" fmla="*/ 33 w 34"/>
                <a:gd name="T7" fmla="*/ 38 h 58"/>
                <a:gd name="T8" fmla="*/ 32 w 34"/>
                <a:gd name="T9" fmla="*/ 0 h 58"/>
                <a:gd name="T10" fmla="*/ 0 w 34"/>
                <a:gd name="T11" fmla="*/ 0 h 58"/>
              </a:gdLst>
              <a:ahLst/>
              <a:cxnLst>
                <a:cxn ang="0">
                  <a:pos x="T0" y="T1"/>
                </a:cxn>
                <a:cxn ang="0">
                  <a:pos x="T2" y="T3"/>
                </a:cxn>
                <a:cxn ang="0">
                  <a:pos x="T4" y="T5"/>
                </a:cxn>
                <a:cxn ang="0">
                  <a:pos x="T6" y="T7"/>
                </a:cxn>
                <a:cxn ang="0">
                  <a:pos x="T8" y="T9"/>
                </a:cxn>
                <a:cxn ang="0">
                  <a:pos x="T10" y="T11"/>
                </a:cxn>
              </a:cxnLst>
              <a:rect l="0" t="0" r="r" b="b"/>
              <a:pathLst>
                <a:path w="34" h="58">
                  <a:moveTo>
                    <a:pt x="0" y="0"/>
                  </a:moveTo>
                  <a:cubicBezTo>
                    <a:pt x="0" y="38"/>
                    <a:pt x="0" y="38"/>
                    <a:pt x="0" y="38"/>
                  </a:cubicBezTo>
                  <a:cubicBezTo>
                    <a:pt x="0" y="38"/>
                    <a:pt x="1" y="58"/>
                    <a:pt x="18" y="57"/>
                  </a:cubicBezTo>
                  <a:cubicBezTo>
                    <a:pt x="34" y="56"/>
                    <a:pt x="33" y="38"/>
                    <a:pt x="33" y="38"/>
                  </a:cubicBezTo>
                  <a:cubicBezTo>
                    <a:pt x="32" y="0"/>
                    <a:pt x="32" y="0"/>
                    <a:pt x="32"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71"/>
            <p:cNvSpPr/>
            <p:nvPr/>
          </p:nvSpPr>
          <p:spPr bwMode="auto">
            <a:xfrm>
              <a:off x="9376058" y="1309477"/>
              <a:ext cx="100104" cy="48050"/>
            </a:xfrm>
            <a:custGeom>
              <a:avLst/>
              <a:gdLst>
                <a:gd name="T0" fmla="*/ 17 w 32"/>
                <a:gd name="T1" fmla="*/ 15 h 15"/>
                <a:gd name="T2" fmla="*/ 32 w 32"/>
                <a:gd name="T3" fmla="*/ 14 h 15"/>
                <a:gd name="T4" fmla="*/ 32 w 32"/>
                <a:gd name="T5" fmla="*/ 0 h 15"/>
                <a:gd name="T6" fmla="*/ 0 w 32"/>
                <a:gd name="T7" fmla="*/ 0 h 15"/>
                <a:gd name="T8" fmla="*/ 0 w 32"/>
                <a:gd name="T9" fmla="*/ 12 h 15"/>
                <a:gd name="T10" fmla="*/ 17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17" y="15"/>
                  </a:moveTo>
                  <a:cubicBezTo>
                    <a:pt x="23" y="15"/>
                    <a:pt x="28" y="15"/>
                    <a:pt x="32" y="14"/>
                  </a:cubicBezTo>
                  <a:cubicBezTo>
                    <a:pt x="32" y="0"/>
                    <a:pt x="32" y="0"/>
                    <a:pt x="32" y="0"/>
                  </a:cubicBezTo>
                  <a:cubicBezTo>
                    <a:pt x="0" y="0"/>
                    <a:pt x="0" y="0"/>
                    <a:pt x="0" y="0"/>
                  </a:cubicBezTo>
                  <a:cubicBezTo>
                    <a:pt x="0" y="12"/>
                    <a:pt x="0" y="12"/>
                    <a:pt x="0" y="12"/>
                  </a:cubicBezTo>
                  <a:cubicBezTo>
                    <a:pt x="6" y="13"/>
                    <a:pt x="11" y="15"/>
                    <a:pt x="17" y="15"/>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72"/>
            <p:cNvSpPr>
              <a:spLocks noChangeArrowheads="1"/>
            </p:cNvSpPr>
            <p:nvPr/>
          </p:nvSpPr>
          <p:spPr bwMode="auto">
            <a:xfrm>
              <a:off x="9085090" y="1001157"/>
              <a:ext cx="136141" cy="134806"/>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3"/>
            <p:cNvSpPr/>
            <p:nvPr/>
          </p:nvSpPr>
          <p:spPr bwMode="auto">
            <a:xfrm>
              <a:off x="8999669" y="315115"/>
              <a:ext cx="827522" cy="698055"/>
            </a:xfrm>
            <a:custGeom>
              <a:avLst/>
              <a:gdLst>
                <a:gd name="T0" fmla="*/ 243 w 262"/>
                <a:gd name="T1" fmla="*/ 221 h 221"/>
                <a:gd name="T2" fmla="*/ 254 w 262"/>
                <a:gd name="T3" fmla="*/ 124 h 221"/>
                <a:gd name="T4" fmla="*/ 232 w 262"/>
                <a:gd name="T5" fmla="*/ 34 h 221"/>
                <a:gd name="T6" fmla="*/ 194 w 262"/>
                <a:gd name="T7" fmla="*/ 41 h 221"/>
                <a:gd name="T8" fmla="*/ 147 w 262"/>
                <a:gd name="T9" fmla="*/ 3 h 221"/>
                <a:gd name="T10" fmla="*/ 14 w 262"/>
                <a:gd name="T11" fmla="*/ 85 h 221"/>
                <a:gd name="T12" fmla="*/ 2 w 262"/>
                <a:gd name="T13" fmla="*/ 129 h 221"/>
                <a:gd name="T14" fmla="*/ 1 w 262"/>
                <a:gd name="T15" fmla="*/ 183 h 221"/>
                <a:gd name="T16" fmla="*/ 26 w 262"/>
                <a:gd name="T17" fmla="*/ 163 h 221"/>
                <a:gd name="T18" fmla="*/ 17 w 262"/>
                <a:gd name="T19" fmla="*/ 212 h 221"/>
                <a:gd name="T20" fmla="*/ 57 w 262"/>
                <a:gd name="T21" fmla="*/ 176 h 221"/>
                <a:gd name="T22" fmla="*/ 43 w 262"/>
                <a:gd name="T23" fmla="*/ 221 h 221"/>
                <a:gd name="T24" fmla="*/ 243 w 262"/>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221">
                  <a:moveTo>
                    <a:pt x="243" y="221"/>
                  </a:moveTo>
                  <a:cubicBezTo>
                    <a:pt x="254" y="124"/>
                    <a:pt x="254" y="124"/>
                    <a:pt x="254" y="124"/>
                  </a:cubicBezTo>
                  <a:cubicBezTo>
                    <a:pt x="254" y="124"/>
                    <a:pt x="262" y="45"/>
                    <a:pt x="232" y="34"/>
                  </a:cubicBezTo>
                  <a:cubicBezTo>
                    <a:pt x="206" y="25"/>
                    <a:pt x="194" y="41"/>
                    <a:pt x="194" y="41"/>
                  </a:cubicBezTo>
                  <a:cubicBezTo>
                    <a:pt x="194" y="41"/>
                    <a:pt x="186" y="0"/>
                    <a:pt x="147" y="3"/>
                  </a:cubicBezTo>
                  <a:cubicBezTo>
                    <a:pt x="107" y="5"/>
                    <a:pt x="20" y="74"/>
                    <a:pt x="14" y="85"/>
                  </a:cubicBezTo>
                  <a:cubicBezTo>
                    <a:pt x="13" y="87"/>
                    <a:pt x="5" y="111"/>
                    <a:pt x="2" y="129"/>
                  </a:cubicBezTo>
                  <a:cubicBezTo>
                    <a:pt x="0" y="151"/>
                    <a:pt x="1" y="183"/>
                    <a:pt x="1" y="183"/>
                  </a:cubicBezTo>
                  <a:cubicBezTo>
                    <a:pt x="26" y="163"/>
                    <a:pt x="26" y="163"/>
                    <a:pt x="26" y="163"/>
                  </a:cubicBezTo>
                  <a:cubicBezTo>
                    <a:pt x="17" y="212"/>
                    <a:pt x="17" y="212"/>
                    <a:pt x="17" y="212"/>
                  </a:cubicBezTo>
                  <a:cubicBezTo>
                    <a:pt x="57" y="176"/>
                    <a:pt x="57" y="176"/>
                    <a:pt x="57" y="176"/>
                  </a:cubicBezTo>
                  <a:cubicBezTo>
                    <a:pt x="43" y="221"/>
                    <a:pt x="43" y="221"/>
                    <a:pt x="43" y="221"/>
                  </a:cubicBezTo>
                  <a:lnTo>
                    <a:pt x="243" y="221"/>
                  </a:lnTo>
                  <a:close/>
                </a:path>
              </a:pathLst>
            </a:custGeom>
            <a:solidFill>
              <a:srgbClr val="293C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74"/>
            <p:cNvSpPr>
              <a:spLocks noChangeArrowheads="1"/>
            </p:cNvSpPr>
            <p:nvPr/>
          </p:nvSpPr>
          <p:spPr bwMode="auto">
            <a:xfrm>
              <a:off x="9663021" y="1001157"/>
              <a:ext cx="138810" cy="134806"/>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5"/>
            <p:cNvSpPr/>
            <p:nvPr/>
          </p:nvSpPr>
          <p:spPr bwMode="auto">
            <a:xfrm>
              <a:off x="9145152" y="707521"/>
              <a:ext cx="568588" cy="636659"/>
            </a:xfrm>
            <a:custGeom>
              <a:avLst/>
              <a:gdLst>
                <a:gd name="T0" fmla="*/ 3 w 180"/>
                <a:gd name="T1" fmla="*/ 97 h 202"/>
                <a:gd name="T2" fmla="*/ 16 w 180"/>
                <a:gd name="T3" fmla="*/ 171 h 202"/>
                <a:gd name="T4" fmla="*/ 91 w 180"/>
                <a:gd name="T5" fmla="*/ 202 h 202"/>
                <a:gd name="T6" fmla="*/ 175 w 180"/>
                <a:gd name="T7" fmla="*/ 155 h 202"/>
                <a:gd name="T8" fmla="*/ 178 w 180"/>
                <a:gd name="T9" fmla="*/ 58 h 202"/>
                <a:gd name="T10" fmla="*/ 156 w 180"/>
                <a:gd name="T11" fmla="*/ 84 h 202"/>
                <a:gd name="T12" fmla="*/ 159 w 180"/>
                <a:gd name="T13" fmla="*/ 37 h 202"/>
                <a:gd name="T14" fmla="*/ 144 w 180"/>
                <a:gd name="T15" fmla="*/ 0 h 202"/>
                <a:gd name="T16" fmla="*/ 132 w 180"/>
                <a:gd name="T17" fmla="*/ 20 h 202"/>
                <a:gd name="T18" fmla="*/ 122 w 180"/>
                <a:gd name="T19" fmla="*/ 0 h 202"/>
                <a:gd name="T20" fmla="*/ 3 w 180"/>
                <a:gd name="T21" fmla="*/ 9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02">
                  <a:moveTo>
                    <a:pt x="3" y="97"/>
                  </a:moveTo>
                  <a:cubicBezTo>
                    <a:pt x="3" y="97"/>
                    <a:pt x="0" y="152"/>
                    <a:pt x="16" y="171"/>
                  </a:cubicBezTo>
                  <a:cubicBezTo>
                    <a:pt x="33" y="191"/>
                    <a:pt x="54" y="201"/>
                    <a:pt x="91" y="202"/>
                  </a:cubicBezTo>
                  <a:cubicBezTo>
                    <a:pt x="127" y="202"/>
                    <a:pt x="170" y="184"/>
                    <a:pt x="175" y="155"/>
                  </a:cubicBezTo>
                  <a:cubicBezTo>
                    <a:pt x="180" y="127"/>
                    <a:pt x="178" y="58"/>
                    <a:pt x="178" y="58"/>
                  </a:cubicBezTo>
                  <a:cubicBezTo>
                    <a:pt x="156" y="84"/>
                    <a:pt x="156" y="84"/>
                    <a:pt x="156" y="84"/>
                  </a:cubicBezTo>
                  <a:cubicBezTo>
                    <a:pt x="156" y="84"/>
                    <a:pt x="160" y="44"/>
                    <a:pt x="159" y="37"/>
                  </a:cubicBezTo>
                  <a:cubicBezTo>
                    <a:pt x="157" y="30"/>
                    <a:pt x="144" y="0"/>
                    <a:pt x="144" y="0"/>
                  </a:cubicBezTo>
                  <a:cubicBezTo>
                    <a:pt x="132" y="20"/>
                    <a:pt x="132" y="20"/>
                    <a:pt x="132" y="20"/>
                  </a:cubicBezTo>
                  <a:cubicBezTo>
                    <a:pt x="122" y="0"/>
                    <a:pt x="122" y="0"/>
                    <a:pt x="122" y="0"/>
                  </a:cubicBezTo>
                  <a:cubicBezTo>
                    <a:pt x="122" y="0"/>
                    <a:pt x="37" y="81"/>
                    <a:pt x="3" y="97"/>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6"/>
            <p:cNvSpPr/>
            <p:nvPr/>
          </p:nvSpPr>
          <p:spPr bwMode="auto">
            <a:xfrm>
              <a:off x="9332012" y="1066559"/>
              <a:ext cx="194868" cy="69405"/>
            </a:xfrm>
            <a:custGeom>
              <a:avLst/>
              <a:gdLst>
                <a:gd name="T0" fmla="*/ 62 w 62"/>
                <a:gd name="T1" fmla="*/ 11 h 22"/>
                <a:gd name="T2" fmla="*/ 51 w 62"/>
                <a:gd name="T3" fmla="*/ 22 h 22"/>
                <a:gd name="T4" fmla="*/ 11 w 62"/>
                <a:gd name="T5" fmla="*/ 22 h 22"/>
                <a:gd name="T6" fmla="*/ 0 w 62"/>
                <a:gd name="T7" fmla="*/ 11 h 22"/>
                <a:gd name="T8" fmla="*/ 0 w 62"/>
                <a:gd name="T9" fmla="*/ 11 h 22"/>
                <a:gd name="T10" fmla="*/ 11 w 62"/>
                <a:gd name="T11" fmla="*/ 0 h 22"/>
                <a:gd name="T12" fmla="*/ 51 w 62"/>
                <a:gd name="T13" fmla="*/ 0 h 22"/>
                <a:gd name="T14" fmla="*/ 62 w 6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62" y="11"/>
                  </a:moveTo>
                  <a:cubicBezTo>
                    <a:pt x="62" y="17"/>
                    <a:pt x="57" y="22"/>
                    <a:pt x="51" y="22"/>
                  </a:cubicBezTo>
                  <a:cubicBezTo>
                    <a:pt x="11" y="22"/>
                    <a:pt x="11" y="22"/>
                    <a:pt x="11" y="22"/>
                  </a:cubicBezTo>
                  <a:cubicBezTo>
                    <a:pt x="5" y="22"/>
                    <a:pt x="0" y="17"/>
                    <a:pt x="0" y="11"/>
                  </a:cubicBezTo>
                  <a:cubicBezTo>
                    <a:pt x="0" y="11"/>
                    <a:pt x="0" y="11"/>
                    <a:pt x="0" y="11"/>
                  </a:cubicBezTo>
                  <a:cubicBezTo>
                    <a:pt x="0" y="5"/>
                    <a:pt x="5" y="0"/>
                    <a:pt x="11" y="0"/>
                  </a:cubicBezTo>
                  <a:cubicBezTo>
                    <a:pt x="51" y="0"/>
                    <a:pt x="51" y="0"/>
                    <a:pt x="51" y="0"/>
                  </a:cubicBezTo>
                  <a:cubicBezTo>
                    <a:pt x="57" y="0"/>
                    <a:pt x="62" y="5"/>
                    <a:pt x="62" y="11"/>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177"/>
            <p:cNvSpPr>
              <a:spLocks noChangeArrowheads="1"/>
            </p:cNvSpPr>
            <p:nvPr/>
          </p:nvSpPr>
          <p:spPr bwMode="auto">
            <a:xfrm>
              <a:off x="9226570" y="950438"/>
              <a:ext cx="76079" cy="76079"/>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178"/>
            <p:cNvSpPr>
              <a:spLocks noChangeArrowheads="1"/>
            </p:cNvSpPr>
            <p:nvPr/>
          </p:nvSpPr>
          <p:spPr bwMode="auto">
            <a:xfrm>
              <a:off x="9554909" y="950438"/>
              <a:ext cx="76079" cy="76079"/>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79"/>
            <p:cNvSpPr/>
            <p:nvPr/>
          </p:nvSpPr>
          <p:spPr bwMode="auto">
            <a:xfrm>
              <a:off x="9302648" y="1184014"/>
              <a:ext cx="249592" cy="78748"/>
            </a:xfrm>
            <a:custGeom>
              <a:avLst/>
              <a:gdLst>
                <a:gd name="T0" fmla="*/ 40 w 79"/>
                <a:gd name="T1" fmla="*/ 25 h 25"/>
                <a:gd name="T2" fmla="*/ 0 w 79"/>
                <a:gd name="T3" fmla="*/ 7 h 25"/>
                <a:gd name="T4" fmla="*/ 1 w 79"/>
                <a:gd name="T5" fmla="*/ 4 h 25"/>
                <a:gd name="T6" fmla="*/ 4 w 79"/>
                <a:gd name="T7" fmla="*/ 4 h 25"/>
                <a:gd name="T8" fmla="*/ 41 w 79"/>
                <a:gd name="T9" fmla="*/ 21 h 25"/>
                <a:gd name="T10" fmla="*/ 75 w 79"/>
                <a:gd name="T11" fmla="*/ 2 h 25"/>
                <a:gd name="T12" fmla="*/ 78 w 79"/>
                <a:gd name="T13" fmla="*/ 1 h 25"/>
                <a:gd name="T14" fmla="*/ 79 w 79"/>
                <a:gd name="T15" fmla="*/ 4 h 25"/>
                <a:gd name="T16" fmla="*/ 41 w 79"/>
                <a:gd name="T17" fmla="*/ 25 h 25"/>
                <a:gd name="T18" fmla="*/ 40 w 7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5">
                  <a:moveTo>
                    <a:pt x="40" y="25"/>
                  </a:moveTo>
                  <a:cubicBezTo>
                    <a:pt x="13" y="25"/>
                    <a:pt x="1" y="7"/>
                    <a:pt x="0" y="7"/>
                  </a:cubicBezTo>
                  <a:cubicBezTo>
                    <a:pt x="0" y="6"/>
                    <a:pt x="0" y="4"/>
                    <a:pt x="1" y="4"/>
                  </a:cubicBezTo>
                  <a:cubicBezTo>
                    <a:pt x="2" y="3"/>
                    <a:pt x="3" y="3"/>
                    <a:pt x="4" y="4"/>
                  </a:cubicBezTo>
                  <a:cubicBezTo>
                    <a:pt x="4" y="5"/>
                    <a:pt x="16" y="21"/>
                    <a:pt x="41" y="21"/>
                  </a:cubicBezTo>
                  <a:cubicBezTo>
                    <a:pt x="66" y="21"/>
                    <a:pt x="75" y="3"/>
                    <a:pt x="75" y="2"/>
                  </a:cubicBezTo>
                  <a:cubicBezTo>
                    <a:pt x="75" y="1"/>
                    <a:pt x="77" y="0"/>
                    <a:pt x="78" y="1"/>
                  </a:cubicBezTo>
                  <a:cubicBezTo>
                    <a:pt x="79" y="1"/>
                    <a:pt x="79" y="3"/>
                    <a:pt x="79" y="4"/>
                  </a:cubicBezTo>
                  <a:cubicBezTo>
                    <a:pt x="78" y="5"/>
                    <a:pt x="69" y="25"/>
                    <a:pt x="41" y="25"/>
                  </a:cubicBezTo>
                  <a:cubicBezTo>
                    <a:pt x="41" y="25"/>
                    <a:pt x="41" y="25"/>
                    <a:pt x="40" y="25"/>
                  </a:cubicBezTo>
                  <a:close/>
                </a:path>
              </a:pathLst>
            </a:custGeom>
            <a:solidFill>
              <a:srgbClr val="2D23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对话气泡: 圆角矩形 74"/>
          <p:cNvSpPr/>
          <p:nvPr/>
        </p:nvSpPr>
        <p:spPr>
          <a:xfrm>
            <a:off x="8828062" y="1156379"/>
            <a:ext cx="2667000" cy="1102395"/>
          </a:xfrm>
          <a:prstGeom prst="wedgeRoundRectCallout">
            <a:avLst>
              <a:gd name="adj1" fmla="val -56533"/>
              <a:gd name="adj2" fmla="val 102141"/>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我需要一台能够支持</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2000</a:t>
            </a:r>
            <a:r>
              <a:rPr lang="zh-CN"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人同时在线</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工作的开发环境</a:t>
            </a:r>
          </a:p>
        </p:txBody>
      </p:sp>
      <p:pic>
        <p:nvPicPr>
          <p:cNvPr id="32" name="图片 31"/>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9006421" y="4025563"/>
            <a:ext cx="2382054" cy="2067283"/>
          </a:xfrm>
          <a:prstGeom prst="rect">
            <a:avLst/>
          </a:prstGeom>
        </p:spPr>
      </p:pic>
      <p:sp>
        <p:nvSpPr>
          <p:cNvPr id="33" name="AutoShape 7"/>
          <p:cNvSpPr>
            <a:spLocks noChangeArrowheads="1"/>
          </p:cNvSpPr>
          <p:nvPr/>
        </p:nvSpPr>
        <p:spPr bwMode="gray">
          <a:xfrm>
            <a:off x="365312" y="1280418"/>
            <a:ext cx="6919407" cy="1454721"/>
          </a:xfrm>
          <a:prstGeom prst="roundRect">
            <a:avLst>
              <a:gd name="adj" fmla="val 4639"/>
            </a:avLst>
          </a:prstGeom>
        </p:spPr>
        <p:style>
          <a:lnRef idx="1">
            <a:schemeClr val="accent1"/>
          </a:lnRef>
          <a:fillRef idx="2">
            <a:schemeClr val="accent1"/>
          </a:fillRef>
          <a:effectRef idx="1">
            <a:schemeClr val="accent1"/>
          </a:effectRef>
          <a:fontRef idx="minor">
            <a:schemeClr val="dk1"/>
          </a:fontRef>
        </p:style>
        <p:txBody>
          <a:bodyPr wrap="none" anchor="ctr">
            <a:scene3d>
              <a:camera prst="orthographicFront"/>
              <a:lightRig rig="threePt" dir="t"/>
            </a:scene3d>
          </a:bodyPr>
          <a:lstStyle/>
          <a:p>
            <a:pPr marL="285750" indent="-285750">
              <a:lnSpc>
                <a:spcPct val="150000"/>
              </a:lnSpc>
              <a:buFont typeface="Wingdings" panose="05000000000000000000" pitchFamily="2" charset="2"/>
              <a:buChar char="p"/>
              <a:defRPr/>
            </a:pP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应用的部署运行平台</a:t>
            </a:r>
            <a:endParaRPr lang="en-US"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defRPr/>
            </a:pP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高效</a:t>
            </a: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DevOps</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开发环境</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构建应用程序的开发测试环境、</a:t>
            </a:r>
            <a:endParaRPr lang="en-US"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defRPr/>
            </a:pP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部署工具、运行平台，包括数据库、中间件、缓存、容器管理等</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p>
        </p:txBody>
      </p:sp>
      <p:sp>
        <p:nvSpPr>
          <p:cNvPr id="35" name="矩形 34"/>
          <p:cNvSpPr/>
          <p:nvPr/>
        </p:nvSpPr>
        <p:spPr>
          <a:xfrm>
            <a:off x="-6090" y="271484"/>
            <a:ext cx="780119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308930" y="271484"/>
            <a:ext cx="765853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cstate="print"/>
          <a:stretch>
            <a:fillRect/>
          </a:stretch>
        </p:blipFill>
        <p:spPr>
          <a:xfrm>
            <a:off x="349722" y="1126649"/>
            <a:ext cx="4954428" cy="4059405"/>
          </a:xfrm>
          <a:prstGeom prst="rect">
            <a:avLst/>
          </a:prstGeom>
        </p:spPr>
      </p:pic>
      <p:sp>
        <p:nvSpPr>
          <p:cNvPr id="6" name="文本框 5"/>
          <p:cNvSpPr txBox="1"/>
          <p:nvPr/>
        </p:nvSpPr>
        <p:spPr>
          <a:xfrm>
            <a:off x="349721" y="5214198"/>
            <a:ext cx="11107285" cy="1337945"/>
          </a:xfrm>
          <a:prstGeom prst="rect">
            <a:avLst/>
          </a:prstGeom>
          <a:noFill/>
        </p:spPr>
        <p:txBody>
          <a:bodyPr wrap="square" rtlCol="0">
            <a:spAutoFit/>
          </a:bodyPr>
          <a:lstStyle/>
          <a:p>
            <a:pPr>
              <a:lnSpc>
                <a:spcPct val="150000"/>
              </a:lnSpc>
            </a:pPr>
            <a:r>
              <a:rPr lang="zh-CN" altLang="en-US" b="1" dirty="0">
                <a:solidFill>
                  <a:schemeClr val="bg2">
                    <a:lumMod val="50000"/>
                  </a:schemeClr>
                </a:solidFill>
                <a:latin typeface="微软雅黑" panose="020B0503020204020204" charset="-122"/>
                <a:ea typeface="微软雅黑" panose="020B0503020204020204" charset="-122"/>
              </a:rPr>
              <a:t>计算能力正在成为一种生产能力，而数据正在成为最大的生产资料。在新能源时代里，核心的资源不再是石油，而是数据。</a:t>
            </a:r>
            <a:r>
              <a:rPr lang="en-US" altLang="zh-CN" b="1" dirty="0" err="1">
                <a:solidFill>
                  <a:schemeClr val="accent1">
                    <a:lumMod val="75000"/>
                  </a:schemeClr>
                </a:solidFill>
                <a:latin typeface="微软雅黑" panose="020B0503020204020204" charset="-122"/>
                <a:ea typeface="微软雅黑" panose="020B0503020204020204" charset="-122"/>
              </a:rPr>
              <a:t>DaaS</a:t>
            </a:r>
            <a:r>
              <a:rPr lang="zh-CN" altLang="en-US" b="1" dirty="0">
                <a:solidFill>
                  <a:schemeClr val="accent1">
                    <a:lumMod val="75000"/>
                  </a:schemeClr>
                </a:solidFill>
                <a:latin typeface="微软雅黑" panose="020B0503020204020204" charset="-122"/>
                <a:ea typeface="微软雅黑" panose="020B0503020204020204" charset="-122"/>
              </a:rPr>
              <a:t>（</a:t>
            </a:r>
            <a:r>
              <a:rPr lang="en-US" altLang="zh-CN" b="1" dirty="0">
                <a:solidFill>
                  <a:schemeClr val="accent1">
                    <a:lumMod val="75000"/>
                  </a:schemeClr>
                </a:solidFill>
                <a:latin typeface="微软雅黑" panose="020B0503020204020204" charset="-122"/>
                <a:ea typeface="微软雅黑" panose="020B0503020204020204" charset="-122"/>
              </a:rPr>
              <a:t> Data as a Service</a:t>
            </a:r>
            <a:r>
              <a:rPr lang="zh-CN" altLang="en-US" b="1" dirty="0">
                <a:solidFill>
                  <a:schemeClr val="accent1">
                    <a:lumMod val="75000"/>
                  </a:schemeClr>
                </a:solidFill>
                <a:latin typeface="微软雅黑" panose="020B0503020204020204" charset="-122"/>
                <a:ea typeface="微软雅黑" panose="020B0503020204020204" charset="-122"/>
              </a:rPr>
              <a:t>）数据即服务可以为政府、企业提供数据共享平台，打破信息孤岛，实现资源融合，创新数据价值。</a:t>
            </a:r>
          </a:p>
        </p:txBody>
      </p:sp>
      <p:sp>
        <p:nvSpPr>
          <p:cNvPr id="7" name="矩形 6"/>
          <p:cNvSpPr/>
          <p:nvPr/>
        </p:nvSpPr>
        <p:spPr>
          <a:xfrm>
            <a:off x="349722" y="2028058"/>
            <a:ext cx="4954428" cy="76392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p:cNvSpPr/>
          <p:nvPr/>
        </p:nvSpPr>
        <p:spPr>
          <a:xfrm>
            <a:off x="5913768" y="4162372"/>
            <a:ext cx="5543239" cy="728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5990064" y="1189242"/>
            <a:ext cx="1448767" cy="2351873"/>
            <a:chOff x="5528132" y="2509019"/>
            <a:chExt cx="1448767" cy="2351873"/>
          </a:xfrm>
        </p:grpSpPr>
        <p:sp>
          <p:nvSpPr>
            <p:cNvPr id="52" name="矩形: 圆角 51"/>
            <p:cNvSpPr/>
            <p:nvPr/>
          </p:nvSpPr>
          <p:spPr>
            <a:xfrm>
              <a:off x="5528132" y="2509019"/>
              <a:ext cx="1448767" cy="235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53" name="文本框 52"/>
            <p:cNvSpPr txBox="1"/>
            <p:nvPr/>
          </p:nvSpPr>
          <p:spPr>
            <a:xfrm>
              <a:off x="5673170" y="2807792"/>
              <a:ext cx="1158689" cy="1753235"/>
            </a:xfrm>
            <a:prstGeom prst="rect">
              <a:avLst/>
            </a:prstGeom>
            <a:noFill/>
          </p:spPr>
          <p:txBody>
            <a:bodyPr wrap="square" rtlCol="0">
              <a:spAutoFit/>
            </a:bodyPr>
            <a:lstStyle/>
            <a:p>
              <a:pPr algn="ctr"/>
              <a:r>
                <a:rPr lang="zh-CN" altLang="en-US" b="1" dirty="0">
                  <a:solidFill>
                    <a:srgbClr val="FF9900"/>
                  </a:solidFill>
                  <a:effectLst>
                    <a:outerShdw blurRad="38100" dist="38100" dir="2700000" algn="tl">
                      <a:srgbClr val="000000">
                        <a:alpha val="43137"/>
                      </a:srgbClr>
                    </a:outerShdw>
                  </a:effectLst>
                </a:rPr>
                <a:t>源系统</a:t>
              </a:r>
              <a:endParaRPr lang="en-US" altLang="zh-CN" b="1" dirty="0">
                <a:solidFill>
                  <a:srgbClr val="FF9900"/>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公积金</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金字工程</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社保系统</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医疗系统</a:t>
              </a:r>
              <a:endParaRPr lang="en-US" altLang="zh-CN" b="1" dirty="0">
                <a:solidFill>
                  <a:schemeClr val="bg1"/>
                </a:solidFill>
                <a:effectLst>
                  <a:outerShdw blurRad="38100" dist="38100" dir="2700000" algn="tl">
                    <a:srgbClr val="000000">
                      <a:alpha val="43137"/>
                    </a:srgbClr>
                  </a:outerShdw>
                </a:effectLst>
              </a:endParaRPr>
            </a:p>
            <a:p>
              <a:pPr algn="ctr"/>
              <a:r>
                <a:rPr lang="en-US" altLang="zh-CN" b="1" dirty="0">
                  <a:solidFill>
                    <a:schemeClr val="bg1"/>
                  </a:solidFill>
                  <a:effectLst>
                    <a:outerShdw blurRad="38100" dist="38100" dir="2700000" algn="tl">
                      <a:srgbClr val="000000">
                        <a:alpha val="43137"/>
                      </a:srgbClr>
                    </a:outerShdw>
                  </a:effectLst>
                </a:rPr>
                <a:t>……</a:t>
              </a:r>
              <a:endParaRPr lang="zh-CN" altLang="en-US" b="1" dirty="0">
                <a:solidFill>
                  <a:schemeClr val="bg1"/>
                </a:solidFill>
                <a:effectLst>
                  <a:outerShdw blurRad="38100" dist="38100" dir="2700000" algn="tl">
                    <a:srgbClr val="000000">
                      <a:alpha val="43137"/>
                    </a:srgbClr>
                  </a:outerShdw>
                </a:effectLst>
              </a:endParaRPr>
            </a:p>
          </p:txBody>
        </p:sp>
      </p:grpSp>
      <p:grpSp>
        <p:nvGrpSpPr>
          <p:cNvPr id="63" name="组合 62"/>
          <p:cNvGrpSpPr/>
          <p:nvPr/>
        </p:nvGrpSpPr>
        <p:grpSpPr>
          <a:xfrm>
            <a:off x="9554554" y="1130941"/>
            <a:ext cx="1902453" cy="2429787"/>
            <a:chOff x="9554554" y="1130941"/>
            <a:chExt cx="1902453" cy="2351873"/>
          </a:xfrm>
        </p:grpSpPr>
        <p:sp>
          <p:nvSpPr>
            <p:cNvPr id="51" name="矩形: 圆角 50"/>
            <p:cNvSpPr/>
            <p:nvPr/>
          </p:nvSpPr>
          <p:spPr>
            <a:xfrm>
              <a:off x="9618186" y="1130941"/>
              <a:ext cx="1733551" cy="235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56" name="文本框 55"/>
            <p:cNvSpPr txBox="1"/>
            <p:nvPr/>
          </p:nvSpPr>
          <p:spPr>
            <a:xfrm>
              <a:off x="9554554" y="1481711"/>
              <a:ext cx="1902453" cy="1964998"/>
            </a:xfrm>
            <a:prstGeom prst="rect">
              <a:avLst/>
            </a:prstGeom>
            <a:noFill/>
          </p:spPr>
          <p:txBody>
            <a:bodyPr wrap="square" rtlCol="0">
              <a:spAutoFit/>
            </a:bodyPr>
            <a:lstStyle/>
            <a:p>
              <a:pPr algn="ctr"/>
              <a:r>
                <a:rPr lang="zh-CN" altLang="en-US" b="1" dirty="0">
                  <a:solidFill>
                    <a:srgbClr val="FF9900"/>
                  </a:solidFill>
                  <a:effectLst>
                    <a:outerShdw blurRad="38100" dist="38100" dir="2700000" algn="tl">
                      <a:srgbClr val="000000">
                        <a:alpha val="43137"/>
                      </a:srgbClr>
                    </a:outerShdw>
                  </a:effectLst>
                </a:rPr>
                <a:t>智慧城市应用</a:t>
              </a:r>
              <a:endParaRPr lang="en-US" altLang="zh-CN" b="1" dirty="0">
                <a:solidFill>
                  <a:srgbClr val="FF9900"/>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公积金查询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纳税查询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社保信息查询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网上挂号</a:t>
              </a:r>
              <a:endParaRPr lang="en-US" altLang="zh-CN" b="1" dirty="0">
                <a:solidFill>
                  <a:schemeClr val="bg1"/>
                </a:solidFill>
                <a:effectLst>
                  <a:outerShdw blurRad="38100" dist="38100" dir="2700000" algn="tl">
                    <a:srgbClr val="000000">
                      <a:alpha val="43137"/>
                    </a:srgbClr>
                  </a:outerShdw>
                </a:effectLst>
              </a:endParaRPr>
            </a:p>
            <a:p>
              <a:pPr algn="ctr"/>
              <a:r>
                <a:rPr lang="en-US" altLang="zh-CN" b="1" dirty="0">
                  <a:solidFill>
                    <a:schemeClr val="bg1"/>
                  </a:solidFill>
                  <a:effectLst>
                    <a:outerShdw blurRad="38100" dist="38100" dir="2700000" algn="tl">
                      <a:srgbClr val="000000">
                        <a:alpha val="43137"/>
                      </a:srgbClr>
                    </a:outerShdw>
                  </a:effectLst>
                </a:rPr>
                <a:t>……</a:t>
              </a:r>
            </a:p>
            <a:p>
              <a:pPr algn="ctr"/>
              <a:endParaRPr lang="zh-CN" altLang="en-US" b="1" dirty="0">
                <a:solidFill>
                  <a:schemeClr val="bg1"/>
                </a:solidFill>
                <a:effectLst>
                  <a:outerShdw blurRad="38100" dist="38100" dir="2700000" algn="tl">
                    <a:srgbClr val="000000">
                      <a:alpha val="43137"/>
                    </a:srgbClr>
                  </a:outerShdw>
                </a:effectLst>
              </a:endParaRPr>
            </a:p>
          </p:txBody>
        </p:sp>
      </p:grpSp>
      <p:sp>
        <p:nvSpPr>
          <p:cNvPr id="57" name="文本框 56"/>
          <p:cNvSpPr txBox="1"/>
          <p:nvPr/>
        </p:nvSpPr>
        <p:spPr>
          <a:xfrm>
            <a:off x="6419851" y="4345329"/>
            <a:ext cx="4403096" cy="398780"/>
          </a:xfrm>
          <a:prstGeom prst="rect">
            <a:avLst/>
          </a:prstGeom>
          <a:noFill/>
        </p:spPr>
        <p:txBody>
          <a:bodyPr wrap="square" rtlCol="0">
            <a:spAutoFit/>
          </a:bodyPr>
          <a:lstStyle/>
          <a:p>
            <a:pPr algn="ctr"/>
            <a:r>
              <a:rPr lang="zh-CN" altLang="en-US" sz="2000" b="1" dirty="0">
                <a:ln w="0"/>
                <a:solidFill>
                  <a:schemeClr val="bg1"/>
                </a:solidFill>
                <a:effectLst>
                  <a:outerShdw blurRad="38100" dist="38100" dir="2700000" algn="tl">
                    <a:srgbClr val="000000">
                      <a:alpha val="43137"/>
                    </a:srgbClr>
                  </a:outerShdw>
                </a:effectLst>
              </a:rPr>
              <a:t>智慧城市</a:t>
            </a:r>
            <a:r>
              <a:rPr lang="en-US" altLang="zh-CN" sz="2000" b="1" dirty="0" err="1">
                <a:ln w="0"/>
                <a:solidFill>
                  <a:schemeClr val="bg1"/>
                </a:solidFill>
                <a:effectLst>
                  <a:outerShdw blurRad="38100" dist="38100" dir="2700000" algn="tl">
                    <a:srgbClr val="000000">
                      <a:alpha val="43137"/>
                    </a:srgbClr>
                  </a:outerShdw>
                </a:effectLst>
              </a:rPr>
              <a:t>DaaS</a:t>
            </a:r>
            <a:r>
              <a:rPr lang="zh-CN" altLang="en-US" sz="2000" b="1" dirty="0">
                <a:ln w="0"/>
                <a:solidFill>
                  <a:schemeClr val="bg1"/>
                </a:solidFill>
                <a:effectLst>
                  <a:outerShdw blurRad="38100" dist="38100" dir="2700000" algn="tl">
                    <a:srgbClr val="000000">
                      <a:alpha val="43137"/>
                    </a:srgbClr>
                  </a:outerShdw>
                </a:effectLst>
              </a:rPr>
              <a:t>平台</a:t>
            </a:r>
          </a:p>
        </p:txBody>
      </p:sp>
      <p:sp>
        <p:nvSpPr>
          <p:cNvPr id="58" name="文本框 57"/>
          <p:cNvSpPr txBox="1"/>
          <p:nvPr/>
        </p:nvSpPr>
        <p:spPr>
          <a:xfrm>
            <a:off x="6683656" y="3621984"/>
            <a:ext cx="1510350" cy="368300"/>
          </a:xfrm>
          <a:prstGeom prst="rect">
            <a:avLst/>
          </a:prstGeom>
          <a:noFill/>
        </p:spPr>
        <p:txBody>
          <a:bodyPr wrap="square" rtlCol="0">
            <a:spAutoFit/>
          </a:bodyPr>
          <a:lstStyle/>
          <a:p>
            <a:pPr algn="ctr"/>
            <a:r>
              <a:rPr lang="zh-CN" altLang="en-US" dirty="0">
                <a:ln w="0"/>
                <a:solidFill>
                  <a:schemeClr val="bg1">
                    <a:lumMod val="50000"/>
                  </a:schemeClr>
                </a:solidFill>
                <a:effectLst>
                  <a:outerShdw blurRad="38100" dist="19050" dir="2700000" algn="tl" rotWithShape="0">
                    <a:schemeClr val="dk1">
                      <a:alpha val="40000"/>
                    </a:schemeClr>
                  </a:outerShdw>
                </a:effectLst>
              </a:rPr>
              <a:t>数据接口</a:t>
            </a:r>
          </a:p>
        </p:txBody>
      </p:sp>
      <p:sp>
        <p:nvSpPr>
          <p:cNvPr id="59" name="文本框 58"/>
          <p:cNvSpPr txBox="1"/>
          <p:nvPr/>
        </p:nvSpPr>
        <p:spPr>
          <a:xfrm>
            <a:off x="8995429" y="3591951"/>
            <a:ext cx="1510350" cy="368300"/>
          </a:xfrm>
          <a:prstGeom prst="rect">
            <a:avLst/>
          </a:prstGeom>
          <a:noFill/>
        </p:spPr>
        <p:txBody>
          <a:bodyPr wrap="square" rtlCol="0">
            <a:spAutoFit/>
          </a:bodyPr>
          <a:lstStyle/>
          <a:p>
            <a:pPr algn="ctr"/>
            <a:r>
              <a:rPr lang="zh-CN" altLang="en-US" dirty="0">
                <a:ln w="0"/>
                <a:solidFill>
                  <a:schemeClr val="bg1">
                    <a:lumMod val="50000"/>
                  </a:schemeClr>
                </a:solidFill>
                <a:effectLst>
                  <a:outerShdw blurRad="38100" dist="19050" dir="2700000" algn="tl" rotWithShape="0">
                    <a:schemeClr val="dk1">
                      <a:alpha val="40000"/>
                    </a:schemeClr>
                  </a:outerShdw>
                </a:effectLst>
              </a:rPr>
              <a:t>数据接口</a:t>
            </a:r>
          </a:p>
        </p:txBody>
      </p:sp>
      <p:sp>
        <p:nvSpPr>
          <p:cNvPr id="62" name="箭头: 左右 61"/>
          <p:cNvSpPr/>
          <p:nvPr/>
        </p:nvSpPr>
        <p:spPr>
          <a:xfrm rot="5400000">
            <a:off x="6445751" y="3674611"/>
            <a:ext cx="517351" cy="3561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左右 63"/>
          <p:cNvSpPr/>
          <p:nvPr/>
        </p:nvSpPr>
        <p:spPr>
          <a:xfrm rot="5400000">
            <a:off x="10247104" y="3674611"/>
            <a:ext cx="517351" cy="3561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对话气泡: 圆角矩形 74"/>
          <p:cNvSpPr/>
          <p:nvPr/>
        </p:nvSpPr>
        <p:spPr>
          <a:xfrm>
            <a:off x="7569285" y="788756"/>
            <a:ext cx="1985269" cy="728266"/>
          </a:xfrm>
          <a:prstGeom prst="wedgeRoundRectCallout">
            <a:avLst>
              <a:gd name="adj1" fmla="val -6727"/>
              <a:gd name="adj2" fmla="val 121181"/>
              <a:gd name="adj3" fmla="val 16667"/>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n w="0"/>
                <a:solidFill>
                  <a:schemeClr val="tx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去政府部门办事、只跑一次就好</a:t>
            </a:r>
          </a:p>
        </p:txBody>
      </p:sp>
      <p:grpSp>
        <p:nvGrpSpPr>
          <p:cNvPr id="66" name="组合 65"/>
          <p:cNvGrpSpPr/>
          <p:nvPr/>
        </p:nvGrpSpPr>
        <p:grpSpPr>
          <a:xfrm>
            <a:off x="8233774" y="2162087"/>
            <a:ext cx="507885" cy="1750223"/>
            <a:chOff x="5742784" y="372771"/>
            <a:chExt cx="825538" cy="2844888"/>
          </a:xfrm>
        </p:grpSpPr>
        <p:sp>
          <p:nvSpPr>
            <p:cNvPr id="67" name="Freeform 187"/>
            <p:cNvSpPr/>
            <p:nvPr/>
          </p:nvSpPr>
          <p:spPr bwMode="auto">
            <a:xfrm>
              <a:off x="6345166" y="2007417"/>
              <a:ext cx="135536" cy="156072"/>
            </a:xfrm>
            <a:custGeom>
              <a:avLst/>
              <a:gdLst>
                <a:gd name="T0" fmla="*/ 42 w 42"/>
                <a:gd name="T1" fmla="*/ 0 h 48"/>
                <a:gd name="T2" fmla="*/ 42 w 42"/>
                <a:gd name="T3" fmla="*/ 6 h 48"/>
                <a:gd name="T4" fmla="*/ 41 w 42"/>
                <a:gd name="T5" fmla="*/ 30 h 48"/>
                <a:gd name="T6" fmla="*/ 23 w 42"/>
                <a:gd name="T7" fmla="*/ 47 h 48"/>
                <a:gd name="T8" fmla="*/ 0 w 42"/>
                <a:gd name="T9" fmla="*/ 29 h 48"/>
                <a:gd name="T10" fmla="*/ 0 w 42"/>
                <a:gd name="T11" fmla="*/ 3 h 48"/>
                <a:gd name="T12" fmla="*/ 42 w 4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2" h="48">
                  <a:moveTo>
                    <a:pt x="42" y="0"/>
                  </a:moveTo>
                  <a:cubicBezTo>
                    <a:pt x="42" y="6"/>
                    <a:pt x="42" y="6"/>
                    <a:pt x="42" y="6"/>
                  </a:cubicBezTo>
                  <a:cubicBezTo>
                    <a:pt x="41" y="30"/>
                    <a:pt x="41" y="30"/>
                    <a:pt x="41" y="30"/>
                  </a:cubicBezTo>
                  <a:cubicBezTo>
                    <a:pt x="41" y="30"/>
                    <a:pt x="39" y="46"/>
                    <a:pt x="23" y="47"/>
                  </a:cubicBezTo>
                  <a:cubicBezTo>
                    <a:pt x="2" y="48"/>
                    <a:pt x="0" y="29"/>
                    <a:pt x="0" y="29"/>
                  </a:cubicBezTo>
                  <a:cubicBezTo>
                    <a:pt x="0" y="3"/>
                    <a:pt x="0" y="3"/>
                    <a:pt x="0" y="3"/>
                  </a:cubicBezTo>
                  <a:lnTo>
                    <a:pt x="42"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8"/>
            <p:cNvSpPr/>
            <p:nvPr/>
          </p:nvSpPr>
          <p:spPr bwMode="auto">
            <a:xfrm>
              <a:off x="5756474" y="2014262"/>
              <a:ext cx="139643" cy="156072"/>
            </a:xfrm>
            <a:custGeom>
              <a:avLst/>
              <a:gdLst>
                <a:gd name="T0" fmla="*/ 0 w 43"/>
                <a:gd name="T1" fmla="*/ 0 h 48"/>
                <a:gd name="T2" fmla="*/ 1 w 43"/>
                <a:gd name="T3" fmla="*/ 5 h 48"/>
                <a:gd name="T4" fmla="*/ 1 w 43"/>
                <a:gd name="T5" fmla="*/ 30 h 48"/>
                <a:gd name="T6" fmla="*/ 20 w 43"/>
                <a:gd name="T7" fmla="*/ 47 h 48"/>
                <a:gd name="T8" fmla="*/ 42 w 43"/>
                <a:gd name="T9" fmla="*/ 29 h 48"/>
                <a:gd name="T10" fmla="*/ 43 w 43"/>
                <a:gd name="T11" fmla="*/ 3 h 48"/>
                <a:gd name="T12" fmla="*/ 0 w 4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0"/>
                  </a:moveTo>
                  <a:cubicBezTo>
                    <a:pt x="1" y="5"/>
                    <a:pt x="1" y="5"/>
                    <a:pt x="1" y="5"/>
                  </a:cubicBezTo>
                  <a:cubicBezTo>
                    <a:pt x="1" y="30"/>
                    <a:pt x="1" y="30"/>
                    <a:pt x="1" y="30"/>
                  </a:cubicBezTo>
                  <a:cubicBezTo>
                    <a:pt x="1" y="30"/>
                    <a:pt x="4" y="46"/>
                    <a:pt x="20" y="47"/>
                  </a:cubicBezTo>
                  <a:cubicBezTo>
                    <a:pt x="41" y="48"/>
                    <a:pt x="42" y="29"/>
                    <a:pt x="42" y="29"/>
                  </a:cubicBezTo>
                  <a:cubicBezTo>
                    <a:pt x="43" y="3"/>
                    <a:pt x="43" y="3"/>
                    <a:pt x="43" y="3"/>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9"/>
            <p:cNvSpPr/>
            <p:nvPr/>
          </p:nvSpPr>
          <p:spPr bwMode="auto">
            <a:xfrm>
              <a:off x="5870106" y="2085453"/>
              <a:ext cx="517501" cy="1096610"/>
            </a:xfrm>
            <a:custGeom>
              <a:avLst/>
              <a:gdLst>
                <a:gd name="T0" fmla="*/ 35 w 378"/>
                <a:gd name="T1" fmla="*/ 0 h 801"/>
                <a:gd name="T2" fmla="*/ 0 w 378"/>
                <a:gd name="T3" fmla="*/ 787 h 801"/>
                <a:gd name="T4" fmla="*/ 139 w 378"/>
                <a:gd name="T5" fmla="*/ 801 h 801"/>
                <a:gd name="T6" fmla="*/ 170 w 378"/>
                <a:gd name="T7" fmla="*/ 199 h 801"/>
                <a:gd name="T8" fmla="*/ 198 w 378"/>
                <a:gd name="T9" fmla="*/ 199 h 801"/>
                <a:gd name="T10" fmla="*/ 250 w 378"/>
                <a:gd name="T11" fmla="*/ 801 h 801"/>
                <a:gd name="T12" fmla="*/ 378 w 378"/>
                <a:gd name="T13" fmla="*/ 792 h 801"/>
                <a:gd name="T14" fmla="*/ 340 w 378"/>
                <a:gd name="T15" fmla="*/ 0 h 801"/>
                <a:gd name="T16" fmla="*/ 35 w 378"/>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801">
                  <a:moveTo>
                    <a:pt x="35" y="0"/>
                  </a:moveTo>
                  <a:lnTo>
                    <a:pt x="0" y="787"/>
                  </a:lnTo>
                  <a:lnTo>
                    <a:pt x="139" y="801"/>
                  </a:lnTo>
                  <a:lnTo>
                    <a:pt x="170" y="199"/>
                  </a:lnTo>
                  <a:lnTo>
                    <a:pt x="198" y="199"/>
                  </a:lnTo>
                  <a:lnTo>
                    <a:pt x="250" y="801"/>
                  </a:lnTo>
                  <a:lnTo>
                    <a:pt x="378" y="792"/>
                  </a:lnTo>
                  <a:lnTo>
                    <a:pt x="340" y="0"/>
                  </a:lnTo>
                  <a:lnTo>
                    <a:pt x="35"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0"/>
            <p:cNvSpPr/>
            <p:nvPr/>
          </p:nvSpPr>
          <p:spPr bwMode="auto">
            <a:xfrm>
              <a:off x="5915284" y="1429678"/>
              <a:ext cx="387442" cy="695478"/>
            </a:xfrm>
            <a:custGeom>
              <a:avLst/>
              <a:gdLst>
                <a:gd name="T0" fmla="*/ 40 w 283"/>
                <a:gd name="T1" fmla="*/ 29 h 508"/>
                <a:gd name="T2" fmla="*/ 87 w 283"/>
                <a:gd name="T3" fmla="*/ 0 h 508"/>
                <a:gd name="T4" fmla="*/ 210 w 283"/>
                <a:gd name="T5" fmla="*/ 0 h 508"/>
                <a:gd name="T6" fmla="*/ 255 w 283"/>
                <a:gd name="T7" fmla="*/ 45 h 508"/>
                <a:gd name="T8" fmla="*/ 283 w 283"/>
                <a:gd name="T9" fmla="*/ 508 h 508"/>
                <a:gd name="T10" fmla="*/ 0 w 283"/>
                <a:gd name="T11" fmla="*/ 508 h 508"/>
                <a:gd name="T12" fmla="*/ 40 w 283"/>
                <a:gd name="T13" fmla="*/ 29 h 508"/>
              </a:gdLst>
              <a:ahLst/>
              <a:cxnLst>
                <a:cxn ang="0">
                  <a:pos x="T0" y="T1"/>
                </a:cxn>
                <a:cxn ang="0">
                  <a:pos x="T2" y="T3"/>
                </a:cxn>
                <a:cxn ang="0">
                  <a:pos x="T4" y="T5"/>
                </a:cxn>
                <a:cxn ang="0">
                  <a:pos x="T6" y="T7"/>
                </a:cxn>
                <a:cxn ang="0">
                  <a:pos x="T8" y="T9"/>
                </a:cxn>
                <a:cxn ang="0">
                  <a:pos x="T10" y="T11"/>
                </a:cxn>
                <a:cxn ang="0">
                  <a:pos x="T12" y="T13"/>
                </a:cxn>
              </a:cxnLst>
              <a:rect l="0" t="0" r="r" b="b"/>
              <a:pathLst>
                <a:path w="283" h="508">
                  <a:moveTo>
                    <a:pt x="40" y="29"/>
                  </a:moveTo>
                  <a:lnTo>
                    <a:pt x="87" y="0"/>
                  </a:lnTo>
                  <a:lnTo>
                    <a:pt x="210" y="0"/>
                  </a:lnTo>
                  <a:lnTo>
                    <a:pt x="255" y="45"/>
                  </a:lnTo>
                  <a:lnTo>
                    <a:pt x="283" y="508"/>
                  </a:lnTo>
                  <a:lnTo>
                    <a:pt x="0" y="508"/>
                  </a:lnTo>
                  <a:lnTo>
                    <a:pt x="40" y="29"/>
                  </a:lnTo>
                  <a:close/>
                </a:path>
              </a:pathLst>
            </a:custGeom>
            <a:solidFill>
              <a:srgbClr val="515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1"/>
            <p:cNvSpPr/>
            <p:nvPr/>
          </p:nvSpPr>
          <p:spPr bwMode="auto">
            <a:xfrm>
              <a:off x="6074094" y="1495392"/>
              <a:ext cx="102679" cy="542144"/>
            </a:xfrm>
            <a:custGeom>
              <a:avLst/>
              <a:gdLst>
                <a:gd name="T0" fmla="*/ 26 w 75"/>
                <a:gd name="T1" fmla="*/ 0 h 396"/>
                <a:gd name="T2" fmla="*/ 0 w 75"/>
                <a:gd name="T3" fmla="*/ 396 h 396"/>
                <a:gd name="T4" fmla="*/ 75 w 75"/>
                <a:gd name="T5" fmla="*/ 396 h 396"/>
                <a:gd name="T6" fmla="*/ 40 w 75"/>
                <a:gd name="T7" fmla="*/ 0 h 396"/>
                <a:gd name="T8" fmla="*/ 26 w 75"/>
                <a:gd name="T9" fmla="*/ 0 h 396"/>
              </a:gdLst>
              <a:ahLst/>
              <a:cxnLst>
                <a:cxn ang="0">
                  <a:pos x="T0" y="T1"/>
                </a:cxn>
                <a:cxn ang="0">
                  <a:pos x="T2" y="T3"/>
                </a:cxn>
                <a:cxn ang="0">
                  <a:pos x="T4" y="T5"/>
                </a:cxn>
                <a:cxn ang="0">
                  <a:pos x="T6" y="T7"/>
                </a:cxn>
                <a:cxn ang="0">
                  <a:pos x="T8" y="T9"/>
                </a:cxn>
              </a:cxnLst>
              <a:rect l="0" t="0" r="r" b="b"/>
              <a:pathLst>
                <a:path w="75" h="396">
                  <a:moveTo>
                    <a:pt x="26" y="0"/>
                  </a:moveTo>
                  <a:lnTo>
                    <a:pt x="0" y="396"/>
                  </a:lnTo>
                  <a:lnTo>
                    <a:pt x="75" y="396"/>
                  </a:lnTo>
                  <a:lnTo>
                    <a:pt x="40" y="0"/>
                  </a:lnTo>
                  <a:lnTo>
                    <a:pt x="26"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2"/>
            <p:cNvSpPr/>
            <p:nvPr/>
          </p:nvSpPr>
          <p:spPr bwMode="auto">
            <a:xfrm>
              <a:off x="6074094" y="1316046"/>
              <a:ext cx="95834" cy="186191"/>
            </a:xfrm>
            <a:custGeom>
              <a:avLst/>
              <a:gdLst>
                <a:gd name="T0" fmla="*/ 0 w 30"/>
                <a:gd name="T1" fmla="*/ 0 h 57"/>
                <a:gd name="T2" fmla="*/ 0 w 30"/>
                <a:gd name="T3" fmla="*/ 46 h 57"/>
                <a:gd name="T4" fmla="*/ 15 w 30"/>
                <a:gd name="T5" fmla="*/ 57 h 57"/>
                <a:gd name="T6" fmla="*/ 28 w 30"/>
                <a:gd name="T7" fmla="*/ 47 h 57"/>
                <a:gd name="T8" fmla="*/ 28 w 30"/>
                <a:gd name="T9" fmla="*/ 0 h 57"/>
                <a:gd name="T10" fmla="*/ 0 w 30"/>
                <a:gd name="T11" fmla="*/ 0 h 57"/>
              </a:gdLst>
              <a:ahLst/>
              <a:cxnLst>
                <a:cxn ang="0">
                  <a:pos x="T0" y="T1"/>
                </a:cxn>
                <a:cxn ang="0">
                  <a:pos x="T2" y="T3"/>
                </a:cxn>
                <a:cxn ang="0">
                  <a:pos x="T4" y="T5"/>
                </a:cxn>
                <a:cxn ang="0">
                  <a:pos x="T6" y="T7"/>
                </a:cxn>
                <a:cxn ang="0">
                  <a:pos x="T8" y="T9"/>
                </a:cxn>
                <a:cxn ang="0">
                  <a:pos x="T10" y="T11"/>
                </a:cxn>
              </a:cxnLst>
              <a:rect l="0" t="0" r="r" b="b"/>
              <a:pathLst>
                <a:path w="30" h="57">
                  <a:moveTo>
                    <a:pt x="0" y="0"/>
                  </a:moveTo>
                  <a:cubicBezTo>
                    <a:pt x="0" y="46"/>
                    <a:pt x="0" y="46"/>
                    <a:pt x="0" y="46"/>
                  </a:cubicBezTo>
                  <a:cubicBezTo>
                    <a:pt x="0" y="46"/>
                    <a:pt x="0" y="57"/>
                    <a:pt x="15" y="57"/>
                  </a:cubicBezTo>
                  <a:cubicBezTo>
                    <a:pt x="30" y="57"/>
                    <a:pt x="28" y="47"/>
                    <a:pt x="28" y="47"/>
                  </a:cubicBezTo>
                  <a:cubicBezTo>
                    <a:pt x="28" y="0"/>
                    <a:pt x="28" y="0"/>
                    <a:pt x="2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3"/>
            <p:cNvSpPr/>
            <p:nvPr/>
          </p:nvSpPr>
          <p:spPr bwMode="auto">
            <a:xfrm>
              <a:off x="6074094" y="1316046"/>
              <a:ext cx="90357" cy="36965"/>
            </a:xfrm>
            <a:custGeom>
              <a:avLst/>
              <a:gdLst>
                <a:gd name="T0" fmla="*/ 22 w 28"/>
                <a:gd name="T1" fmla="*/ 11 h 11"/>
                <a:gd name="T2" fmla="*/ 28 w 28"/>
                <a:gd name="T3" fmla="*/ 11 h 11"/>
                <a:gd name="T4" fmla="*/ 28 w 28"/>
                <a:gd name="T5" fmla="*/ 0 h 11"/>
                <a:gd name="T6" fmla="*/ 0 w 28"/>
                <a:gd name="T7" fmla="*/ 0 h 11"/>
                <a:gd name="T8" fmla="*/ 0 w 28"/>
                <a:gd name="T9" fmla="*/ 10 h 11"/>
                <a:gd name="T10" fmla="*/ 22 w 28"/>
                <a:gd name="T11" fmla="*/ 11 h 11"/>
              </a:gdLst>
              <a:ahLst/>
              <a:cxnLst>
                <a:cxn ang="0">
                  <a:pos x="T0" y="T1"/>
                </a:cxn>
                <a:cxn ang="0">
                  <a:pos x="T2" y="T3"/>
                </a:cxn>
                <a:cxn ang="0">
                  <a:pos x="T4" y="T5"/>
                </a:cxn>
                <a:cxn ang="0">
                  <a:pos x="T6" y="T7"/>
                </a:cxn>
                <a:cxn ang="0">
                  <a:pos x="T8" y="T9"/>
                </a:cxn>
                <a:cxn ang="0">
                  <a:pos x="T10" y="T11"/>
                </a:cxn>
              </a:cxnLst>
              <a:rect l="0" t="0" r="r" b="b"/>
              <a:pathLst>
                <a:path w="28" h="11">
                  <a:moveTo>
                    <a:pt x="22" y="11"/>
                  </a:moveTo>
                  <a:cubicBezTo>
                    <a:pt x="24" y="11"/>
                    <a:pt x="26" y="11"/>
                    <a:pt x="28" y="11"/>
                  </a:cubicBezTo>
                  <a:cubicBezTo>
                    <a:pt x="28" y="0"/>
                    <a:pt x="28" y="0"/>
                    <a:pt x="28" y="0"/>
                  </a:cubicBezTo>
                  <a:cubicBezTo>
                    <a:pt x="0" y="0"/>
                    <a:pt x="0" y="0"/>
                    <a:pt x="0" y="0"/>
                  </a:cubicBezTo>
                  <a:cubicBezTo>
                    <a:pt x="0" y="10"/>
                    <a:pt x="0" y="10"/>
                    <a:pt x="0" y="10"/>
                  </a:cubicBezTo>
                  <a:cubicBezTo>
                    <a:pt x="7" y="11"/>
                    <a:pt x="15" y="11"/>
                    <a:pt x="22"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94"/>
            <p:cNvSpPr/>
            <p:nvPr/>
          </p:nvSpPr>
          <p:spPr bwMode="auto">
            <a:xfrm>
              <a:off x="5742784" y="372771"/>
              <a:ext cx="825538" cy="680419"/>
            </a:xfrm>
            <a:custGeom>
              <a:avLst/>
              <a:gdLst>
                <a:gd name="T0" fmla="*/ 9 w 255"/>
                <a:gd name="T1" fmla="*/ 210 h 210"/>
                <a:gd name="T2" fmla="*/ 11 w 255"/>
                <a:gd name="T3" fmla="*/ 100 h 210"/>
                <a:gd name="T4" fmla="*/ 211 w 255"/>
                <a:gd name="T5" fmla="*/ 0 h 210"/>
                <a:gd name="T6" fmla="*/ 204 w 255"/>
                <a:gd name="T7" fmla="*/ 17 h 210"/>
                <a:gd name="T8" fmla="*/ 227 w 255"/>
                <a:gd name="T9" fmla="*/ 5 h 210"/>
                <a:gd name="T10" fmla="*/ 227 w 255"/>
                <a:gd name="T11" fmla="*/ 22 h 210"/>
                <a:gd name="T12" fmla="*/ 245 w 255"/>
                <a:gd name="T13" fmla="*/ 11 h 210"/>
                <a:gd name="T14" fmla="*/ 239 w 255"/>
                <a:gd name="T15" fmla="*/ 30 h 210"/>
                <a:gd name="T16" fmla="*/ 255 w 255"/>
                <a:gd name="T17" fmla="*/ 21 h 210"/>
                <a:gd name="T18" fmla="*/ 221 w 255"/>
                <a:gd name="T19" fmla="*/ 202 h 210"/>
                <a:gd name="T20" fmla="*/ 9 w 255"/>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10">
                  <a:moveTo>
                    <a:pt x="9" y="210"/>
                  </a:moveTo>
                  <a:cubicBezTo>
                    <a:pt x="9" y="210"/>
                    <a:pt x="0" y="118"/>
                    <a:pt x="11" y="100"/>
                  </a:cubicBezTo>
                  <a:cubicBezTo>
                    <a:pt x="23" y="82"/>
                    <a:pt x="151" y="0"/>
                    <a:pt x="211" y="0"/>
                  </a:cubicBezTo>
                  <a:cubicBezTo>
                    <a:pt x="204" y="17"/>
                    <a:pt x="204" y="17"/>
                    <a:pt x="204" y="17"/>
                  </a:cubicBezTo>
                  <a:cubicBezTo>
                    <a:pt x="227" y="5"/>
                    <a:pt x="227" y="5"/>
                    <a:pt x="227" y="5"/>
                  </a:cubicBezTo>
                  <a:cubicBezTo>
                    <a:pt x="227" y="22"/>
                    <a:pt x="227" y="22"/>
                    <a:pt x="227" y="22"/>
                  </a:cubicBezTo>
                  <a:cubicBezTo>
                    <a:pt x="245" y="11"/>
                    <a:pt x="245" y="11"/>
                    <a:pt x="245" y="11"/>
                  </a:cubicBezTo>
                  <a:cubicBezTo>
                    <a:pt x="239" y="30"/>
                    <a:pt x="239" y="30"/>
                    <a:pt x="239" y="30"/>
                  </a:cubicBezTo>
                  <a:cubicBezTo>
                    <a:pt x="255" y="21"/>
                    <a:pt x="255" y="21"/>
                    <a:pt x="255" y="21"/>
                  </a:cubicBezTo>
                  <a:cubicBezTo>
                    <a:pt x="255" y="21"/>
                    <a:pt x="245" y="156"/>
                    <a:pt x="221" y="202"/>
                  </a:cubicBezTo>
                  <a:lnTo>
                    <a:pt x="9" y="21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5"/>
            <p:cNvSpPr/>
            <p:nvPr/>
          </p:nvSpPr>
          <p:spPr bwMode="auto">
            <a:xfrm>
              <a:off x="6079570" y="375509"/>
              <a:ext cx="488752" cy="665359"/>
            </a:xfrm>
            <a:custGeom>
              <a:avLst/>
              <a:gdLst>
                <a:gd name="T0" fmla="*/ 135 w 151"/>
                <a:gd name="T1" fmla="*/ 29 h 205"/>
                <a:gd name="T2" fmla="*/ 141 w 151"/>
                <a:gd name="T3" fmla="*/ 10 h 205"/>
                <a:gd name="T4" fmla="*/ 123 w 151"/>
                <a:gd name="T5" fmla="*/ 21 h 205"/>
                <a:gd name="T6" fmla="*/ 123 w 151"/>
                <a:gd name="T7" fmla="*/ 4 h 205"/>
                <a:gd name="T8" fmla="*/ 100 w 151"/>
                <a:gd name="T9" fmla="*/ 16 h 205"/>
                <a:gd name="T10" fmla="*/ 106 w 151"/>
                <a:gd name="T11" fmla="*/ 0 h 205"/>
                <a:gd name="T12" fmla="*/ 53 w 151"/>
                <a:gd name="T13" fmla="*/ 27 h 205"/>
                <a:gd name="T14" fmla="*/ 15 w 151"/>
                <a:gd name="T15" fmla="*/ 81 h 205"/>
                <a:gd name="T16" fmla="*/ 3 w 151"/>
                <a:gd name="T17" fmla="*/ 117 h 205"/>
                <a:gd name="T18" fmla="*/ 2 w 151"/>
                <a:gd name="T19" fmla="*/ 154 h 205"/>
                <a:gd name="T20" fmla="*/ 4 w 151"/>
                <a:gd name="T21" fmla="*/ 192 h 205"/>
                <a:gd name="T22" fmla="*/ 10 w 151"/>
                <a:gd name="T23" fmla="*/ 205 h 205"/>
                <a:gd name="T24" fmla="*/ 44 w 151"/>
                <a:gd name="T25" fmla="*/ 204 h 205"/>
                <a:gd name="T26" fmla="*/ 42 w 151"/>
                <a:gd name="T27" fmla="*/ 157 h 205"/>
                <a:gd name="T28" fmla="*/ 51 w 151"/>
                <a:gd name="T29" fmla="*/ 137 h 205"/>
                <a:gd name="T30" fmla="*/ 74 w 151"/>
                <a:gd name="T31" fmla="*/ 123 h 205"/>
                <a:gd name="T32" fmla="*/ 131 w 151"/>
                <a:gd name="T33" fmla="*/ 83 h 205"/>
                <a:gd name="T34" fmla="*/ 146 w 151"/>
                <a:gd name="T35" fmla="*/ 51 h 205"/>
                <a:gd name="T36" fmla="*/ 149 w 151"/>
                <a:gd name="T37" fmla="*/ 42 h 205"/>
                <a:gd name="T38" fmla="*/ 151 w 151"/>
                <a:gd name="T39" fmla="*/ 20 h 205"/>
                <a:gd name="T40" fmla="*/ 135 w 151"/>
                <a:gd name="T41"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205">
                  <a:moveTo>
                    <a:pt x="135" y="29"/>
                  </a:moveTo>
                  <a:cubicBezTo>
                    <a:pt x="141" y="10"/>
                    <a:pt x="141" y="10"/>
                    <a:pt x="141" y="10"/>
                  </a:cubicBezTo>
                  <a:cubicBezTo>
                    <a:pt x="123" y="21"/>
                    <a:pt x="123" y="21"/>
                    <a:pt x="123" y="21"/>
                  </a:cubicBezTo>
                  <a:cubicBezTo>
                    <a:pt x="123" y="4"/>
                    <a:pt x="123" y="4"/>
                    <a:pt x="123" y="4"/>
                  </a:cubicBezTo>
                  <a:cubicBezTo>
                    <a:pt x="100" y="16"/>
                    <a:pt x="100" y="16"/>
                    <a:pt x="100" y="16"/>
                  </a:cubicBezTo>
                  <a:cubicBezTo>
                    <a:pt x="106" y="0"/>
                    <a:pt x="106" y="0"/>
                    <a:pt x="106" y="0"/>
                  </a:cubicBezTo>
                  <a:cubicBezTo>
                    <a:pt x="87" y="6"/>
                    <a:pt x="68" y="12"/>
                    <a:pt x="53" y="27"/>
                  </a:cubicBezTo>
                  <a:cubicBezTo>
                    <a:pt x="37" y="42"/>
                    <a:pt x="24" y="61"/>
                    <a:pt x="15" y="81"/>
                  </a:cubicBezTo>
                  <a:cubicBezTo>
                    <a:pt x="9" y="92"/>
                    <a:pt x="5" y="104"/>
                    <a:pt x="3" y="117"/>
                  </a:cubicBezTo>
                  <a:cubicBezTo>
                    <a:pt x="0" y="129"/>
                    <a:pt x="2" y="141"/>
                    <a:pt x="2" y="154"/>
                  </a:cubicBezTo>
                  <a:cubicBezTo>
                    <a:pt x="3" y="166"/>
                    <a:pt x="1" y="180"/>
                    <a:pt x="4" y="192"/>
                  </a:cubicBezTo>
                  <a:cubicBezTo>
                    <a:pt x="6" y="196"/>
                    <a:pt x="8" y="200"/>
                    <a:pt x="10" y="205"/>
                  </a:cubicBezTo>
                  <a:cubicBezTo>
                    <a:pt x="44" y="204"/>
                    <a:pt x="44" y="204"/>
                    <a:pt x="44" y="204"/>
                  </a:cubicBezTo>
                  <a:cubicBezTo>
                    <a:pt x="42" y="188"/>
                    <a:pt x="38" y="173"/>
                    <a:pt x="42" y="157"/>
                  </a:cubicBezTo>
                  <a:cubicBezTo>
                    <a:pt x="44" y="150"/>
                    <a:pt x="46" y="143"/>
                    <a:pt x="51" y="137"/>
                  </a:cubicBezTo>
                  <a:cubicBezTo>
                    <a:pt x="57" y="130"/>
                    <a:pt x="65" y="127"/>
                    <a:pt x="74" y="123"/>
                  </a:cubicBezTo>
                  <a:cubicBezTo>
                    <a:pt x="95" y="114"/>
                    <a:pt x="117" y="102"/>
                    <a:pt x="131" y="83"/>
                  </a:cubicBezTo>
                  <a:cubicBezTo>
                    <a:pt x="138" y="73"/>
                    <a:pt x="143" y="62"/>
                    <a:pt x="146" y="51"/>
                  </a:cubicBezTo>
                  <a:cubicBezTo>
                    <a:pt x="147" y="48"/>
                    <a:pt x="148" y="45"/>
                    <a:pt x="149" y="42"/>
                  </a:cubicBezTo>
                  <a:cubicBezTo>
                    <a:pt x="151" y="29"/>
                    <a:pt x="151" y="20"/>
                    <a:pt x="151" y="20"/>
                  </a:cubicBezTo>
                  <a:lnTo>
                    <a:pt x="135" y="29"/>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96"/>
            <p:cNvSpPr/>
            <p:nvPr/>
          </p:nvSpPr>
          <p:spPr bwMode="auto">
            <a:xfrm>
              <a:off x="5813975" y="697235"/>
              <a:ext cx="618811" cy="661252"/>
            </a:xfrm>
            <a:custGeom>
              <a:avLst/>
              <a:gdLst>
                <a:gd name="T0" fmla="*/ 1 w 191"/>
                <a:gd name="T1" fmla="*/ 50 h 204"/>
                <a:gd name="T2" fmla="*/ 1 w 191"/>
                <a:gd name="T3" fmla="*/ 174 h 204"/>
                <a:gd name="T4" fmla="*/ 27 w 191"/>
                <a:gd name="T5" fmla="*/ 196 h 204"/>
                <a:gd name="T6" fmla="*/ 179 w 191"/>
                <a:gd name="T7" fmla="*/ 192 h 204"/>
                <a:gd name="T8" fmla="*/ 179 w 191"/>
                <a:gd name="T9" fmla="*/ 40 h 204"/>
                <a:gd name="T10" fmla="*/ 168 w 191"/>
                <a:gd name="T11" fmla="*/ 17 h 204"/>
                <a:gd name="T12" fmla="*/ 96 w 191"/>
                <a:gd name="T13" fmla="*/ 32 h 204"/>
                <a:gd name="T14" fmla="*/ 89 w 191"/>
                <a:gd name="T15" fmla="*/ 32 h 204"/>
                <a:gd name="T16" fmla="*/ 43 w 191"/>
                <a:gd name="T17" fmla="*/ 8 h 204"/>
                <a:gd name="T18" fmla="*/ 1 w 191"/>
                <a:gd name="T19"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04">
                  <a:moveTo>
                    <a:pt x="1" y="50"/>
                  </a:moveTo>
                  <a:cubicBezTo>
                    <a:pt x="1" y="50"/>
                    <a:pt x="0" y="163"/>
                    <a:pt x="1" y="174"/>
                  </a:cubicBezTo>
                  <a:cubicBezTo>
                    <a:pt x="3" y="186"/>
                    <a:pt x="2" y="193"/>
                    <a:pt x="27" y="196"/>
                  </a:cubicBezTo>
                  <a:cubicBezTo>
                    <a:pt x="51" y="199"/>
                    <a:pt x="165" y="204"/>
                    <a:pt x="179" y="192"/>
                  </a:cubicBezTo>
                  <a:cubicBezTo>
                    <a:pt x="191" y="183"/>
                    <a:pt x="189" y="87"/>
                    <a:pt x="179" y="40"/>
                  </a:cubicBezTo>
                  <a:cubicBezTo>
                    <a:pt x="176" y="29"/>
                    <a:pt x="171" y="21"/>
                    <a:pt x="168" y="17"/>
                  </a:cubicBezTo>
                  <a:cubicBezTo>
                    <a:pt x="161" y="5"/>
                    <a:pt x="112" y="0"/>
                    <a:pt x="96" y="32"/>
                  </a:cubicBezTo>
                  <a:cubicBezTo>
                    <a:pt x="89" y="32"/>
                    <a:pt x="89" y="32"/>
                    <a:pt x="89" y="32"/>
                  </a:cubicBezTo>
                  <a:cubicBezTo>
                    <a:pt x="89" y="32"/>
                    <a:pt x="67" y="1"/>
                    <a:pt x="43" y="8"/>
                  </a:cubicBezTo>
                  <a:cubicBezTo>
                    <a:pt x="19" y="14"/>
                    <a:pt x="2" y="27"/>
                    <a:pt x="1" y="50"/>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Oval 197"/>
            <p:cNvSpPr>
              <a:spLocks noChangeArrowheads="1"/>
            </p:cNvSpPr>
            <p:nvPr/>
          </p:nvSpPr>
          <p:spPr bwMode="auto">
            <a:xfrm>
              <a:off x="5746891"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Oval 198"/>
            <p:cNvSpPr>
              <a:spLocks noChangeArrowheads="1"/>
            </p:cNvSpPr>
            <p:nvPr/>
          </p:nvSpPr>
          <p:spPr bwMode="auto">
            <a:xfrm>
              <a:off x="6354750"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99"/>
            <p:cNvSpPr/>
            <p:nvPr/>
          </p:nvSpPr>
          <p:spPr bwMode="auto">
            <a:xfrm>
              <a:off x="6102845" y="787593"/>
              <a:ext cx="132798" cy="106786"/>
            </a:xfrm>
            <a:custGeom>
              <a:avLst/>
              <a:gdLst>
                <a:gd name="T0" fmla="*/ 0 w 41"/>
                <a:gd name="T1" fmla="*/ 4 h 33"/>
                <a:gd name="T2" fmla="*/ 41 w 41"/>
                <a:gd name="T3" fmla="*/ 22 h 33"/>
                <a:gd name="T4" fmla="*/ 7 w 41"/>
                <a:gd name="T5" fmla="*/ 4 h 33"/>
                <a:gd name="T6" fmla="*/ 0 w 41"/>
                <a:gd name="T7" fmla="*/ 4 h 33"/>
              </a:gdLst>
              <a:ahLst/>
              <a:cxnLst>
                <a:cxn ang="0">
                  <a:pos x="T0" y="T1"/>
                </a:cxn>
                <a:cxn ang="0">
                  <a:pos x="T2" y="T3"/>
                </a:cxn>
                <a:cxn ang="0">
                  <a:pos x="T4" y="T5"/>
                </a:cxn>
                <a:cxn ang="0">
                  <a:pos x="T6" y="T7"/>
                </a:cxn>
              </a:cxnLst>
              <a:rect l="0" t="0" r="r" b="b"/>
              <a:pathLst>
                <a:path w="41" h="33">
                  <a:moveTo>
                    <a:pt x="0" y="4"/>
                  </a:moveTo>
                  <a:cubicBezTo>
                    <a:pt x="0" y="4"/>
                    <a:pt x="12" y="33"/>
                    <a:pt x="41" y="22"/>
                  </a:cubicBezTo>
                  <a:cubicBezTo>
                    <a:pt x="41" y="22"/>
                    <a:pt x="18" y="23"/>
                    <a:pt x="7" y="4"/>
                  </a:cubicBezTo>
                  <a:cubicBezTo>
                    <a:pt x="7" y="4"/>
                    <a:pt x="2" y="0"/>
                    <a:pt x="0" y="4"/>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00"/>
            <p:cNvSpPr/>
            <p:nvPr/>
          </p:nvSpPr>
          <p:spPr bwMode="auto">
            <a:xfrm>
              <a:off x="6079570" y="801283"/>
              <a:ext cx="97203" cy="106786"/>
            </a:xfrm>
            <a:custGeom>
              <a:avLst/>
              <a:gdLst>
                <a:gd name="T0" fmla="*/ 8 w 30"/>
                <a:gd name="T1" fmla="*/ 0 h 33"/>
                <a:gd name="T2" fmla="*/ 10 w 30"/>
                <a:gd name="T3" fmla="*/ 23 h 33"/>
                <a:gd name="T4" fmla="*/ 30 w 30"/>
                <a:gd name="T5" fmla="*/ 27 h 33"/>
                <a:gd name="T6" fmla="*/ 13 w 30"/>
                <a:gd name="T7" fmla="*/ 17 h 33"/>
                <a:gd name="T8" fmla="*/ 13 w 30"/>
                <a:gd name="T9" fmla="*/ 4 h 33"/>
                <a:gd name="T10" fmla="*/ 8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8" y="0"/>
                  </a:moveTo>
                  <a:cubicBezTo>
                    <a:pt x="8" y="0"/>
                    <a:pt x="0" y="12"/>
                    <a:pt x="10" y="23"/>
                  </a:cubicBezTo>
                  <a:cubicBezTo>
                    <a:pt x="20" y="33"/>
                    <a:pt x="30" y="27"/>
                    <a:pt x="30" y="27"/>
                  </a:cubicBezTo>
                  <a:cubicBezTo>
                    <a:pt x="30" y="27"/>
                    <a:pt x="17" y="28"/>
                    <a:pt x="13" y="17"/>
                  </a:cubicBezTo>
                  <a:cubicBezTo>
                    <a:pt x="9" y="8"/>
                    <a:pt x="13" y="4"/>
                    <a:pt x="13" y="4"/>
                  </a:cubicBezTo>
                  <a:lnTo>
                    <a:pt x="8"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Oval 201"/>
            <p:cNvSpPr>
              <a:spLocks noChangeArrowheads="1"/>
            </p:cNvSpPr>
            <p:nvPr/>
          </p:nvSpPr>
          <p:spPr bwMode="auto">
            <a:xfrm>
              <a:off x="5901594"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Oval 202"/>
            <p:cNvSpPr>
              <a:spLocks noChangeArrowheads="1"/>
            </p:cNvSpPr>
            <p:nvPr/>
          </p:nvSpPr>
          <p:spPr bwMode="auto">
            <a:xfrm>
              <a:off x="6257547"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03"/>
            <p:cNvSpPr/>
            <p:nvPr/>
          </p:nvSpPr>
          <p:spPr bwMode="auto">
            <a:xfrm>
              <a:off x="6050821" y="1053188"/>
              <a:ext cx="123215" cy="68453"/>
            </a:xfrm>
            <a:custGeom>
              <a:avLst/>
              <a:gdLst>
                <a:gd name="T0" fmla="*/ 38 w 38"/>
                <a:gd name="T1" fmla="*/ 11 h 21"/>
                <a:gd name="T2" fmla="*/ 27 w 38"/>
                <a:gd name="T3" fmla="*/ 21 h 21"/>
                <a:gd name="T4" fmla="*/ 11 w 38"/>
                <a:gd name="T5" fmla="*/ 21 h 21"/>
                <a:gd name="T6" fmla="*/ 0 w 38"/>
                <a:gd name="T7" fmla="*/ 11 h 21"/>
                <a:gd name="T8" fmla="*/ 0 w 38"/>
                <a:gd name="T9" fmla="*/ 11 h 21"/>
                <a:gd name="T10" fmla="*/ 11 w 38"/>
                <a:gd name="T11" fmla="*/ 0 h 21"/>
                <a:gd name="T12" fmla="*/ 27 w 38"/>
                <a:gd name="T13" fmla="*/ 0 h 21"/>
                <a:gd name="T14" fmla="*/ 38 w 38"/>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
                  <a:moveTo>
                    <a:pt x="38" y="11"/>
                  </a:moveTo>
                  <a:cubicBezTo>
                    <a:pt x="38" y="17"/>
                    <a:pt x="33" y="21"/>
                    <a:pt x="27" y="21"/>
                  </a:cubicBezTo>
                  <a:cubicBezTo>
                    <a:pt x="11" y="21"/>
                    <a:pt x="11" y="21"/>
                    <a:pt x="11" y="21"/>
                  </a:cubicBezTo>
                  <a:cubicBezTo>
                    <a:pt x="5" y="21"/>
                    <a:pt x="0" y="17"/>
                    <a:pt x="0" y="11"/>
                  </a:cubicBezTo>
                  <a:cubicBezTo>
                    <a:pt x="0" y="11"/>
                    <a:pt x="0" y="11"/>
                    <a:pt x="0" y="11"/>
                  </a:cubicBezTo>
                  <a:cubicBezTo>
                    <a:pt x="0" y="5"/>
                    <a:pt x="5" y="0"/>
                    <a:pt x="11" y="0"/>
                  </a:cubicBezTo>
                  <a:cubicBezTo>
                    <a:pt x="27" y="0"/>
                    <a:pt x="27" y="0"/>
                    <a:pt x="27" y="0"/>
                  </a:cubicBezTo>
                  <a:cubicBezTo>
                    <a:pt x="33" y="0"/>
                    <a:pt x="38" y="5"/>
                    <a:pt x="38"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04"/>
            <p:cNvSpPr/>
            <p:nvPr/>
          </p:nvSpPr>
          <p:spPr bwMode="auto">
            <a:xfrm>
              <a:off x="5996059" y="1209260"/>
              <a:ext cx="251905" cy="45179"/>
            </a:xfrm>
            <a:custGeom>
              <a:avLst/>
              <a:gdLst>
                <a:gd name="T0" fmla="*/ 15 w 78"/>
                <a:gd name="T1" fmla="*/ 10 h 14"/>
                <a:gd name="T2" fmla="*/ 1 w 78"/>
                <a:gd name="T3" fmla="*/ 8 h 14"/>
                <a:gd name="T4" fmla="*/ 0 w 78"/>
                <a:gd name="T5" fmla="*/ 5 h 14"/>
                <a:gd name="T6" fmla="*/ 2 w 78"/>
                <a:gd name="T7" fmla="*/ 4 h 14"/>
                <a:gd name="T8" fmla="*/ 76 w 78"/>
                <a:gd name="T9" fmla="*/ 0 h 14"/>
                <a:gd name="T10" fmla="*/ 78 w 78"/>
                <a:gd name="T11" fmla="*/ 1 h 14"/>
                <a:gd name="T12" fmla="*/ 77 w 78"/>
                <a:gd name="T13" fmla="*/ 4 h 14"/>
                <a:gd name="T14" fmla="*/ 15 w 78"/>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4">
                  <a:moveTo>
                    <a:pt x="15" y="10"/>
                  </a:moveTo>
                  <a:cubicBezTo>
                    <a:pt x="6" y="9"/>
                    <a:pt x="1" y="8"/>
                    <a:pt x="1" y="8"/>
                  </a:cubicBezTo>
                  <a:cubicBezTo>
                    <a:pt x="0" y="7"/>
                    <a:pt x="0" y="6"/>
                    <a:pt x="0" y="5"/>
                  </a:cubicBezTo>
                  <a:cubicBezTo>
                    <a:pt x="0" y="4"/>
                    <a:pt x="1" y="4"/>
                    <a:pt x="2" y="4"/>
                  </a:cubicBezTo>
                  <a:cubicBezTo>
                    <a:pt x="2" y="4"/>
                    <a:pt x="38" y="14"/>
                    <a:pt x="76" y="0"/>
                  </a:cubicBezTo>
                  <a:cubicBezTo>
                    <a:pt x="77" y="0"/>
                    <a:pt x="78" y="0"/>
                    <a:pt x="78" y="1"/>
                  </a:cubicBezTo>
                  <a:cubicBezTo>
                    <a:pt x="78" y="2"/>
                    <a:pt x="78" y="3"/>
                    <a:pt x="77" y="4"/>
                  </a:cubicBezTo>
                  <a:cubicBezTo>
                    <a:pt x="52" y="12"/>
                    <a:pt x="29" y="12"/>
                    <a:pt x="15" y="10"/>
                  </a:cubicBezTo>
                  <a:close/>
                </a:path>
              </a:pathLst>
            </a:cu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06"/>
            <p:cNvSpPr/>
            <p:nvPr/>
          </p:nvSpPr>
          <p:spPr bwMode="auto">
            <a:xfrm>
              <a:off x="5746891" y="1417356"/>
              <a:ext cx="149227" cy="632502"/>
            </a:xfrm>
            <a:custGeom>
              <a:avLst/>
              <a:gdLst>
                <a:gd name="T0" fmla="*/ 46 w 46"/>
                <a:gd name="T1" fmla="*/ 16 h 195"/>
                <a:gd name="T2" fmla="*/ 36 w 46"/>
                <a:gd name="T3" fmla="*/ 1 h 195"/>
                <a:gd name="T4" fmla="*/ 11 w 46"/>
                <a:gd name="T5" fmla="*/ 16 h 195"/>
                <a:gd name="T6" fmla="*/ 0 w 46"/>
                <a:gd name="T7" fmla="*/ 192 h 195"/>
                <a:gd name="T8" fmla="*/ 39 w 46"/>
                <a:gd name="T9" fmla="*/ 195 h 195"/>
                <a:gd name="T10" fmla="*/ 46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46" y="16"/>
                  </a:moveTo>
                  <a:cubicBezTo>
                    <a:pt x="36" y="1"/>
                    <a:pt x="36" y="1"/>
                    <a:pt x="36" y="1"/>
                  </a:cubicBezTo>
                  <a:cubicBezTo>
                    <a:pt x="36" y="1"/>
                    <a:pt x="13" y="0"/>
                    <a:pt x="11" y="16"/>
                  </a:cubicBezTo>
                  <a:cubicBezTo>
                    <a:pt x="9" y="31"/>
                    <a:pt x="0" y="192"/>
                    <a:pt x="0" y="192"/>
                  </a:cubicBezTo>
                  <a:cubicBezTo>
                    <a:pt x="39" y="195"/>
                    <a:pt x="39" y="195"/>
                    <a:pt x="39" y="195"/>
                  </a:cubicBezTo>
                  <a:lnTo>
                    <a:pt x="46"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7"/>
            <p:cNvSpPr/>
            <p:nvPr/>
          </p:nvSpPr>
          <p:spPr bwMode="auto">
            <a:xfrm>
              <a:off x="5827665" y="1491285"/>
              <a:ext cx="52024" cy="558573"/>
            </a:xfrm>
            <a:custGeom>
              <a:avLst/>
              <a:gdLst>
                <a:gd name="T0" fmla="*/ 0 w 16"/>
                <a:gd name="T1" fmla="*/ 171 h 172"/>
                <a:gd name="T2" fmla="*/ 14 w 16"/>
                <a:gd name="T3" fmla="*/ 172 h 172"/>
                <a:gd name="T4" fmla="*/ 16 w 16"/>
                <a:gd name="T5" fmla="*/ 0 h 172"/>
                <a:gd name="T6" fmla="*/ 0 w 16"/>
                <a:gd name="T7" fmla="*/ 171 h 172"/>
              </a:gdLst>
              <a:ahLst/>
              <a:cxnLst>
                <a:cxn ang="0">
                  <a:pos x="T0" y="T1"/>
                </a:cxn>
                <a:cxn ang="0">
                  <a:pos x="T2" y="T3"/>
                </a:cxn>
                <a:cxn ang="0">
                  <a:pos x="T4" y="T5"/>
                </a:cxn>
                <a:cxn ang="0">
                  <a:pos x="T6" y="T7"/>
                </a:cxn>
              </a:cxnLst>
              <a:rect l="0" t="0" r="r" b="b"/>
              <a:pathLst>
                <a:path w="16" h="172">
                  <a:moveTo>
                    <a:pt x="0" y="171"/>
                  </a:moveTo>
                  <a:cubicBezTo>
                    <a:pt x="14" y="172"/>
                    <a:pt x="14" y="172"/>
                    <a:pt x="14" y="172"/>
                  </a:cubicBezTo>
                  <a:cubicBezTo>
                    <a:pt x="16" y="0"/>
                    <a:pt x="16" y="0"/>
                    <a:pt x="16" y="0"/>
                  </a:cubicBezTo>
                  <a:cubicBezTo>
                    <a:pt x="3" y="28"/>
                    <a:pt x="0" y="171"/>
                    <a:pt x="0"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08"/>
            <p:cNvSpPr/>
            <p:nvPr/>
          </p:nvSpPr>
          <p:spPr bwMode="auto">
            <a:xfrm>
              <a:off x="5818082" y="1420094"/>
              <a:ext cx="216310" cy="833752"/>
            </a:xfrm>
            <a:custGeom>
              <a:avLst/>
              <a:gdLst>
                <a:gd name="T0" fmla="*/ 14 w 67"/>
                <a:gd name="T1" fmla="*/ 0 h 257"/>
                <a:gd name="T2" fmla="*/ 7 w 67"/>
                <a:gd name="T3" fmla="*/ 192 h 257"/>
                <a:gd name="T4" fmla="*/ 25 w 67"/>
                <a:gd name="T5" fmla="*/ 256 h 257"/>
                <a:gd name="T6" fmla="*/ 54 w 67"/>
                <a:gd name="T7" fmla="*/ 194 h 257"/>
                <a:gd name="T8" fmla="*/ 67 w 67"/>
                <a:gd name="T9" fmla="*/ 3 h 257"/>
                <a:gd name="T10" fmla="*/ 14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14" y="0"/>
                  </a:moveTo>
                  <a:cubicBezTo>
                    <a:pt x="7" y="192"/>
                    <a:pt x="7" y="192"/>
                    <a:pt x="7" y="192"/>
                  </a:cubicBezTo>
                  <a:cubicBezTo>
                    <a:pt x="7" y="192"/>
                    <a:pt x="0" y="257"/>
                    <a:pt x="25" y="256"/>
                  </a:cubicBezTo>
                  <a:cubicBezTo>
                    <a:pt x="50" y="255"/>
                    <a:pt x="54" y="243"/>
                    <a:pt x="54" y="194"/>
                  </a:cubicBezTo>
                  <a:cubicBezTo>
                    <a:pt x="54" y="145"/>
                    <a:pt x="67" y="3"/>
                    <a:pt x="67" y="3"/>
                  </a:cubicBezTo>
                  <a:lnTo>
                    <a:pt x="14"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9"/>
            <p:cNvSpPr/>
            <p:nvPr/>
          </p:nvSpPr>
          <p:spPr bwMode="auto">
            <a:xfrm>
              <a:off x="5905701" y="1429678"/>
              <a:ext cx="128691" cy="454525"/>
            </a:xfrm>
            <a:custGeom>
              <a:avLst/>
              <a:gdLst>
                <a:gd name="T0" fmla="*/ 94 w 94"/>
                <a:gd name="T1" fmla="*/ 0 h 332"/>
                <a:gd name="T2" fmla="*/ 21 w 94"/>
                <a:gd name="T3" fmla="*/ 124 h 332"/>
                <a:gd name="T4" fmla="*/ 71 w 94"/>
                <a:gd name="T5" fmla="*/ 128 h 332"/>
                <a:gd name="T6" fmla="*/ 0 w 94"/>
                <a:gd name="T7" fmla="*/ 325 h 332"/>
                <a:gd name="T8" fmla="*/ 68 w 94"/>
                <a:gd name="T9" fmla="*/ 332 h 332"/>
                <a:gd name="T10" fmla="*/ 94 w 94"/>
                <a:gd name="T11" fmla="*/ 0 h 332"/>
              </a:gdLst>
              <a:ahLst/>
              <a:cxnLst>
                <a:cxn ang="0">
                  <a:pos x="T0" y="T1"/>
                </a:cxn>
                <a:cxn ang="0">
                  <a:pos x="T2" y="T3"/>
                </a:cxn>
                <a:cxn ang="0">
                  <a:pos x="T4" y="T5"/>
                </a:cxn>
                <a:cxn ang="0">
                  <a:pos x="T6" y="T7"/>
                </a:cxn>
                <a:cxn ang="0">
                  <a:pos x="T8" y="T9"/>
                </a:cxn>
                <a:cxn ang="0">
                  <a:pos x="T10" y="T11"/>
                </a:cxn>
              </a:cxnLst>
              <a:rect l="0" t="0" r="r" b="b"/>
              <a:pathLst>
                <a:path w="94" h="332">
                  <a:moveTo>
                    <a:pt x="94" y="0"/>
                  </a:moveTo>
                  <a:lnTo>
                    <a:pt x="21" y="124"/>
                  </a:lnTo>
                  <a:lnTo>
                    <a:pt x="71" y="128"/>
                  </a:lnTo>
                  <a:lnTo>
                    <a:pt x="0" y="325"/>
                  </a:lnTo>
                  <a:lnTo>
                    <a:pt x="68" y="332"/>
                  </a:lnTo>
                  <a:lnTo>
                    <a:pt x="94"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0"/>
            <p:cNvSpPr/>
            <p:nvPr/>
          </p:nvSpPr>
          <p:spPr bwMode="auto">
            <a:xfrm>
              <a:off x="6342428" y="1417356"/>
              <a:ext cx="147857" cy="632502"/>
            </a:xfrm>
            <a:custGeom>
              <a:avLst/>
              <a:gdLst>
                <a:gd name="T0" fmla="*/ 0 w 46"/>
                <a:gd name="T1" fmla="*/ 16 h 195"/>
                <a:gd name="T2" fmla="*/ 10 w 46"/>
                <a:gd name="T3" fmla="*/ 1 h 195"/>
                <a:gd name="T4" fmla="*/ 35 w 46"/>
                <a:gd name="T5" fmla="*/ 16 h 195"/>
                <a:gd name="T6" fmla="*/ 46 w 46"/>
                <a:gd name="T7" fmla="*/ 192 h 195"/>
                <a:gd name="T8" fmla="*/ 8 w 46"/>
                <a:gd name="T9" fmla="*/ 195 h 195"/>
                <a:gd name="T10" fmla="*/ 0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0" y="16"/>
                  </a:moveTo>
                  <a:cubicBezTo>
                    <a:pt x="10" y="1"/>
                    <a:pt x="10" y="1"/>
                    <a:pt x="10" y="1"/>
                  </a:cubicBezTo>
                  <a:cubicBezTo>
                    <a:pt x="10" y="1"/>
                    <a:pt x="33" y="0"/>
                    <a:pt x="35" y="16"/>
                  </a:cubicBezTo>
                  <a:cubicBezTo>
                    <a:pt x="38" y="31"/>
                    <a:pt x="46" y="192"/>
                    <a:pt x="46" y="192"/>
                  </a:cubicBezTo>
                  <a:cubicBezTo>
                    <a:pt x="8" y="195"/>
                    <a:pt x="8" y="195"/>
                    <a:pt x="8" y="195"/>
                  </a:cubicBezTo>
                  <a:lnTo>
                    <a:pt x="0"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11"/>
            <p:cNvSpPr/>
            <p:nvPr/>
          </p:nvSpPr>
          <p:spPr bwMode="auto">
            <a:xfrm>
              <a:off x="6358857" y="1491285"/>
              <a:ext cx="54762" cy="558573"/>
            </a:xfrm>
            <a:custGeom>
              <a:avLst/>
              <a:gdLst>
                <a:gd name="T0" fmla="*/ 17 w 17"/>
                <a:gd name="T1" fmla="*/ 171 h 172"/>
                <a:gd name="T2" fmla="*/ 3 w 17"/>
                <a:gd name="T3" fmla="*/ 172 h 172"/>
                <a:gd name="T4" fmla="*/ 0 w 17"/>
                <a:gd name="T5" fmla="*/ 0 h 172"/>
                <a:gd name="T6" fmla="*/ 17 w 17"/>
                <a:gd name="T7" fmla="*/ 171 h 172"/>
              </a:gdLst>
              <a:ahLst/>
              <a:cxnLst>
                <a:cxn ang="0">
                  <a:pos x="T0" y="T1"/>
                </a:cxn>
                <a:cxn ang="0">
                  <a:pos x="T2" y="T3"/>
                </a:cxn>
                <a:cxn ang="0">
                  <a:pos x="T4" y="T5"/>
                </a:cxn>
                <a:cxn ang="0">
                  <a:pos x="T6" y="T7"/>
                </a:cxn>
              </a:cxnLst>
              <a:rect l="0" t="0" r="r" b="b"/>
              <a:pathLst>
                <a:path w="17" h="172">
                  <a:moveTo>
                    <a:pt x="17" y="171"/>
                  </a:moveTo>
                  <a:cubicBezTo>
                    <a:pt x="3" y="172"/>
                    <a:pt x="3" y="172"/>
                    <a:pt x="3" y="172"/>
                  </a:cubicBezTo>
                  <a:cubicBezTo>
                    <a:pt x="0" y="0"/>
                    <a:pt x="0" y="0"/>
                    <a:pt x="0" y="0"/>
                  </a:cubicBezTo>
                  <a:cubicBezTo>
                    <a:pt x="13" y="28"/>
                    <a:pt x="17" y="171"/>
                    <a:pt x="17"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2"/>
            <p:cNvSpPr/>
            <p:nvPr/>
          </p:nvSpPr>
          <p:spPr bwMode="auto">
            <a:xfrm>
              <a:off x="6202785" y="1420094"/>
              <a:ext cx="216310" cy="833752"/>
            </a:xfrm>
            <a:custGeom>
              <a:avLst/>
              <a:gdLst>
                <a:gd name="T0" fmla="*/ 53 w 67"/>
                <a:gd name="T1" fmla="*/ 0 h 257"/>
                <a:gd name="T2" fmla="*/ 60 w 67"/>
                <a:gd name="T3" fmla="*/ 192 h 257"/>
                <a:gd name="T4" fmla="*/ 43 w 67"/>
                <a:gd name="T5" fmla="*/ 256 h 257"/>
                <a:gd name="T6" fmla="*/ 14 w 67"/>
                <a:gd name="T7" fmla="*/ 194 h 257"/>
                <a:gd name="T8" fmla="*/ 0 w 67"/>
                <a:gd name="T9" fmla="*/ 3 h 257"/>
                <a:gd name="T10" fmla="*/ 53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53" y="0"/>
                  </a:moveTo>
                  <a:cubicBezTo>
                    <a:pt x="60" y="192"/>
                    <a:pt x="60" y="192"/>
                    <a:pt x="60" y="192"/>
                  </a:cubicBezTo>
                  <a:cubicBezTo>
                    <a:pt x="60" y="192"/>
                    <a:pt x="67" y="257"/>
                    <a:pt x="43" y="256"/>
                  </a:cubicBezTo>
                  <a:cubicBezTo>
                    <a:pt x="18" y="255"/>
                    <a:pt x="14" y="243"/>
                    <a:pt x="14" y="194"/>
                  </a:cubicBezTo>
                  <a:cubicBezTo>
                    <a:pt x="14" y="145"/>
                    <a:pt x="0" y="3"/>
                    <a:pt x="0" y="3"/>
                  </a:cubicBezTo>
                  <a:lnTo>
                    <a:pt x="53"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13"/>
            <p:cNvSpPr/>
            <p:nvPr/>
          </p:nvSpPr>
          <p:spPr bwMode="auto">
            <a:xfrm>
              <a:off x="6202785" y="1429678"/>
              <a:ext cx="132798" cy="454525"/>
            </a:xfrm>
            <a:custGeom>
              <a:avLst/>
              <a:gdLst>
                <a:gd name="T0" fmla="*/ 0 w 97"/>
                <a:gd name="T1" fmla="*/ 0 h 332"/>
                <a:gd name="T2" fmla="*/ 73 w 97"/>
                <a:gd name="T3" fmla="*/ 124 h 332"/>
                <a:gd name="T4" fmla="*/ 26 w 97"/>
                <a:gd name="T5" fmla="*/ 128 h 332"/>
                <a:gd name="T6" fmla="*/ 97 w 97"/>
                <a:gd name="T7" fmla="*/ 325 h 332"/>
                <a:gd name="T8" fmla="*/ 28 w 97"/>
                <a:gd name="T9" fmla="*/ 332 h 332"/>
                <a:gd name="T10" fmla="*/ 0 w 97"/>
                <a:gd name="T11" fmla="*/ 0 h 332"/>
              </a:gdLst>
              <a:ahLst/>
              <a:cxnLst>
                <a:cxn ang="0">
                  <a:pos x="T0" y="T1"/>
                </a:cxn>
                <a:cxn ang="0">
                  <a:pos x="T2" y="T3"/>
                </a:cxn>
                <a:cxn ang="0">
                  <a:pos x="T4" y="T5"/>
                </a:cxn>
                <a:cxn ang="0">
                  <a:pos x="T6" y="T7"/>
                </a:cxn>
                <a:cxn ang="0">
                  <a:pos x="T8" y="T9"/>
                </a:cxn>
                <a:cxn ang="0">
                  <a:pos x="T10" y="T11"/>
                </a:cxn>
              </a:cxnLst>
              <a:rect l="0" t="0" r="r" b="b"/>
              <a:pathLst>
                <a:path w="97" h="332">
                  <a:moveTo>
                    <a:pt x="0" y="0"/>
                  </a:moveTo>
                  <a:lnTo>
                    <a:pt x="73" y="124"/>
                  </a:lnTo>
                  <a:lnTo>
                    <a:pt x="26" y="128"/>
                  </a:lnTo>
                  <a:lnTo>
                    <a:pt x="97" y="325"/>
                  </a:lnTo>
                  <a:lnTo>
                    <a:pt x="28" y="332"/>
                  </a:lnTo>
                  <a:lnTo>
                    <a:pt x="0"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14"/>
            <p:cNvSpPr/>
            <p:nvPr/>
          </p:nvSpPr>
          <p:spPr bwMode="auto">
            <a:xfrm>
              <a:off x="5794808" y="3046527"/>
              <a:ext cx="291608" cy="171132"/>
            </a:xfrm>
            <a:custGeom>
              <a:avLst/>
              <a:gdLst>
                <a:gd name="T0" fmla="*/ 5 w 90"/>
                <a:gd name="T1" fmla="*/ 51 h 53"/>
                <a:gd name="T2" fmla="*/ 82 w 90"/>
                <a:gd name="T3" fmla="*/ 53 h 53"/>
                <a:gd name="T4" fmla="*/ 60 w 90"/>
                <a:gd name="T5" fmla="*/ 10 h 53"/>
                <a:gd name="T6" fmla="*/ 5 w 90"/>
                <a:gd name="T7" fmla="*/ 51 h 53"/>
              </a:gdLst>
              <a:ahLst/>
              <a:cxnLst>
                <a:cxn ang="0">
                  <a:pos x="T0" y="T1"/>
                </a:cxn>
                <a:cxn ang="0">
                  <a:pos x="T2" y="T3"/>
                </a:cxn>
                <a:cxn ang="0">
                  <a:pos x="T4" y="T5"/>
                </a:cxn>
                <a:cxn ang="0">
                  <a:pos x="T6" y="T7"/>
                </a:cxn>
              </a:cxnLst>
              <a:rect l="0" t="0" r="r" b="b"/>
              <a:pathLst>
                <a:path w="90" h="53">
                  <a:moveTo>
                    <a:pt x="5" y="51"/>
                  </a:moveTo>
                  <a:cubicBezTo>
                    <a:pt x="82" y="53"/>
                    <a:pt x="82" y="53"/>
                    <a:pt x="82" y="53"/>
                  </a:cubicBezTo>
                  <a:cubicBezTo>
                    <a:pt x="82" y="53"/>
                    <a:pt x="90" y="20"/>
                    <a:pt x="60" y="10"/>
                  </a:cubicBezTo>
                  <a:cubicBezTo>
                    <a:pt x="29" y="0"/>
                    <a:pt x="0" y="25"/>
                    <a:pt x="5"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15"/>
            <p:cNvSpPr/>
            <p:nvPr/>
          </p:nvSpPr>
          <p:spPr bwMode="auto">
            <a:xfrm>
              <a:off x="6154869" y="3046527"/>
              <a:ext cx="287501" cy="171132"/>
            </a:xfrm>
            <a:custGeom>
              <a:avLst/>
              <a:gdLst>
                <a:gd name="T0" fmla="*/ 84 w 89"/>
                <a:gd name="T1" fmla="*/ 51 h 53"/>
                <a:gd name="T2" fmla="*/ 7 w 89"/>
                <a:gd name="T3" fmla="*/ 53 h 53"/>
                <a:gd name="T4" fmla="*/ 30 w 89"/>
                <a:gd name="T5" fmla="*/ 10 h 53"/>
                <a:gd name="T6" fmla="*/ 84 w 89"/>
                <a:gd name="T7" fmla="*/ 51 h 53"/>
              </a:gdLst>
              <a:ahLst/>
              <a:cxnLst>
                <a:cxn ang="0">
                  <a:pos x="T0" y="T1"/>
                </a:cxn>
                <a:cxn ang="0">
                  <a:pos x="T2" y="T3"/>
                </a:cxn>
                <a:cxn ang="0">
                  <a:pos x="T4" y="T5"/>
                </a:cxn>
                <a:cxn ang="0">
                  <a:pos x="T6" y="T7"/>
                </a:cxn>
              </a:cxnLst>
              <a:rect l="0" t="0" r="r" b="b"/>
              <a:pathLst>
                <a:path w="89" h="53">
                  <a:moveTo>
                    <a:pt x="84" y="51"/>
                  </a:moveTo>
                  <a:cubicBezTo>
                    <a:pt x="7" y="53"/>
                    <a:pt x="7" y="53"/>
                    <a:pt x="7" y="53"/>
                  </a:cubicBezTo>
                  <a:cubicBezTo>
                    <a:pt x="7" y="53"/>
                    <a:pt x="0" y="20"/>
                    <a:pt x="30" y="10"/>
                  </a:cubicBezTo>
                  <a:cubicBezTo>
                    <a:pt x="61" y="0"/>
                    <a:pt x="89" y="25"/>
                    <a:pt x="84"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16"/>
            <p:cNvSpPr/>
            <p:nvPr/>
          </p:nvSpPr>
          <p:spPr bwMode="auto">
            <a:xfrm>
              <a:off x="6053559" y="2319561"/>
              <a:ext cx="149227" cy="38333"/>
            </a:xfrm>
            <a:custGeom>
              <a:avLst/>
              <a:gdLst>
                <a:gd name="T0" fmla="*/ 17 w 46"/>
                <a:gd name="T1" fmla="*/ 12 h 12"/>
                <a:gd name="T2" fmla="*/ 0 w 46"/>
                <a:gd name="T3" fmla="*/ 3 h 12"/>
                <a:gd name="T4" fmla="*/ 1 w 46"/>
                <a:gd name="T5" fmla="*/ 0 h 12"/>
                <a:gd name="T6" fmla="*/ 4 w 46"/>
                <a:gd name="T7" fmla="*/ 1 h 12"/>
                <a:gd name="T8" fmla="*/ 17 w 46"/>
                <a:gd name="T9" fmla="*/ 8 h 12"/>
                <a:gd name="T10" fmla="*/ 30 w 46"/>
                <a:gd name="T11" fmla="*/ 8 h 12"/>
                <a:gd name="T12" fmla="*/ 42 w 46"/>
                <a:gd name="T13" fmla="*/ 1 h 12"/>
                <a:gd name="T14" fmla="*/ 45 w 46"/>
                <a:gd name="T15" fmla="*/ 0 h 12"/>
                <a:gd name="T16" fmla="*/ 46 w 46"/>
                <a:gd name="T17" fmla="*/ 3 h 12"/>
                <a:gd name="T18" fmla="*/ 30 w 46"/>
                <a:gd name="T19" fmla="*/ 12 h 12"/>
                <a:gd name="T20" fmla="*/ 17 w 4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2">
                  <a:moveTo>
                    <a:pt x="17" y="12"/>
                  </a:moveTo>
                  <a:cubicBezTo>
                    <a:pt x="6" y="12"/>
                    <a:pt x="0" y="3"/>
                    <a:pt x="0" y="3"/>
                  </a:cubicBezTo>
                  <a:cubicBezTo>
                    <a:pt x="0" y="2"/>
                    <a:pt x="0" y="1"/>
                    <a:pt x="1" y="0"/>
                  </a:cubicBezTo>
                  <a:cubicBezTo>
                    <a:pt x="2" y="0"/>
                    <a:pt x="3" y="0"/>
                    <a:pt x="4" y="1"/>
                  </a:cubicBezTo>
                  <a:cubicBezTo>
                    <a:pt x="4" y="1"/>
                    <a:pt x="8" y="8"/>
                    <a:pt x="17" y="8"/>
                  </a:cubicBezTo>
                  <a:cubicBezTo>
                    <a:pt x="30" y="8"/>
                    <a:pt x="30" y="8"/>
                    <a:pt x="30" y="8"/>
                  </a:cubicBezTo>
                  <a:cubicBezTo>
                    <a:pt x="30" y="8"/>
                    <a:pt x="38" y="6"/>
                    <a:pt x="42" y="1"/>
                  </a:cubicBezTo>
                  <a:cubicBezTo>
                    <a:pt x="43" y="0"/>
                    <a:pt x="44" y="0"/>
                    <a:pt x="45" y="0"/>
                  </a:cubicBezTo>
                  <a:cubicBezTo>
                    <a:pt x="46" y="1"/>
                    <a:pt x="46" y="2"/>
                    <a:pt x="46" y="3"/>
                  </a:cubicBezTo>
                  <a:cubicBezTo>
                    <a:pt x="40" y="10"/>
                    <a:pt x="31" y="12"/>
                    <a:pt x="30" y="12"/>
                  </a:cubicBezTo>
                  <a:lnTo>
                    <a:pt x="17" y="12"/>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矩形 53"/>
          <p:cNvSpPr/>
          <p:nvPr/>
        </p:nvSpPr>
        <p:spPr>
          <a:xfrm>
            <a:off x="-6089" y="271484"/>
            <a:ext cx="599615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p:cNvSpPr txBox="1"/>
          <p:nvPr/>
        </p:nvSpPr>
        <p:spPr>
          <a:xfrm>
            <a:off x="308930" y="271484"/>
            <a:ext cx="5811587"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2.3.3</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a:t>
            </a:r>
            <a:r>
              <a:rPr lang="en-US" altLang="zh-CN" sz="3200" dirty="0" err="1">
                <a:solidFill>
                  <a:schemeClr val="bg1"/>
                </a:solidFill>
                <a:latin typeface="微软雅黑" panose="020B0503020204020204" charset="-122"/>
                <a:ea typeface="微软雅黑" panose="020B0503020204020204" charset="-122"/>
              </a:rPr>
              <a:t>DaaS</a:t>
            </a:r>
            <a:endParaRPr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828639" y="3404877"/>
            <a:ext cx="10211895" cy="2767330"/>
          </a:xfrm>
          <a:prstGeom prst="rect">
            <a:avLst/>
          </a:prstGeom>
        </p:spPr>
        <p:txBody>
          <a:bodyPr wrap="square" lIns="121912" tIns="60956" rIns="121912" bIns="60956">
            <a:spAutoFit/>
          </a:bodyPr>
          <a:lstStyle/>
          <a:p>
            <a:pPr marL="285750" indent="-285750" algn="just" defTabSz="967740">
              <a:lnSpc>
                <a:spcPct val="150000"/>
              </a:lnSpc>
              <a:spcBef>
                <a:spcPts val="600"/>
              </a:spcBef>
              <a:spcAft>
                <a:spcPts val="600"/>
              </a:spcAft>
              <a:buFont typeface="Arial" panose="020B0604020202020204" pitchFamily="34" charset="0"/>
              <a:buChar char="•"/>
              <a:defRPr/>
            </a:pPr>
            <a:r>
              <a:rPr lang="en-US" altLang="zh-CN" dirty="0">
                <a:latin typeface="微软雅黑" panose="020B0503020204020204" charset="-122"/>
                <a:ea typeface="微软雅黑" panose="020B0503020204020204" charset="-122"/>
              </a:rPr>
              <a:t>SaaS</a:t>
            </a:r>
            <a:r>
              <a:rPr lang="zh-CN" altLang="en-US" dirty="0">
                <a:latin typeface="微软雅黑" panose="020B0503020204020204" charset="-122"/>
                <a:ea typeface="微软雅黑" panose="020B0503020204020204" charset="-122"/>
              </a:rPr>
              <a:t>概念起源于</a:t>
            </a:r>
            <a:r>
              <a:rPr lang="en-US" altLang="zh-CN" dirty="0">
                <a:latin typeface="微软雅黑" panose="020B0503020204020204" charset="-122"/>
                <a:ea typeface="微软雅黑" panose="020B0503020204020204" charset="-122"/>
              </a:rPr>
              <a:t>1999</a:t>
            </a:r>
            <a:r>
              <a:rPr lang="zh-CN" altLang="en-US" dirty="0">
                <a:latin typeface="微软雅黑" panose="020B0503020204020204" charset="-122"/>
                <a:ea typeface="微软雅黑" panose="020B0503020204020204" charset="-122"/>
              </a:rPr>
              <a:t>年之前。</a:t>
            </a:r>
            <a:r>
              <a:rPr lang="en-US" altLang="zh-CN" dirty="0">
                <a:latin typeface="微软雅黑" panose="020B0503020204020204" charset="-122"/>
                <a:ea typeface="微软雅黑" panose="020B0503020204020204" charset="-122"/>
              </a:rPr>
              <a:t>2000</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12</a:t>
            </a:r>
            <a:r>
              <a:rPr lang="zh-CN" altLang="en-US" dirty="0">
                <a:latin typeface="微软雅黑" panose="020B0503020204020204" charset="-122"/>
                <a:ea typeface="微软雅黑" panose="020B0503020204020204" charset="-122"/>
              </a:rPr>
              <a:t>月，贝内特等人指出“</a:t>
            </a:r>
            <a:r>
              <a:rPr lang="en-US" altLang="zh-CN" dirty="0">
                <a:latin typeface="微软雅黑" panose="020B0503020204020204" charset="-122"/>
                <a:ea typeface="微软雅黑" panose="020B0503020204020204" charset="-122"/>
              </a:rPr>
              <a:t>SaaS</a:t>
            </a:r>
            <a:r>
              <a:rPr lang="zh-CN" altLang="en-US" dirty="0">
                <a:latin typeface="微软雅黑" panose="020B0503020204020204" charset="-122"/>
                <a:ea typeface="微软雅黑" panose="020B0503020204020204" charset="-122"/>
              </a:rPr>
              <a:t>将在市场上获得接受”。“软件即服务”的用法和简称始于刊登在</a:t>
            </a:r>
            <a:r>
              <a:rPr lang="en-US" altLang="zh-CN" dirty="0">
                <a:latin typeface="微软雅黑" panose="020B0503020204020204" charset="-122"/>
                <a:ea typeface="微软雅黑" panose="020B0503020204020204" charset="-122"/>
              </a:rPr>
              <a:t>2001</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月</a:t>
            </a:r>
            <a:r>
              <a:rPr lang="en-US" altLang="zh-CN" dirty="0">
                <a:latin typeface="微软雅黑" panose="020B0503020204020204" charset="-122"/>
                <a:ea typeface="微软雅黑" panose="020B0503020204020204" charset="-122"/>
              </a:rPr>
              <a:t>SIIA</a:t>
            </a:r>
            <a:r>
              <a:rPr lang="zh-CN" altLang="en-US" dirty="0">
                <a:latin typeface="微软雅黑" panose="020B0503020204020204" charset="-122"/>
                <a:ea typeface="微软雅黑" panose="020B0503020204020204" charset="-122"/>
              </a:rPr>
              <a:t>的白皮书 “战略背景：软件即服务”。</a:t>
            </a:r>
            <a:endParaRPr lang="en-US" altLang="zh-CN" dirty="0">
              <a:latin typeface="微软雅黑" panose="020B0503020204020204" charset="-122"/>
              <a:ea typeface="微软雅黑" panose="020B0503020204020204" charset="-122"/>
            </a:endParaRPr>
          </a:p>
          <a:p>
            <a:pPr marL="285750" indent="-285750" algn="just" defTabSz="967740">
              <a:lnSpc>
                <a:spcPct val="150000"/>
              </a:lnSpc>
              <a:spcBef>
                <a:spcPts val="600"/>
              </a:spcBef>
              <a:spcAft>
                <a:spcPts val="600"/>
              </a:spcAft>
              <a:buFont typeface="Arial" panose="020B0604020202020204" pitchFamily="34" charset="0"/>
              <a:buChar char="•"/>
              <a:defRPr/>
            </a:pPr>
            <a:r>
              <a:rPr lang="zh-CN" altLang="en-US" dirty="0">
                <a:latin typeface="微软雅黑" panose="020B0503020204020204" charset="-122"/>
                <a:ea typeface="微软雅黑" panose="020B0503020204020204" charset="-122"/>
              </a:rPr>
              <a:t>最早应用实现的是</a:t>
            </a:r>
            <a:r>
              <a:rPr lang="en-US" altLang="zh-CN" dirty="0">
                <a:latin typeface="微软雅黑" panose="020B0503020204020204" charset="-122"/>
                <a:ea typeface="微软雅黑" panose="020B0503020204020204" charset="-122"/>
              </a:rPr>
              <a:t>salesforce</a:t>
            </a:r>
            <a:r>
              <a:rPr lang="zh-CN" altLang="en-US" dirty="0">
                <a:latin typeface="微软雅黑" panose="020B0503020204020204" charset="-122"/>
                <a:ea typeface="微软雅黑" panose="020B0503020204020204" charset="-122"/>
              </a:rPr>
              <a:t>公司提出的</a:t>
            </a:r>
            <a:r>
              <a:rPr lang="en-US" altLang="zh-CN" dirty="0">
                <a:latin typeface="微软雅黑" panose="020B0503020204020204" charset="-122"/>
                <a:ea typeface="微软雅黑" panose="020B0503020204020204" charset="-122"/>
              </a:rPr>
              <a:t>SaaS </a:t>
            </a:r>
            <a:r>
              <a:rPr lang="zh-CN" altLang="en-US" dirty="0">
                <a:latin typeface="微软雅黑" panose="020B0503020204020204" charset="-122"/>
                <a:ea typeface="微软雅黑" panose="020B0503020204020204" charset="-122"/>
              </a:rPr>
              <a:t>并运用于</a:t>
            </a:r>
            <a:r>
              <a:rPr lang="en-US" altLang="zh-CN" dirty="0">
                <a:latin typeface="微软雅黑" panose="020B0503020204020204" charset="-122"/>
                <a:ea typeface="微软雅黑" panose="020B0503020204020204" charset="-122"/>
              </a:rPr>
              <a:t>CRM</a:t>
            </a:r>
            <a:r>
              <a:rPr lang="zh-CN" altLang="en-US" dirty="0">
                <a:latin typeface="微软雅黑" panose="020B0503020204020204" charset="-122"/>
                <a:ea typeface="微软雅黑" panose="020B0503020204020204" charset="-122"/>
              </a:rPr>
              <a:t>行业。它是一种通过</a:t>
            </a:r>
            <a:r>
              <a:rPr lang="en-US" altLang="zh-CN" dirty="0">
                <a:latin typeface="微软雅黑" panose="020B0503020204020204" charset="-122"/>
                <a:ea typeface="微软雅黑" panose="020B0503020204020204" charset="-122"/>
              </a:rPr>
              <a:t>Internet</a:t>
            </a:r>
            <a:r>
              <a:rPr lang="zh-CN" altLang="en-US" dirty="0">
                <a:latin typeface="微软雅黑" panose="020B0503020204020204" charset="-122"/>
                <a:ea typeface="微软雅黑" panose="020B0503020204020204" charset="-122"/>
              </a:rPr>
              <a:t>提供软件的模式，厂商将应用软件统一部署在自己的服务器上，客户可以根据自己实际需求，通过互联网向厂商定购所需的应用软件服务，按定购的服务多少和时间长短向厂商支付费用，并通过互联网获得厂商提供的服务。</a:t>
            </a:r>
          </a:p>
        </p:txBody>
      </p:sp>
      <p:sp>
        <p:nvSpPr>
          <p:cNvPr id="6" name="Rectangle 11"/>
          <p:cNvSpPr/>
          <p:nvPr/>
        </p:nvSpPr>
        <p:spPr>
          <a:xfrm>
            <a:off x="982133" y="2773628"/>
            <a:ext cx="2235200" cy="530860"/>
          </a:xfrm>
          <a:prstGeom prst="rect">
            <a:avLst/>
          </a:prstGeom>
          <a:noFill/>
        </p:spPr>
        <p:txBody>
          <a:bodyPr wrap="square" lIns="121912" tIns="60956" rIns="121912" bIns="60956">
            <a:spAutoFit/>
          </a:bodyPr>
          <a:lstStyle/>
          <a:p>
            <a:pPr algn="r" defTabSz="967740">
              <a:defRPr/>
            </a:pPr>
            <a:r>
              <a:rPr lang="en-US" altLang="zh-CN" sz="2665" b="1" kern="0" dirty="0">
                <a:solidFill>
                  <a:schemeClr val="accent1">
                    <a:lumMod val="75000"/>
                  </a:schemeClr>
                </a:solidFill>
                <a:latin typeface="微软雅黑" panose="020B0503020204020204" charset="-122"/>
                <a:ea typeface="微软雅黑" panose="020B0503020204020204" charset="-122"/>
              </a:rPr>
              <a:t>SaaS</a:t>
            </a:r>
            <a:r>
              <a:rPr lang="zh-CN" altLang="en-US" sz="2665" b="1" kern="0" dirty="0">
                <a:solidFill>
                  <a:schemeClr val="accent1">
                    <a:lumMod val="75000"/>
                  </a:schemeClr>
                </a:solidFill>
                <a:latin typeface="微软雅黑" panose="020B0503020204020204" charset="-122"/>
                <a:ea typeface="微软雅黑" panose="020B0503020204020204" charset="-122"/>
              </a:rPr>
              <a:t>起源</a:t>
            </a:r>
          </a:p>
        </p:txBody>
      </p:sp>
      <p:grpSp>
        <p:nvGrpSpPr>
          <p:cNvPr id="7" name="Group 12"/>
          <p:cNvGrpSpPr/>
          <p:nvPr/>
        </p:nvGrpSpPr>
        <p:grpSpPr>
          <a:xfrm flipV="1">
            <a:off x="982133" y="2813029"/>
            <a:ext cx="509060" cy="454734"/>
            <a:chOff x="3440521" y="2187576"/>
            <a:chExt cx="366050" cy="366050"/>
          </a:xfrm>
          <a:solidFill>
            <a:srgbClr val="0070C0"/>
          </a:solidFill>
        </p:grpSpPr>
        <p:sp>
          <p:nvSpPr>
            <p:cNvPr id="8" name="AutoShape 123"/>
            <p:cNvSpPr/>
            <p:nvPr/>
          </p:nvSpPr>
          <p:spPr bwMode="auto">
            <a:xfrm>
              <a:off x="3440521" y="21875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sp>
          <p:nvSpPr>
            <p:cNvPr id="9" name="AutoShape 124"/>
            <p:cNvSpPr/>
            <p:nvPr/>
          </p:nvSpPr>
          <p:spPr bwMode="auto">
            <a:xfrm>
              <a:off x="3543766" y="22901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sp>
          <p:nvSpPr>
            <p:cNvPr id="10" name="AutoShape 125"/>
            <p:cNvSpPr/>
            <p:nvPr/>
          </p:nvSpPr>
          <p:spPr bwMode="auto">
            <a:xfrm>
              <a:off x="3577556" y="23246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grpSp>
      <p:sp>
        <p:nvSpPr>
          <p:cNvPr id="11" name="文本框 10"/>
          <p:cNvSpPr txBox="1"/>
          <p:nvPr/>
        </p:nvSpPr>
        <p:spPr>
          <a:xfrm>
            <a:off x="709507" y="1912436"/>
            <a:ext cx="8734429" cy="460375"/>
          </a:xfrm>
          <a:prstGeom prst="rect">
            <a:avLst/>
          </a:prstGeom>
          <a:noFill/>
        </p:spPr>
        <p:txBody>
          <a:bodyPr wrap="square" rtlCol="0">
            <a:spAutoFit/>
          </a:bodyPr>
          <a:lstStyle/>
          <a:p>
            <a:pPr algn="ctr"/>
            <a:r>
              <a:rPr lang="en-US" altLang="zh-CN" sz="2400" b="1" kern="0" dirty="0">
                <a:solidFill>
                  <a:schemeClr val="accent1">
                    <a:lumMod val="75000"/>
                  </a:schemeClr>
                </a:solidFill>
                <a:latin typeface="微软雅黑" panose="020B0503020204020204" charset="-122"/>
                <a:ea typeface="微软雅黑" panose="020B0503020204020204" charset="-122"/>
              </a:rPr>
              <a:t>SaaS</a:t>
            </a:r>
            <a:r>
              <a:rPr lang="zh-CN" altLang="en-US" sz="2400" b="1" kern="0" dirty="0">
                <a:solidFill>
                  <a:schemeClr val="accent1">
                    <a:lumMod val="75000"/>
                  </a:schemeClr>
                </a:solidFill>
                <a:latin typeface="微软雅黑" panose="020B0503020204020204" charset="-122"/>
                <a:ea typeface="微软雅黑" panose="020B0503020204020204" charset="-122"/>
              </a:rPr>
              <a:t>（</a:t>
            </a:r>
            <a:r>
              <a:rPr lang="en-US" altLang="zh-CN" sz="2400" b="1" kern="0" dirty="0">
                <a:solidFill>
                  <a:schemeClr val="accent1">
                    <a:lumMod val="75000"/>
                  </a:schemeClr>
                </a:solidFill>
                <a:latin typeface="微软雅黑" panose="020B0503020204020204" charset="-122"/>
                <a:ea typeface="微软雅黑" panose="020B0503020204020204" charset="-122"/>
              </a:rPr>
              <a:t>Software as a Service</a:t>
            </a:r>
            <a:r>
              <a:rPr lang="zh-CN" altLang="en-US" sz="2400" b="1" kern="0" dirty="0">
                <a:solidFill>
                  <a:schemeClr val="accent1">
                    <a:lumMod val="75000"/>
                  </a:schemeClr>
                </a:solidFill>
                <a:latin typeface="微软雅黑" panose="020B0503020204020204" charset="-122"/>
                <a:ea typeface="微软雅黑" panose="020B0503020204020204" charset="-122"/>
              </a:rPr>
              <a:t>）将软件以服务的形式交付</a:t>
            </a:r>
          </a:p>
        </p:txBody>
      </p:sp>
      <p:sp>
        <p:nvSpPr>
          <p:cNvPr id="12" name="矩形 11"/>
          <p:cNvSpPr/>
          <p:nvPr/>
        </p:nvSpPr>
        <p:spPr>
          <a:xfrm>
            <a:off x="-6089" y="271484"/>
            <a:ext cx="736535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65253" y="271484"/>
            <a:ext cx="719401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2.3.4</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-SaaS</a:t>
            </a:r>
            <a:r>
              <a:rPr lang="zh-CN" altLang="en-US" sz="3200" dirty="0">
                <a:solidFill>
                  <a:schemeClr val="bg1"/>
                </a:solidFill>
                <a:latin typeface="微软雅黑" panose="020B0503020204020204" charset="-122"/>
                <a:ea typeface="微软雅黑" panose="020B0503020204020204" charset="-122"/>
              </a:rPr>
              <a:t>起源与发展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ppt_x"/>
                                          </p:val>
                                        </p:tav>
                                        <p:tav tm="100000">
                                          <p:val>
                                            <p:strVal val="#ppt_x"/>
                                          </p:val>
                                        </p:tav>
                                      </p:tavLst>
                                    </p:anim>
                                    <p:anim calcmode="lin" valueType="num">
                                      <p:cBhvr additive="base">
                                        <p:cTn id="8" dur="3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5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300" fill="hold"/>
                                        <p:tgtEl>
                                          <p:spTgt spid="6"/>
                                        </p:tgtEl>
                                        <p:attrNameLst>
                                          <p:attrName>ppt_x</p:attrName>
                                        </p:attrNameLst>
                                      </p:cBhvr>
                                      <p:tavLst>
                                        <p:tav tm="0">
                                          <p:val>
                                            <p:strVal val="#ppt_x"/>
                                          </p:val>
                                        </p:tav>
                                        <p:tav tm="100000">
                                          <p:val>
                                            <p:strVal val="#ppt_x"/>
                                          </p:val>
                                        </p:tav>
                                      </p:tavLst>
                                    </p:anim>
                                    <p:anim calcmode="lin" valueType="num">
                                      <p:cBhvr additive="base">
                                        <p:cTn id="13" dur="3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ppt_x"/>
                                          </p:val>
                                        </p:tav>
                                        <p:tav tm="100000">
                                          <p:val>
                                            <p:strVal val="#ppt_x"/>
                                          </p:val>
                                        </p:tav>
                                      </p:tavLst>
                                    </p:anim>
                                    <p:anim calcmode="lin" valueType="num">
                                      <p:cBhvr additive="base">
                                        <p:cTn id="17" dur="3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话气泡: 圆角矩形 74"/>
          <p:cNvSpPr/>
          <p:nvPr/>
        </p:nvSpPr>
        <p:spPr>
          <a:xfrm>
            <a:off x="7770094" y="1964259"/>
            <a:ext cx="3366066" cy="1102395"/>
          </a:xfrm>
          <a:prstGeom prst="wedgeRoundRectCallout">
            <a:avLst>
              <a:gd name="adj1" fmla="val -7833"/>
              <a:gd name="adj2" fmla="val 8438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给我来个销售系统，我也不懂要什么配置，我有</a:t>
            </a:r>
            <a:r>
              <a:rPr lang="en-US" altLang="zh-CN"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500</a:t>
            </a:r>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个</a:t>
            </a:r>
            <a:r>
              <a:rPr lang="en-US" altLang="zh-CN"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sales</a:t>
            </a:r>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grpSp>
        <p:nvGrpSpPr>
          <p:cNvPr id="8" name="组合 7"/>
          <p:cNvGrpSpPr/>
          <p:nvPr/>
        </p:nvGrpSpPr>
        <p:grpSpPr>
          <a:xfrm>
            <a:off x="8691674" y="3333557"/>
            <a:ext cx="952985" cy="2860291"/>
            <a:chOff x="5496047" y="379181"/>
            <a:chExt cx="952985" cy="2860291"/>
          </a:xfrm>
        </p:grpSpPr>
        <p:sp>
          <p:nvSpPr>
            <p:cNvPr id="9" name="Freeform 203"/>
            <p:cNvSpPr/>
            <p:nvPr/>
          </p:nvSpPr>
          <p:spPr bwMode="auto">
            <a:xfrm>
              <a:off x="6262172" y="2111639"/>
              <a:ext cx="140145" cy="161501"/>
            </a:xfrm>
            <a:custGeom>
              <a:avLst/>
              <a:gdLst>
                <a:gd name="T0" fmla="*/ 44 w 44"/>
                <a:gd name="T1" fmla="*/ 0 h 51"/>
                <a:gd name="T2" fmla="*/ 44 w 44"/>
                <a:gd name="T3" fmla="*/ 6 h 51"/>
                <a:gd name="T4" fmla="*/ 43 w 44"/>
                <a:gd name="T5" fmla="*/ 31 h 51"/>
                <a:gd name="T6" fmla="*/ 24 w 44"/>
                <a:gd name="T7" fmla="*/ 49 h 51"/>
                <a:gd name="T8" fmla="*/ 1 w 44"/>
                <a:gd name="T9" fmla="*/ 31 h 51"/>
                <a:gd name="T10" fmla="*/ 0 w 44"/>
                <a:gd name="T11" fmla="*/ 3 h 51"/>
                <a:gd name="T12" fmla="*/ 44 w 44"/>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4" h="51">
                  <a:moveTo>
                    <a:pt x="44" y="0"/>
                  </a:moveTo>
                  <a:cubicBezTo>
                    <a:pt x="44" y="6"/>
                    <a:pt x="44" y="6"/>
                    <a:pt x="44" y="6"/>
                  </a:cubicBezTo>
                  <a:cubicBezTo>
                    <a:pt x="43" y="31"/>
                    <a:pt x="43" y="31"/>
                    <a:pt x="43" y="31"/>
                  </a:cubicBezTo>
                  <a:cubicBezTo>
                    <a:pt x="43" y="31"/>
                    <a:pt x="41" y="48"/>
                    <a:pt x="24" y="49"/>
                  </a:cubicBezTo>
                  <a:cubicBezTo>
                    <a:pt x="2" y="51"/>
                    <a:pt x="1" y="31"/>
                    <a:pt x="1" y="31"/>
                  </a:cubicBezTo>
                  <a:cubicBezTo>
                    <a:pt x="0" y="3"/>
                    <a:pt x="0" y="3"/>
                    <a:pt x="0" y="3"/>
                  </a:cubicBezTo>
                  <a:lnTo>
                    <a:pt x="44"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4"/>
            <p:cNvSpPr/>
            <p:nvPr/>
          </p:nvSpPr>
          <p:spPr bwMode="auto">
            <a:xfrm>
              <a:off x="5720279" y="2166362"/>
              <a:ext cx="656679" cy="994362"/>
            </a:xfrm>
            <a:custGeom>
              <a:avLst/>
              <a:gdLst>
                <a:gd name="T0" fmla="*/ 78 w 492"/>
                <a:gd name="T1" fmla="*/ 0 h 745"/>
                <a:gd name="T2" fmla="*/ 0 w 492"/>
                <a:gd name="T3" fmla="*/ 728 h 745"/>
                <a:gd name="T4" fmla="*/ 132 w 492"/>
                <a:gd name="T5" fmla="*/ 745 h 745"/>
                <a:gd name="T6" fmla="*/ 234 w 492"/>
                <a:gd name="T7" fmla="*/ 118 h 745"/>
                <a:gd name="T8" fmla="*/ 354 w 492"/>
                <a:gd name="T9" fmla="*/ 745 h 745"/>
                <a:gd name="T10" fmla="*/ 492 w 492"/>
                <a:gd name="T11" fmla="*/ 726 h 745"/>
                <a:gd name="T12" fmla="*/ 383 w 492"/>
                <a:gd name="T13" fmla="*/ 0 h 745"/>
                <a:gd name="T14" fmla="*/ 78 w 492"/>
                <a:gd name="T15" fmla="*/ 0 h 7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745">
                  <a:moveTo>
                    <a:pt x="78" y="0"/>
                  </a:moveTo>
                  <a:lnTo>
                    <a:pt x="0" y="728"/>
                  </a:lnTo>
                  <a:lnTo>
                    <a:pt x="132" y="745"/>
                  </a:lnTo>
                  <a:lnTo>
                    <a:pt x="234" y="118"/>
                  </a:lnTo>
                  <a:lnTo>
                    <a:pt x="354" y="745"/>
                  </a:lnTo>
                  <a:lnTo>
                    <a:pt x="492" y="726"/>
                  </a:lnTo>
                  <a:lnTo>
                    <a:pt x="383" y="0"/>
                  </a:lnTo>
                  <a:lnTo>
                    <a:pt x="78"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6"/>
            <p:cNvSpPr/>
            <p:nvPr/>
          </p:nvSpPr>
          <p:spPr bwMode="auto">
            <a:xfrm>
              <a:off x="5811039" y="2166362"/>
              <a:ext cx="436452" cy="125463"/>
            </a:xfrm>
            <a:custGeom>
              <a:avLst/>
              <a:gdLst>
                <a:gd name="T0" fmla="*/ 67 w 138"/>
                <a:gd name="T1" fmla="*/ 19 h 40"/>
                <a:gd name="T2" fmla="*/ 71 w 138"/>
                <a:gd name="T3" fmla="*/ 19 h 40"/>
                <a:gd name="T4" fmla="*/ 138 w 138"/>
                <a:gd name="T5" fmla="*/ 38 h 40"/>
                <a:gd name="T6" fmla="*/ 133 w 138"/>
                <a:gd name="T7" fmla="*/ 0 h 40"/>
                <a:gd name="T8" fmla="*/ 4 w 138"/>
                <a:gd name="T9" fmla="*/ 0 h 40"/>
                <a:gd name="T10" fmla="*/ 0 w 138"/>
                <a:gd name="T11" fmla="*/ 38 h 40"/>
                <a:gd name="T12" fmla="*/ 67 w 138"/>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138" h="40">
                  <a:moveTo>
                    <a:pt x="67" y="19"/>
                  </a:moveTo>
                  <a:cubicBezTo>
                    <a:pt x="68" y="17"/>
                    <a:pt x="70" y="18"/>
                    <a:pt x="71" y="19"/>
                  </a:cubicBezTo>
                  <a:cubicBezTo>
                    <a:pt x="89" y="36"/>
                    <a:pt x="114" y="40"/>
                    <a:pt x="138" y="38"/>
                  </a:cubicBezTo>
                  <a:cubicBezTo>
                    <a:pt x="133" y="0"/>
                    <a:pt x="133" y="0"/>
                    <a:pt x="133" y="0"/>
                  </a:cubicBezTo>
                  <a:cubicBezTo>
                    <a:pt x="4" y="0"/>
                    <a:pt x="4" y="0"/>
                    <a:pt x="4" y="0"/>
                  </a:cubicBezTo>
                  <a:cubicBezTo>
                    <a:pt x="0" y="38"/>
                    <a:pt x="0" y="38"/>
                    <a:pt x="0" y="38"/>
                  </a:cubicBezTo>
                  <a:cubicBezTo>
                    <a:pt x="24" y="39"/>
                    <a:pt x="51" y="39"/>
                    <a:pt x="67" y="19"/>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07"/>
            <p:cNvSpPr/>
            <p:nvPr/>
          </p:nvSpPr>
          <p:spPr bwMode="auto">
            <a:xfrm>
              <a:off x="5836399" y="1401572"/>
              <a:ext cx="328339" cy="455138"/>
            </a:xfrm>
            <a:custGeom>
              <a:avLst/>
              <a:gdLst>
                <a:gd name="T0" fmla="*/ 0 w 246"/>
                <a:gd name="T1" fmla="*/ 0 h 341"/>
                <a:gd name="T2" fmla="*/ 246 w 246"/>
                <a:gd name="T3" fmla="*/ 0 h 341"/>
                <a:gd name="T4" fmla="*/ 152 w 246"/>
                <a:gd name="T5" fmla="*/ 341 h 341"/>
                <a:gd name="T6" fmla="*/ 109 w 246"/>
                <a:gd name="T7" fmla="*/ 341 h 341"/>
                <a:gd name="T8" fmla="*/ 0 w 246"/>
                <a:gd name="T9" fmla="*/ 0 h 341"/>
              </a:gdLst>
              <a:ahLst/>
              <a:cxnLst>
                <a:cxn ang="0">
                  <a:pos x="T0" y="T1"/>
                </a:cxn>
                <a:cxn ang="0">
                  <a:pos x="T2" y="T3"/>
                </a:cxn>
                <a:cxn ang="0">
                  <a:pos x="T4" y="T5"/>
                </a:cxn>
                <a:cxn ang="0">
                  <a:pos x="T6" y="T7"/>
                </a:cxn>
                <a:cxn ang="0">
                  <a:pos x="T8" y="T9"/>
                </a:cxn>
              </a:cxnLst>
              <a:rect l="0" t="0" r="r" b="b"/>
              <a:pathLst>
                <a:path w="246" h="341">
                  <a:moveTo>
                    <a:pt x="0" y="0"/>
                  </a:moveTo>
                  <a:lnTo>
                    <a:pt x="246" y="0"/>
                  </a:lnTo>
                  <a:lnTo>
                    <a:pt x="152" y="341"/>
                  </a:lnTo>
                  <a:lnTo>
                    <a:pt x="109" y="341"/>
                  </a:lnTo>
                  <a:lnTo>
                    <a:pt x="0" y="0"/>
                  </a:lnTo>
                  <a:close/>
                </a:path>
              </a:pathLst>
            </a:custGeom>
            <a:solidFill>
              <a:srgbClr val="9B68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08"/>
            <p:cNvSpPr/>
            <p:nvPr/>
          </p:nvSpPr>
          <p:spPr bwMode="auto">
            <a:xfrm>
              <a:off x="5968535" y="1316151"/>
              <a:ext cx="117455" cy="196203"/>
            </a:xfrm>
            <a:custGeom>
              <a:avLst/>
              <a:gdLst>
                <a:gd name="T0" fmla="*/ 0 w 37"/>
                <a:gd name="T1" fmla="*/ 0 h 62"/>
                <a:gd name="T2" fmla="*/ 0 w 37"/>
                <a:gd name="T3" fmla="*/ 45 h 62"/>
                <a:gd name="T4" fmla="*/ 20 w 37"/>
                <a:gd name="T5" fmla="*/ 62 h 62"/>
                <a:gd name="T6" fmla="*/ 36 w 37"/>
                <a:gd name="T7" fmla="*/ 44 h 62"/>
                <a:gd name="T8" fmla="*/ 36 w 37"/>
                <a:gd name="T9" fmla="*/ 0 h 62"/>
                <a:gd name="T10" fmla="*/ 0 w 37"/>
                <a:gd name="T11" fmla="*/ 0 h 62"/>
              </a:gdLst>
              <a:ahLst/>
              <a:cxnLst>
                <a:cxn ang="0">
                  <a:pos x="T0" y="T1"/>
                </a:cxn>
                <a:cxn ang="0">
                  <a:pos x="T2" y="T3"/>
                </a:cxn>
                <a:cxn ang="0">
                  <a:pos x="T4" y="T5"/>
                </a:cxn>
                <a:cxn ang="0">
                  <a:pos x="T6" y="T7"/>
                </a:cxn>
                <a:cxn ang="0">
                  <a:pos x="T8" y="T9"/>
                </a:cxn>
                <a:cxn ang="0">
                  <a:pos x="T10" y="T11"/>
                </a:cxn>
              </a:cxnLst>
              <a:rect l="0" t="0" r="r" b="b"/>
              <a:pathLst>
                <a:path w="37" h="62">
                  <a:moveTo>
                    <a:pt x="0" y="0"/>
                  </a:moveTo>
                  <a:cubicBezTo>
                    <a:pt x="0" y="45"/>
                    <a:pt x="0" y="45"/>
                    <a:pt x="0" y="45"/>
                  </a:cubicBezTo>
                  <a:cubicBezTo>
                    <a:pt x="0" y="45"/>
                    <a:pt x="0" y="62"/>
                    <a:pt x="20" y="62"/>
                  </a:cubicBezTo>
                  <a:cubicBezTo>
                    <a:pt x="37" y="62"/>
                    <a:pt x="36" y="44"/>
                    <a:pt x="36" y="44"/>
                  </a:cubicBezTo>
                  <a:cubicBezTo>
                    <a:pt x="36" y="0"/>
                    <a:pt x="36" y="0"/>
                    <a:pt x="36"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09"/>
            <p:cNvSpPr/>
            <p:nvPr/>
          </p:nvSpPr>
          <p:spPr bwMode="auto">
            <a:xfrm>
              <a:off x="5968535" y="1316151"/>
              <a:ext cx="114785" cy="57393"/>
            </a:xfrm>
            <a:custGeom>
              <a:avLst/>
              <a:gdLst>
                <a:gd name="T0" fmla="*/ 0 w 36"/>
                <a:gd name="T1" fmla="*/ 15 h 18"/>
                <a:gd name="T2" fmla="*/ 19 w 36"/>
                <a:gd name="T3" fmla="*/ 16 h 18"/>
                <a:gd name="T4" fmla="*/ 36 w 36"/>
                <a:gd name="T5" fmla="*/ 13 h 18"/>
                <a:gd name="T6" fmla="*/ 36 w 36"/>
                <a:gd name="T7" fmla="*/ 0 h 18"/>
                <a:gd name="T8" fmla="*/ 0 w 36"/>
                <a:gd name="T9" fmla="*/ 0 h 18"/>
                <a:gd name="T10" fmla="*/ 0 w 36"/>
                <a:gd name="T11" fmla="*/ 14 h 18"/>
                <a:gd name="T12" fmla="*/ 0 w 36"/>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0" y="15"/>
                  </a:moveTo>
                  <a:cubicBezTo>
                    <a:pt x="5" y="18"/>
                    <a:pt x="13" y="16"/>
                    <a:pt x="19" y="16"/>
                  </a:cubicBezTo>
                  <a:cubicBezTo>
                    <a:pt x="25" y="16"/>
                    <a:pt x="30" y="14"/>
                    <a:pt x="36" y="13"/>
                  </a:cubicBezTo>
                  <a:cubicBezTo>
                    <a:pt x="36" y="0"/>
                    <a:pt x="36" y="0"/>
                    <a:pt x="36" y="0"/>
                  </a:cubicBezTo>
                  <a:cubicBezTo>
                    <a:pt x="0" y="0"/>
                    <a:pt x="0" y="0"/>
                    <a:pt x="0" y="0"/>
                  </a:cubicBezTo>
                  <a:cubicBezTo>
                    <a:pt x="0" y="14"/>
                    <a:pt x="0" y="14"/>
                    <a:pt x="0" y="14"/>
                  </a:cubicBezTo>
                  <a:cubicBezTo>
                    <a:pt x="0" y="14"/>
                    <a:pt x="0" y="14"/>
                    <a:pt x="0" y="15"/>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0"/>
            <p:cNvSpPr/>
            <p:nvPr/>
          </p:nvSpPr>
          <p:spPr bwMode="auto">
            <a:xfrm>
              <a:off x="5634857" y="379181"/>
              <a:ext cx="760786" cy="624646"/>
            </a:xfrm>
            <a:custGeom>
              <a:avLst/>
              <a:gdLst>
                <a:gd name="T0" fmla="*/ 43 w 241"/>
                <a:gd name="T1" fmla="*/ 198 h 198"/>
                <a:gd name="T2" fmla="*/ 10 w 241"/>
                <a:gd name="T3" fmla="*/ 191 h 198"/>
                <a:gd name="T4" fmla="*/ 0 w 241"/>
                <a:gd name="T5" fmla="*/ 118 h 198"/>
                <a:gd name="T6" fmla="*/ 116 w 241"/>
                <a:gd name="T7" fmla="*/ 0 h 198"/>
                <a:gd name="T8" fmla="*/ 238 w 241"/>
                <a:gd name="T9" fmla="*/ 110 h 198"/>
                <a:gd name="T10" fmla="*/ 228 w 241"/>
                <a:gd name="T11" fmla="*/ 181 h 198"/>
                <a:gd name="T12" fmla="*/ 43 w 24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241" h="198">
                  <a:moveTo>
                    <a:pt x="43" y="198"/>
                  </a:moveTo>
                  <a:cubicBezTo>
                    <a:pt x="10" y="191"/>
                    <a:pt x="10" y="191"/>
                    <a:pt x="10" y="191"/>
                  </a:cubicBezTo>
                  <a:cubicBezTo>
                    <a:pt x="10" y="191"/>
                    <a:pt x="1" y="154"/>
                    <a:pt x="0" y="118"/>
                  </a:cubicBezTo>
                  <a:cubicBezTo>
                    <a:pt x="0" y="81"/>
                    <a:pt x="18" y="0"/>
                    <a:pt x="116" y="0"/>
                  </a:cubicBezTo>
                  <a:cubicBezTo>
                    <a:pt x="213" y="0"/>
                    <a:pt x="234" y="71"/>
                    <a:pt x="238" y="110"/>
                  </a:cubicBezTo>
                  <a:cubicBezTo>
                    <a:pt x="241" y="149"/>
                    <a:pt x="228" y="181"/>
                    <a:pt x="228" y="181"/>
                  </a:cubicBezTo>
                  <a:lnTo>
                    <a:pt x="43" y="198"/>
                  </a:lnTo>
                  <a:close/>
                </a:path>
              </a:pathLst>
            </a:custGeom>
            <a:solidFill>
              <a:srgbClr val="724E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1"/>
            <p:cNvSpPr/>
            <p:nvPr/>
          </p:nvSpPr>
          <p:spPr bwMode="auto">
            <a:xfrm>
              <a:off x="5644200" y="643455"/>
              <a:ext cx="328339" cy="341687"/>
            </a:xfrm>
            <a:custGeom>
              <a:avLst/>
              <a:gdLst>
                <a:gd name="T0" fmla="*/ 82 w 104"/>
                <a:gd name="T1" fmla="*/ 38 h 108"/>
                <a:gd name="T2" fmla="*/ 2 w 104"/>
                <a:gd name="T3" fmla="*/ 0 h 108"/>
                <a:gd name="T4" fmla="*/ 0 w 104"/>
                <a:gd name="T5" fmla="*/ 7 h 108"/>
                <a:gd name="T6" fmla="*/ 69 w 104"/>
                <a:gd name="T7" fmla="*/ 34 h 108"/>
                <a:gd name="T8" fmla="*/ 94 w 104"/>
                <a:gd name="T9" fmla="*/ 102 h 108"/>
                <a:gd name="T10" fmla="*/ 100 w 104"/>
                <a:gd name="T11" fmla="*/ 108 h 108"/>
                <a:gd name="T12" fmla="*/ 104 w 104"/>
                <a:gd name="T13" fmla="*/ 108 h 108"/>
                <a:gd name="T14" fmla="*/ 82 w 104"/>
                <a:gd name="T15" fmla="*/ 3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8">
                  <a:moveTo>
                    <a:pt x="82" y="38"/>
                  </a:moveTo>
                  <a:cubicBezTo>
                    <a:pt x="67" y="13"/>
                    <a:pt x="31" y="1"/>
                    <a:pt x="2" y="0"/>
                  </a:cubicBezTo>
                  <a:cubicBezTo>
                    <a:pt x="1" y="3"/>
                    <a:pt x="1" y="5"/>
                    <a:pt x="0" y="7"/>
                  </a:cubicBezTo>
                  <a:cubicBezTo>
                    <a:pt x="26" y="8"/>
                    <a:pt x="51" y="14"/>
                    <a:pt x="69" y="34"/>
                  </a:cubicBezTo>
                  <a:cubicBezTo>
                    <a:pt x="86" y="54"/>
                    <a:pt x="91" y="77"/>
                    <a:pt x="94" y="102"/>
                  </a:cubicBezTo>
                  <a:cubicBezTo>
                    <a:pt x="96" y="104"/>
                    <a:pt x="98" y="106"/>
                    <a:pt x="100" y="108"/>
                  </a:cubicBezTo>
                  <a:cubicBezTo>
                    <a:pt x="104" y="108"/>
                    <a:pt x="104" y="108"/>
                    <a:pt x="104" y="108"/>
                  </a:cubicBezTo>
                  <a:cubicBezTo>
                    <a:pt x="99" y="84"/>
                    <a:pt x="94" y="60"/>
                    <a:pt x="82" y="38"/>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2"/>
            <p:cNvSpPr/>
            <p:nvPr/>
          </p:nvSpPr>
          <p:spPr bwMode="auto">
            <a:xfrm>
              <a:off x="5815044" y="409880"/>
              <a:ext cx="194868" cy="571257"/>
            </a:xfrm>
            <a:custGeom>
              <a:avLst/>
              <a:gdLst>
                <a:gd name="T0" fmla="*/ 61 w 62"/>
                <a:gd name="T1" fmla="*/ 181 h 181"/>
                <a:gd name="T2" fmla="*/ 62 w 62"/>
                <a:gd name="T3" fmla="*/ 166 h 181"/>
                <a:gd name="T4" fmla="*/ 51 w 62"/>
                <a:gd name="T5" fmla="*/ 92 h 181"/>
                <a:gd name="T6" fmla="*/ 6 w 62"/>
                <a:gd name="T7" fmla="*/ 0 h 181"/>
                <a:gd name="T8" fmla="*/ 0 w 62"/>
                <a:gd name="T9" fmla="*/ 3 h 181"/>
                <a:gd name="T10" fmla="*/ 38 w 62"/>
                <a:gd name="T11" fmla="*/ 74 h 181"/>
                <a:gd name="T12" fmla="*/ 57 w 62"/>
                <a:gd name="T13" fmla="*/ 181 h 181"/>
                <a:gd name="T14" fmla="*/ 61 w 62"/>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81">
                  <a:moveTo>
                    <a:pt x="61" y="181"/>
                  </a:moveTo>
                  <a:cubicBezTo>
                    <a:pt x="61" y="176"/>
                    <a:pt x="61" y="171"/>
                    <a:pt x="62" y="166"/>
                  </a:cubicBezTo>
                  <a:cubicBezTo>
                    <a:pt x="61" y="141"/>
                    <a:pt x="58" y="115"/>
                    <a:pt x="51" y="92"/>
                  </a:cubicBezTo>
                  <a:cubicBezTo>
                    <a:pt x="41" y="60"/>
                    <a:pt x="30" y="24"/>
                    <a:pt x="6" y="0"/>
                  </a:cubicBezTo>
                  <a:cubicBezTo>
                    <a:pt x="4" y="1"/>
                    <a:pt x="2" y="2"/>
                    <a:pt x="0" y="3"/>
                  </a:cubicBezTo>
                  <a:cubicBezTo>
                    <a:pt x="20" y="21"/>
                    <a:pt x="32" y="55"/>
                    <a:pt x="38" y="74"/>
                  </a:cubicBezTo>
                  <a:cubicBezTo>
                    <a:pt x="50" y="110"/>
                    <a:pt x="58" y="145"/>
                    <a:pt x="57" y="181"/>
                  </a:cubicBezTo>
                  <a:lnTo>
                    <a:pt x="61" y="181"/>
                  </a:ln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3"/>
            <p:cNvSpPr/>
            <p:nvPr/>
          </p:nvSpPr>
          <p:spPr bwMode="auto">
            <a:xfrm>
              <a:off x="6028598" y="403206"/>
              <a:ext cx="145484" cy="575262"/>
            </a:xfrm>
            <a:custGeom>
              <a:avLst/>
              <a:gdLst>
                <a:gd name="T0" fmla="*/ 14 w 46"/>
                <a:gd name="T1" fmla="*/ 71 h 182"/>
                <a:gd name="T2" fmla="*/ 2 w 46"/>
                <a:gd name="T3" fmla="*/ 146 h 182"/>
                <a:gd name="T4" fmla="*/ 0 w 46"/>
                <a:gd name="T5" fmla="*/ 174 h 182"/>
                <a:gd name="T6" fmla="*/ 0 w 46"/>
                <a:gd name="T7" fmla="*/ 182 h 182"/>
                <a:gd name="T8" fmla="*/ 11 w 46"/>
                <a:gd name="T9" fmla="*/ 181 h 182"/>
                <a:gd name="T10" fmla="*/ 13 w 46"/>
                <a:gd name="T11" fmla="*/ 160 h 182"/>
                <a:gd name="T12" fmla="*/ 19 w 46"/>
                <a:gd name="T13" fmla="*/ 82 h 182"/>
                <a:gd name="T14" fmla="*/ 35 w 46"/>
                <a:gd name="T15" fmla="*/ 21 h 182"/>
                <a:gd name="T16" fmla="*/ 46 w 46"/>
                <a:gd name="T17" fmla="*/ 2 h 182"/>
                <a:gd name="T18" fmla="*/ 40 w 46"/>
                <a:gd name="T19" fmla="*/ 0 h 182"/>
                <a:gd name="T20" fmla="*/ 14 w 46"/>
                <a:gd name="T21"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82">
                  <a:moveTo>
                    <a:pt x="14" y="71"/>
                  </a:moveTo>
                  <a:cubicBezTo>
                    <a:pt x="9" y="96"/>
                    <a:pt x="5" y="121"/>
                    <a:pt x="2" y="146"/>
                  </a:cubicBezTo>
                  <a:cubicBezTo>
                    <a:pt x="2" y="154"/>
                    <a:pt x="1" y="164"/>
                    <a:pt x="0" y="174"/>
                  </a:cubicBezTo>
                  <a:cubicBezTo>
                    <a:pt x="0" y="176"/>
                    <a:pt x="0" y="179"/>
                    <a:pt x="0" y="182"/>
                  </a:cubicBezTo>
                  <a:cubicBezTo>
                    <a:pt x="11" y="181"/>
                    <a:pt x="11" y="181"/>
                    <a:pt x="11" y="181"/>
                  </a:cubicBezTo>
                  <a:cubicBezTo>
                    <a:pt x="11" y="174"/>
                    <a:pt x="12" y="167"/>
                    <a:pt x="13" y="160"/>
                  </a:cubicBezTo>
                  <a:cubicBezTo>
                    <a:pt x="16" y="134"/>
                    <a:pt x="16" y="108"/>
                    <a:pt x="19" y="82"/>
                  </a:cubicBezTo>
                  <a:cubicBezTo>
                    <a:pt x="22" y="61"/>
                    <a:pt x="26" y="40"/>
                    <a:pt x="35" y="21"/>
                  </a:cubicBezTo>
                  <a:cubicBezTo>
                    <a:pt x="38" y="14"/>
                    <a:pt x="42" y="8"/>
                    <a:pt x="46" y="2"/>
                  </a:cubicBezTo>
                  <a:cubicBezTo>
                    <a:pt x="44" y="1"/>
                    <a:pt x="42" y="1"/>
                    <a:pt x="40" y="0"/>
                  </a:cubicBezTo>
                  <a:cubicBezTo>
                    <a:pt x="23" y="16"/>
                    <a:pt x="18" y="51"/>
                    <a:pt x="14" y="71"/>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4"/>
            <p:cNvSpPr/>
            <p:nvPr/>
          </p:nvSpPr>
          <p:spPr bwMode="auto">
            <a:xfrm>
              <a:off x="6199441" y="807625"/>
              <a:ext cx="186860" cy="152157"/>
            </a:xfrm>
            <a:custGeom>
              <a:avLst/>
              <a:gdLst>
                <a:gd name="T0" fmla="*/ 3 w 59"/>
                <a:gd name="T1" fmla="*/ 41 h 48"/>
                <a:gd name="T2" fmla="*/ 33 w 59"/>
                <a:gd name="T3" fmla="*/ 14 h 48"/>
                <a:gd name="T4" fmla="*/ 58 w 59"/>
                <a:gd name="T5" fmla="*/ 7 h 48"/>
                <a:gd name="T6" fmla="*/ 59 w 59"/>
                <a:gd name="T7" fmla="*/ 0 h 48"/>
                <a:gd name="T8" fmla="*/ 8 w 59"/>
                <a:gd name="T9" fmla="*/ 30 h 48"/>
                <a:gd name="T10" fmla="*/ 1 w 59"/>
                <a:gd name="T11" fmla="*/ 45 h 48"/>
                <a:gd name="T12" fmla="*/ 0 w 59"/>
                <a:gd name="T13" fmla="*/ 48 h 48"/>
                <a:gd name="T14" fmla="*/ 3 w 59"/>
                <a:gd name="T15" fmla="*/ 4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8">
                  <a:moveTo>
                    <a:pt x="3" y="41"/>
                  </a:moveTo>
                  <a:cubicBezTo>
                    <a:pt x="10" y="29"/>
                    <a:pt x="20" y="20"/>
                    <a:pt x="33" y="14"/>
                  </a:cubicBezTo>
                  <a:cubicBezTo>
                    <a:pt x="41" y="10"/>
                    <a:pt x="49" y="9"/>
                    <a:pt x="58" y="7"/>
                  </a:cubicBezTo>
                  <a:cubicBezTo>
                    <a:pt x="58" y="5"/>
                    <a:pt x="58" y="2"/>
                    <a:pt x="59" y="0"/>
                  </a:cubicBezTo>
                  <a:cubicBezTo>
                    <a:pt x="37" y="3"/>
                    <a:pt x="18" y="7"/>
                    <a:pt x="8" y="30"/>
                  </a:cubicBezTo>
                  <a:cubicBezTo>
                    <a:pt x="5" y="35"/>
                    <a:pt x="3" y="40"/>
                    <a:pt x="1" y="45"/>
                  </a:cubicBezTo>
                  <a:cubicBezTo>
                    <a:pt x="0" y="46"/>
                    <a:pt x="0" y="47"/>
                    <a:pt x="0" y="48"/>
                  </a:cubicBezTo>
                  <a:cubicBezTo>
                    <a:pt x="1" y="45"/>
                    <a:pt x="2" y="43"/>
                    <a:pt x="3" y="41"/>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5"/>
            <p:cNvSpPr/>
            <p:nvPr/>
          </p:nvSpPr>
          <p:spPr bwMode="auto">
            <a:xfrm>
              <a:off x="6158064" y="583393"/>
              <a:ext cx="198873" cy="385732"/>
            </a:xfrm>
            <a:custGeom>
              <a:avLst/>
              <a:gdLst>
                <a:gd name="T0" fmla="*/ 7 w 63"/>
                <a:gd name="T1" fmla="*/ 105 h 122"/>
                <a:gd name="T2" fmla="*/ 10 w 63"/>
                <a:gd name="T3" fmla="*/ 92 h 122"/>
                <a:gd name="T4" fmla="*/ 23 w 63"/>
                <a:gd name="T5" fmla="*/ 54 h 122"/>
                <a:gd name="T6" fmla="*/ 29 w 63"/>
                <a:gd name="T7" fmla="*/ 43 h 122"/>
                <a:gd name="T8" fmla="*/ 28 w 63"/>
                <a:gd name="T9" fmla="*/ 38 h 122"/>
                <a:gd name="T10" fmla="*/ 63 w 63"/>
                <a:gd name="T11" fmla="*/ 6 h 122"/>
                <a:gd name="T12" fmla="*/ 60 w 63"/>
                <a:gd name="T13" fmla="*/ 0 h 122"/>
                <a:gd name="T14" fmla="*/ 37 w 63"/>
                <a:gd name="T15" fmla="*/ 16 h 122"/>
                <a:gd name="T16" fmla="*/ 15 w 63"/>
                <a:gd name="T17" fmla="*/ 48 h 122"/>
                <a:gd name="T18" fmla="*/ 0 w 63"/>
                <a:gd name="T19" fmla="*/ 122 h 122"/>
                <a:gd name="T20" fmla="*/ 5 w 63"/>
                <a:gd name="T21" fmla="*/ 121 h 122"/>
                <a:gd name="T22" fmla="*/ 7 w 63"/>
                <a:gd name="T23" fmla="*/ 115 h 122"/>
                <a:gd name="T24" fmla="*/ 8 w 63"/>
                <a:gd name="T25" fmla="*/ 108 h 122"/>
                <a:gd name="T26" fmla="*/ 7 w 63"/>
                <a:gd name="T27" fmla="*/ 10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22">
                  <a:moveTo>
                    <a:pt x="7" y="105"/>
                  </a:moveTo>
                  <a:cubicBezTo>
                    <a:pt x="8" y="100"/>
                    <a:pt x="9" y="96"/>
                    <a:pt x="10" y="92"/>
                  </a:cubicBezTo>
                  <a:cubicBezTo>
                    <a:pt x="12" y="78"/>
                    <a:pt x="16" y="65"/>
                    <a:pt x="23" y="54"/>
                  </a:cubicBezTo>
                  <a:cubicBezTo>
                    <a:pt x="25" y="50"/>
                    <a:pt x="27" y="46"/>
                    <a:pt x="29" y="43"/>
                  </a:cubicBezTo>
                  <a:cubicBezTo>
                    <a:pt x="30" y="41"/>
                    <a:pt x="27" y="39"/>
                    <a:pt x="28" y="38"/>
                  </a:cubicBezTo>
                  <a:cubicBezTo>
                    <a:pt x="36" y="23"/>
                    <a:pt x="47" y="13"/>
                    <a:pt x="63" y="6"/>
                  </a:cubicBezTo>
                  <a:cubicBezTo>
                    <a:pt x="62" y="4"/>
                    <a:pt x="61" y="2"/>
                    <a:pt x="60" y="0"/>
                  </a:cubicBezTo>
                  <a:cubicBezTo>
                    <a:pt x="51" y="2"/>
                    <a:pt x="44" y="8"/>
                    <a:pt x="37" y="16"/>
                  </a:cubicBezTo>
                  <a:cubicBezTo>
                    <a:pt x="28" y="26"/>
                    <a:pt x="20" y="37"/>
                    <a:pt x="15" y="48"/>
                  </a:cubicBezTo>
                  <a:cubicBezTo>
                    <a:pt x="4" y="72"/>
                    <a:pt x="1" y="96"/>
                    <a:pt x="0" y="122"/>
                  </a:cubicBezTo>
                  <a:cubicBezTo>
                    <a:pt x="5" y="121"/>
                    <a:pt x="5" y="121"/>
                    <a:pt x="5" y="121"/>
                  </a:cubicBezTo>
                  <a:cubicBezTo>
                    <a:pt x="5" y="119"/>
                    <a:pt x="6" y="117"/>
                    <a:pt x="7" y="115"/>
                  </a:cubicBezTo>
                  <a:cubicBezTo>
                    <a:pt x="7" y="113"/>
                    <a:pt x="7" y="110"/>
                    <a:pt x="8" y="108"/>
                  </a:cubicBezTo>
                  <a:cubicBezTo>
                    <a:pt x="7" y="107"/>
                    <a:pt x="6" y="106"/>
                    <a:pt x="7" y="105"/>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6"/>
            <p:cNvSpPr/>
            <p:nvPr/>
          </p:nvSpPr>
          <p:spPr bwMode="auto">
            <a:xfrm>
              <a:off x="5644200" y="849001"/>
              <a:ext cx="293637" cy="142815"/>
            </a:xfrm>
            <a:custGeom>
              <a:avLst/>
              <a:gdLst>
                <a:gd name="T0" fmla="*/ 58 w 93"/>
                <a:gd name="T1" fmla="*/ 20 h 45"/>
                <a:gd name="T2" fmla="*/ 80 w 93"/>
                <a:gd name="T3" fmla="*/ 42 h 45"/>
                <a:gd name="T4" fmla="*/ 82 w 93"/>
                <a:gd name="T5" fmla="*/ 45 h 45"/>
                <a:gd name="T6" fmla="*/ 93 w 93"/>
                <a:gd name="T7" fmla="*/ 44 h 45"/>
                <a:gd name="T8" fmla="*/ 69 w 93"/>
                <a:gd name="T9" fmla="*/ 18 h 45"/>
                <a:gd name="T10" fmla="*/ 0 w 93"/>
                <a:gd name="T11" fmla="*/ 5 h 45"/>
                <a:gd name="T12" fmla="*/ 1 w 93"/>
                <a:gd name="T13" fmla="*/ 11 h 45"/>
                <a:gd name="T14" fmla="*/ 58 w 93"/>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5">
                  <a:moveTo>
                    <a:pt x="58" y="20"/>
                  </a:moveTo>
                  <a:cubicBezTo>
                    <a:pt x="66" y="26"/>
                    <a:pt x="74" y="33"/>
                    <a:pt x="80" y="42"/>
                  </a:cubicBezTo>
                  <a:cubicBezTo>
                    <a:pt x="81" y="43"/>
                    <a:pt x="81" y="44"/>
                    <a:pt x="82" y="45"/>
                  </a:cubicBezTo>
                  <a:cubicBezTo>
                    <a:pt x="93" y="44"/>
                    <a:pt x="93" y="44"/>
                    <a:pt x="93" y="44"/>
                  </a:cubicBezTo>
                  <a:cubicBezTo>
                    <a:pt x="85" y="35"/>
                    <a:pt x="77" y="26"/>
                    <a:pt x="69" y="18"/>
                  </a:cubicBezTo>
                  <a:cubicBezTo>
                    <a:pt x="50" y="0"/>
                    <a:pt x="25" y="4"/>
                    <a:pt x="0" y="5"/>
                  </a:cubicBezTo>
                  <a:cubicBezTo>
                    <a:pt x="1" y="7"/>
                    <a:pt x="1" y="9"/>
                    <a:pt x="1" y="11"/>
                  </a:cubicBezTo>
                  <a:cubicBezTo>
                    <a:pt x="20" y="9"/>
                    <a:pt x="42" y="8"/>
                    <a:pt x="58" y="20"/>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17"/>
            <p:cNvSpPr/>
            <p:nvPr/>
          </p:nvSpPr>
          <p:spPr bwMode="auto">
            <a:xfrm>
              <a:off x="5725617" y="640786"/>
              <a:ext cx="581935" cy="714072"/>
            </a:xfrm>
            <a:custGeom>
              <a:avLst/>
              <a:gdLst>
                <a:gd name="T0" fmla="*/ 144 w 184"/>
                <a:gd name="T1" fmla="*/ 4 h 226"/>
                <a:gd name="T2" fmla="*/ 95 w 184"/>
                <a:gd name="T3" fmla="*/ 32 h 226"/>
                <a:gd name="T4" fmla="*/ 42 w 184"/>
                <a:gd name="T5" fmla="*/ 6 h 226"/>
                <a:gd name="T6" fmla="*/ 0 w 184"/>
                <a:gd name="T7" fmla="*/ 50 h 226"/>
                <a:gd name="T8" fmla="*/ 0 w 184"/>
                <a:gd name="T9" fmla="*/ 182 h 226"/>
                <a:gd name="T10" fmla="*/ 92 w 184"/>
                <a:gd name="T11" fmla="*/ 226 h 226"/>
                <a:gd name="T12" fmla="*/ 184 w 184"/>
                <a:gd name="T13" fmla="*/ 182 h 226"/>
                <a:gd name="T14" fmla="*/ 184 w 184"/>
                <a:gd name="T15" fmla="*/ 54 h 226"/>
                <a:gd name="T16" fmla="*/ 144 w 184"/>
                <a:gd name="T17" fmla="*/ 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26">
                  <a:moveTo>
                    <a:pt x="144" y="4"/>
                  </a:moveTo>
                  <a:cubicBezTo>
                    <a:pt x="109" y="0"/>
                    <a:pt x="95" y="32"/>
                    <a:pt x="95" y="32"/>
                  </a:cubicBezTo>
                  <a:cubicBezTo>
                    <a:pt x="95" y="32"/>
                    <a:pt x="78" y="0"/>
                    <a:pt x="42" y="6"/>
                  </a:cubicBezTo>
                  <a:cubicBezTo>
                    <a:pt x="5" y="13"/>
                    <a:pt x="0" y="50"/>
                    <a:pt x="0" y="50"/>
                  </a:cubicBezTo>
                  <a:cubicBezTo>
                    <a:pt x="0" y="182"/>
                    <a:pt x="0" y="182"/>
                    <a:pt x="0" y="182"/>
                  </a:cubicBezTo>
                  <a:cubicBezTo>
                    <a:pt x="0" y="206"/>
                    <a:pt x="41" y="226"/>
                    <a:pt x="92" y="226"/>
                  </a:cubicBezTo>
                  <a:cubicBezTo>
                    <a:pt x="143" y="226"/>
                    <a:pt x="184" y="206"/>
                    <a:pt x="184" y="182"/>
                  </a:cubicBezTo>
                  <a:cubicBezTo>
                    <a:pt x="184" y="182"/>
                    <a:pt x="184" y="71"/>
                    <a:pt x="184" y="54"/>
                  </a:cubicBezTo>
                  <a:cubicBezTo>
                    <a:pt x="184" y="36"/>
                    <a:pt x="178" y="8"/>
                    <a:pt x="144" y="4"/>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218"/>
            <p:cNvSpPr>
              <a:spLocks noChangeArrowheads="1"/>
            </p:cNvSpPr>
            <p:nvPr/>
          </p:nvSpPr>
          <p:spPr bwMode="auto">
            <a:xfrm>
              <a:off x="5630853" y="927749"/>
              <a:ext cx="149488" cy="145484"/>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219"/>
            <p:cNvSpPr>
              <a:spLocks noChangeArrowheads="1"/>
            </p:cNvSpPr>
            <p:nvPr/>
          </p:nvSpPr>
          <p:spPr bwMode="auto">
            <a:xfrm>
              <a:off x="6247491" y="927749"/>
              <a:ext cx="148154" cy="145484"/>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0"/>
            <p:cNvSpPr/>
            <p:nvPr/>
          </p:nvSpPr>
          <p:spPr bwMode="auto">
            <a:xfrm>
              <a:off x="5975209" y="862348"/>
              <a:ext cx="98769" cy="277620"/>
            </a:xfrm>
            <a:custGeom>
              <a:avLst/>
              <a:gdLst>
                <a:gd name="T0" fmla="*/ 31 w 74"/>
                <a:gd name="T1" fmla="*/ 0 h 208"/>
                <a:gd name="T2" fmla="*/ 0 w 74"/>
                <a:gd name="T3" fmla="*/ 208 h 208"/>
                <a:gd name="T4" fmla="*/ 74 w 74"/>
                <a:gd name="T5" fmla="*/ 196 h 208"/>
                <a:gd name="T6" fmla="*/ 31 w 74"/>
                <a:gd name="T7" fmla="*/ 0 h 208"/>
              </a:gdLst>
              <a:ahLst/>
              <a:cxnLst>
                <a:cxn ang="0">
                  <a:pos x="T0" y="T1"/>
                </a:cxn>
                <a:cxn ang="0">
                  <a:pos x="T2" y="T3"/>
                </a:cxn>
                <a:cxn ang="0">
                  <a:pos x="T4" y="T5"/>
                </a:cxn>
                <a:cxn ang="0">
                  <a:pos x="T6" y="T7"/>
                </a:cxn>
              </a:cxnLst>
              <a:rect l="0" t="0" r="r" b="b"/>
              <a:pathLst>
                <a:path w="74" h="208">
                  <a:moveTo>
                    <a:pt x="31" y="0"/>
                  </a:moveTo>
                  <a:lnTo>
                    <a:pt x="0" y="208"/>
                  </a:lnTo>
                  <a:lnTo>
                    <a:pt x="74" y="196"/>
                  </a:lnTo>
                  <a:lnTo>
                    <a:pt x="31" y="0"/>
                  </a:ln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1"/>
            <p:cNvSpPr/>
            <p:nvPr/>
          </p:nvSpPr>
          <p:spPr bwMode="auto">
            <a:xfrm>
              <a:off x="5496047" y="1382886"/>
              <a:ext cx="548567" cy="938304"/>
            </a:xfrm>
            <a:custGeom>
              <a:avLst/>
              <a:gdLst>
                <a:gd name="T0" fmla="*/ 125 w 174"/>
                <a:gd name="T1" fmla="*/ 4 h 297"/>
                <a:gd name="T2" fmla="*/ 174 w 174"/>
                <a:gd name="T3" fmla="*/ 144 h 297"/>
                <a:gd name="T4" fmla="*/ 174 w 174"/>
                <a:gd name="T5" fmla="*/ 250 h 297"/>
                <a:gd name="T6" fmla="*/ 90 w 174"/>
                <a:gd name="T7" fmla="*/ 280 h 297"/>
                <a:gd name="T8" fmla="*/ 85 w 174"/>
                <a:gd name="T9" fmla="*/ 79 h 297"/>
                <a:gd name="T10" fmla="*/ 60 w 174"/>
                <a:gd name="T11" fmla="*/ 144 h 297"/>
                <a:gd name="T12" fmla="*/ 91 w 174"/>
                <a:gd name="T13" fmla="*/ 174 h 297"/>
                <a:gd name="T14" fmla="*/ 62 w 174"/>
                <a:gd name="T15" fmla="*/ 216 h 297"/>
                <a:gd name="T16" fmla="*/ 4 w 174"/>
                <a:gd name="T17" fmla="*/ 158 h 297"/>
                <a:gd name="T18" fmla="*/ 32 w 174"/>
                <a:gd name="T19" fmla="*/ 57 h 297"/>
                <a:gd name="T20" fmla="*/ 64 w 174"/>
                <a:gd name="T21" fmla="*/ 22 h 297"/>
                <a:gd name="T22" fmla="*/ 85 w 174"/>
                <a:gd name="T23" fmla="*/ 24 h 297"/>
                <a:gd name="T24" fmla="*/ 88 w 174"/>
                <a:gd name="T25" fmla="*/ 7 h 297"/>
                <a:gd name="T26" fmla="*/ 125 w 174"/>
                <a:gd name="T27"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297">
                  <a:moveTo>
                    <a:pt x="125" y="4"/>
                  </a:moveTo>
                  <a:cubicBezTo>
                    <a:pt x="174" y="144"/>
                    <a:pt x="174" y="144"/>
                    <a:pt x="174" y="144"/>
                  </a:cubicBezTo>
                  <a:cubicBezTo>
                    <a:pt x="174" y="250"/>
                    <a:pt x="174" y="250"/>
                    <a:pt x="174" y="250"/>
                  </a:cubicBezTo>
                  <a:cubicBezTo>
                    <a:pt x="174" y="250"/>
                    <a:pt x="151" y="297"/>
                    <a:pt x="90" y="280"/>
                  </a:cubicBezTo>
                  <a:cubicBezTo>
                    <a:pt x="85" y="79"/>
                    <a:pt x="85" y="79"/>
                    <a:pt x="85" y="79"/>
                  </a:cubicBezTo>
                  <a:cubicBezTo>
                    <a:pt x="60" y="144"/>
                    <a:pt x="60" y="144"/>
                    <a:pt x="60" y="144"/>
                  </a:cubicBezTo>
                  <a:cubicBezTo>
                    <a:pt x="91" y="174"/>
                    <a:pt x="91" y="174"/>
                    <a:pt x="91" y="174"/>
                  </a:cubicBezTo>
                  <a:cubicBezTo>
                    <a:pt x="62" y="216"/>
                    <a:pt x="62" y="216"/>
                    <a:pt x="62" y="216"/>
                  </a:cubicBezTo>
                  <a:cubicBezTo>
                    <a:pt x="62" y="216"/>
                    <a:pt x="8" y="181"/>
                    <a:pt x="4" y="158"/>
                  </a:cubicBezTo>
                  <a:cubicBezTo>
                    <a:pt x="0" y="135"/>
                    <a:pt x="32" y="57"/>
                    <a:pt x="32" y="57"/>
                  </a:cubicBezTo>
                  <a:cubicBezTo>
                    <a:pt x="32" y="57"/>
                    <a:pt x="46" y="21"/>
                    <a:pt x="64" y="22"/>
                  </a:cubicBezTo>
                  <a:cubicBezTo>
                    <a:pt x="87" y="24"/>
                    <a:pt x="85" y="24"/>
                    <a:pt x="85" y="24"/>
                  </a:cubicBezTo>
                  <a:cubicBezTo>
                    <a:pt x="85" y="24"/>
                    <a:pt x="83" y="14"/>
                    <a:pt x="88" y="7"/>
                  </a:cubicBezTo>
                  <a:cubicBezTo>
                    <a:pt x="93" y="0"/>
                    <a:pt x="125" y="4"/>
                    <a:pt x="125" y="4"/>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2"/>
            <p:cNvSpPr/>
            <p:nvPr/>
          </p:nvSpPr>
          <p:spPr bwMode="auto">
            <a:xfrm>
              <a:off x="6007242" y="1382886"/>
              <a:ext cx="441790" cy="938304"/>
            </a:xfrm>
            <a:custGeom>
              <a:avLst/>
              <a:gdLst>
                <a:gd name="T0" fmla="*/ 49 w 140"/>
                <a:gd name="T1" fmla="*/ 4 h 297"/>
                <a:gd name="T2" fmla="*/ 0 w 140"/>
                <a:gd name="T3" fmla="*/ 144 h 297"/>
                <a:gd name="T4" fmla="*/ 0 w 140"/>
                <a:gd name="T5" fmla="*/ 250 h 297"/>
                <a:gd name="T6" fmla="*/ 85 w 140"/>
                <a:gd name="T7" fmla="*/ 280 h 297"/>
                <a:gd name="T8" fmla="*/ 89 w 140"/>
                <a:gd name="T9" fmla="*/ 79 h 297"/>
                <a:gd name="T10" fmla="*/ 86 w 140"/>
                <a:gd name="T11" fmla="*/ 240 h 297"/>
                <a:gd name="T12" fmla="*/ 140 w 140"/>
                <a:gd name="T13" fmla="*/ 239 h 297"/>
                <a:gd name="T14" fmla="*/ 136 w 140"/>
                <a:gd name="T15" fmla="*/ 49 h 297"/>
                <a:gd name="T16" fmla="*/ 110 w 140"/>
                <a:gd name="T17" fmla="*/ 22 h 297"/>
                <a:gd name="T18" fmla="*/ 90 w 140"/>
                <a:gd name="T19" fmla="*/ 24 h 297"/>
                <a:gd name="T20" fmla="*/ 87 w 140"/>
                <a:gd name="T21" fmla="*/ 7 h 297"/>
                <a:gd name="T22" fmla="*/ 49 w 140"/>
                <a:gd name="T23"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297">
                  <a:moveTo>
                    <a:pt x="49" y="4"/>
                  </a:moveTo>
                  <a:cubicBezTo>
                    <a:pt x="0" y="144"/>
                    <a:pt x="0" y="144"/>
                    <a:pt x="0" y="144"/>
                  </a:cubicBezTo>
                  <a:cubicBezTo>
                    <a:pt x="0" y="250"/>
                    <a:pt x="0" y="250"/>
                    <a:pt x="0" y="250"/>
                  </a:cubicBezTo>
                  <a:cubicBezTo>
                    <a:pt x="0" y="250"/>
                    <a:pt x="24" y="297"/>
                    <a:pt x="85" y="280"/>
                  </a:cubicBezTo>
                  <a:cubicBezTo>
                    <a:pt x="89" y="79"/>
                    <a:pt x="89" y="79"/>
                    <a:pt x="89" y="79"/>
                  </a:cubicBezTo>
                  <a:cubicBezTo>
                    <a:pt x="86" y="240"/>
                    <a:pt x="86" y="240"/>
                    <a:pt x="86" y="240"/>
                  </a:cubicBezTo>
                  <a:cubicBezTo>
                    <a:pt x="140" y="239"/>
                    <a:pt x="140" y="239"/>
                    <a:pt x="140" y="239"/>
                  </a:cubicBezTo>
                  <a:cubicBezTo>
                    <a:pt x="136" y="49"/>
                    <a:pt x="136" y="49"/>
                    <a:pt x="136" y="49"/>
                  </a:cubicBezTo>
                  <a:cubicBezTo>
                    <a:pt x="136" y="49"/>
                    <a:pt x="134" y="21"/>
                    <a:pt x="110" y="22"/>
                  </a:cubicBezTo>
                  <a:cubicBezTo>
                    <a:pt x="87" y="23"/>
                    <a:pt x="90" y="24"/>
                    <a:pt x="90" y="24"/>
                  </a:cubicBezTo>
                  <a:cubicBezTo>
                    <a:pt x="90" y="24"/>
                    <a:pt x="92" y="14"/>
                    <a:pt x="87" y="7"/>
                  </a:cubicBezTo>
                  <a:cubicBezTo>
                    <a:pt x="81" y="0"/>
                    <a:pt x="49" y="4"/>
                    <a:pt x="49" y="4"/>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3"/>
            <p:cNvSpPr/>
            <p:nvPr/>
          </p:nvSpPr>
          <p:spPr bwMode="auto">
            <a:xfrm>
              <a:off x="6278189" y="1639151"/>
              <a:ext cx="18686" cy="501852"/>
            </a:xfrm>
            <a:custGeom>
              <a:avLst/>
              <a:gdLst>
                <a:gd name="T0" fmla="*/ 4 w 6"/>
                <a:gd name="T1" fmla="*/ 149 h 159"/>
                <a:gd name="T2" fmla="*/ 5 w 6"/>
                <a:gd name="T3" fmla="*/ 98 h 159"/>
                <a:gd name="T4" fmla="*/ 3 w 6"/>
                <a:gd name="T5" fmla="*/ 0 h 159"/>
                <a:gd name="T6" fmla="*/ 0 w 6"/>
                <a:gd name="T7" fmla="*/ 159 h 159"/>
                <a:gd name="T8" fmla="*/ 4 w 6"/>
                <a:gd name="T9" fmla="*/ 159 h 159"/>
                <a:gd name="T10" fmla="*/ 4 w 6"/>
                <a:gd name="T11" fmla="*/ 149 h 159"/>
              </a:gdLst>
              <a:ahLst/>
              <a:cxnLst>
                <a:cxn ang="0">
                  <a:pos x="T0" y="T1"/>
                </a:cxn>
                <a:cxn ang="0">
                  <a:pos x="T2" y="T3"/>
                </a:cxn>
                <a:cxn ang="0">
                  <a:pos x="T4" y="T5"/>
                </a:cxn>
                <a:cxn ang="0">
                  <a:pos x="T6" y="T7"/>
                </a:cxn>
                <a:cxn ang="0">
                  <a:pos x="T8" y="T9"/>
                </a:cxn>
                <a:cxn ang="0">
                  <a:pos x="T10" y="T11"/>
                </a:cxn>
              </a:cxnLst>
              <a:rect l="0" t="0" r="r" b="b"/>
              <a:pathLst>
                <a:path w="6" h="159">
                  <a:moveTo>
                    <a:pt x="4" y="149"/>
                  </a:moveTo>
                  <a:cubicBezTo>
                    <a:pt x="4" y="132"/>
                    <a:pt x="5" y="115"/>
                    <a:pt x="5" y="98"/>
                  </a:cubicBezTo>
                  <a:cubicBezTo>
                    <a:pt x="6" y="62"/>
                    <a:pt x="5" y="34"/>
                    <a:pt x="3" y="0"/>
                  </a:cubicBezTo>
                  <a:cubicBezTo>
                    <a:pt x="0" y="159"/>
                    <a:pt x="0" y="159"/>
                    <a:pt x="0" y="159"/>
                  </a:cubicBezTo>
                  <a:cubicBezTo>
                    <a:pt x="4" y="159"/>
                    <a:pt x="4" y="159"/>
                    <a:pt x="4" y="159"/>
                  </a:cubicBezTo>
                  <a:cubicBezTo>
                    <a:pt x="4" y="156"/>
                    <a:pt x="4" y="152"/>
                    <a:pt x="4" y="149"/>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4"/>
            <p:cNvSpPr/>
            <p:nvPr/>
          </p:nvSpPr>
          <p:spPr bwMode="auto">
            <a:xfrm>
              <a:off x="5877775" y="1394898"/>
              <a:ext cx="148154" cy="397744"/>
            </a:xfrm>
            <a:custGeom>
              <a:avLst/>
              <a:gdLst>
                <a:gd name="T0" fmla="*/ 9 w 111"/>
                <a:gd name="T1" fmla="*/ 0 h 298"/>
                <a:gd name="T2" fmla="*/ 0 w 111"/>
                <a:gd name="T3" fmla="*/ 135 h 298"/>
                <a:gd name="T4" fmla="*/ 42 w 111"/>
                <a:gd name="T5" fmla="*/ 135 h 298"/>
                <a:gd name="T6" fmla="*/ 14 w 111"/>
                <a:gd name="T7" fmla="*/ 298 h 298"/>
                <a:gd name="T8" fmla="*/ 111 w 111"/>
                <a:gd name="T9" fmla="*/ 291 h 298"/>
                <a:gd name="T10" fmla="*/ 9 w 111"/>
                <a:gd name="T11" fmla="*/ 0 h 298"/>
              </a:gdLst>
              <a:ahLst/>
              <a:cxnLst>
                <a:cxn ang="0">
                  <a:pos x="T0" y="T1"/>
                </a:cxn>
                <a:cxn ang="0">
                  <a:pos x="T2" y="T3"/>
                </a:cxn>
                <a:cxn ang="0">
                  <a:pos x="T4" y="T5"/>
                </a:cxn>
                <a:cxn ang="0">
                  <a:pos x="T6" y="T7"/>
                </a:cxn>
                <a:cxn ang="0">
                  <a:pos x="T8" y="T9"/>
                </a:cxn>
                <a:cxn ang="0">
                  <a:pos x="T10" y="T11"/>
                </a:cxn>
              </a:cxnLst>
              <a:rect l="0" t="0" r="r" b="b"/>
              <a:pathLst>
                <a:path w="111" h="298">
                  <a:moveTo>
                    <a:pt x="9" y="0"/>
                  </a:moveTo>
                  <a:lnTo>
                    <a:pt x="0" y="135"/>
                  </a:lnTo>
                  <a:lnTo>
                    <a:pt x="42" y="135"/>
                  </a:lnTo>
                  <a:lnTo>
                    <a:pt x="14" y="298"/>
                  </a:lnTo>
                  <a:lnTo>
                    <a:pt x="111" y="291"/>
                  </a:lnTo>
                  <a:lnTo>
                    <a:pt x="9"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5"/>
            <p:cNvSpPr/>
            <p:nvPr/>
          </p:nvSpPr>
          <p:spPr bwMode="auto">
            <a:xfrm>
              <a:off x="6025928" y="1394898"/>
              <a:ext cx="152157" cy="397744"/>
            </a:xfrm>
            <a:custGeom>
              <a:avLst/>
              <a:gdLst>
                <a:gd name="T0" fmla="*/ 102 w 114"/>
                <a:gd name="T1" fmla="*/ 0 h 298"/>
                <a:gd name="T2" fmla="*/ 114 w 114"/>
                <a:gd name="T3" fmla="*/ 135 h 298"/>
                <a:gd name="T4" fmla="*/ 71 w 114"/>
                <a:gd name="T5" fmla="*/ 135 h 298"/>
                <a:gd name="T6" fmla="*/ 97 w 114"/>
                <a:gd name="T7" fmla="*/ 298 h 298"/>
                <a:gd name="T8" fmla="*/ 0 w 114"/>
                <a:gd name="T9" fmla="*/ 291 h 298"/>
                <a:gd name="T10" fmla="*/ 102 w 114"/>
                <a:gd name="T11" fmla="*/ 0 h 298"/>
              </a:gdLst>
              <a:ahLst/>
              <a:cxnLst>
                <a:cxn ang="0">
                  <a:pos x="T0" y="T1"/>
                </a:cxn>
                <a:cxn ang="0">
                  <a:pos x="T2" y="T3"/>
                </a:cxn>
                <a:cxn ang="0">
                  <a:pos x="T4" y="T5"/>
                </a:cxn>
                <a:cxn ang="0">
                  <a:pos x="T6" y="T7"/>
                </a:cxn>
                <a:cxn ang="0">
                  <a:pos x="T8" y="T9"/>
                </a:cxn>
                <a:cxn ang="0">
                  <a:pos x="T10" y="T11"/>
                </a:cxn>
              </a:cxnLst>
              <a:rect l="0" t="0" r="r" b="b"/>
              <a:pathLst>
                <a:path w="114" h="298">
                  <a:moveTo>
                    <a:pt x="102" y="0"/>
                  </a:moveTo>
                  <a:lnTo>
                    <a:pt x="114" y="135"/>
                  </a:lnTo>
                  <a:lnTo>
                    <a:pt x="71" y="135"/>
                  </a:lnTo>
                  <a:lnTo>
                    <a:pt x="97" y="298"/>
                  </a:lnTo>
                  <a:lnTo>
                    <a:pt x="0" y="291"/>
                  </a:lnTo>
                  <a:lnTo>
                    <a:pt x="102"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226"/>
            <p:cNvSpPr>
              <a:spLocks noChangeArrowheads="1"/>
            </p:cNvSpPr>
            <p:nvPr/>
          </p:nvSpPr>
          <p:spPr bwMode="auto">
            <a:xfrm>
              <a:off x="6111350" y="2099627"/>
              <a:ext cx="120124" cy="1868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227"/>
            <p:cNvSpPr>
              <a:spLocks noChangeArrowheads="1"/>
            </p:cNvSpPr>
            <p:nvPr/>
          </p:nvSpPr>
          <p:spPr bwMode="auto">
            <a:xfrm>
              <a:off x="5815044" y="2099627"/>
              <a:ext cx="122794" cy="1868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228"/>
            <p:cNvSpPr>
              <a:spLocks noChangeArrowheads="1"/>
            </p:cNvSpPr>
            <p:nvPr/>
          </p:nvSpPr>
          <p:spPr bwMode="auto">
            <a:xfrm>
              <a:off x="6152726" y="1648494"/>
              <a:ext cx="109446" cy="25360"/>
            </a:xfrm>
            <a:prstGeom prst="rect">
              <a:avLst/>
            </a:prstGeom>
            <a:solidFill>
              <a:srgbClr val="B79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29"/>
            <p:cNvSpPr>
              <a:spLocks noChangeArrowheads="1"/>
            </p:cNvSpPr>
            <p:nvPr/>
          </p:nvSpPr>
          <p:spPr bwMode="auto">
            <a:xfrm>
              <a:off x="6019254" y="1783300"/>
              <a:ext cx="9343" cy="429778"/>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Freeform 230"/>
            <p:cNvSpPr/>
            <p:nvPr/>
          </p:nvSpPr>
          <p:spPr bwMode="auto">
            <a:xfrm>
              <a:off x="5660217" y="3049942"/>
              <a:ext cx="273617" cy="186860"/>
            </a:xfrm>
            <a:custGeom>
              <a:avLst/>
              <a:gdLst>
                <a:gd name="T0" fmla="*/ 0 w 87"/>
                <a:gd name="T1" fmla="*/ 54 h 59"/>
                <a:gd name="T2" fmla="*/ 78 w 87"/>
                <a:gd name="T3" fmla="*/ 59 h 59"/>
                <a:gd name="T4" fmla="*/ 46 w 87"/>
                <a:gd name="T5" fmla="*/ 10 h 59"/>
                <a:gd name="T6" fmla="*/ 0 w 87"/>
                <a:gd name="T7" fmla="*/ 54 h 59"/>
              </a:gdLst>
              <a:ahLst/>
              <a:cxnLst>
                <a:cxn ang="0">
                  <a:pos x="T0" y="T1"/>
                </a:cxn>
                <a:cxn ang="0">
                  <a:pos x="T2" y="T3"/>
                </a:cxn>
                <a:cxn ang="0">
                  <a:pos x="T4" y="T5"/>
                </a:cxn>
                <a:cxn ang="0">
                  <a:pos x="T6" y="T7"/>
                </a:cxn>
              </a:cxnLst>
              <a:rect l="0" t="0" r="r" b="b"/>
              <a:pathLst>
                <a:path w="87" h="59">
                  <a:moveTo>
                    <a:pt x="0" y="54"/>
                  </a:moveTo>
                  <a:cubicBezTo>
                    <a:pt x="78" y="59"/>
                    <a:pt x="78" y="59"/>
                    <a:pt x="78" y="59"/>
                  </a:cubicBezTo>
                  <a:cubicBezTo>
                    <a:pt x="78" y="59"/>
                    <a:pt x="87" y="21"/>
                    <a:pt x="46" y="10"/>
                  </a:cubicBezTo>
                  <a:cubicBezTo>
                    <a:pt x="5" y="0"/>
                    <a:pt x="0" y="54"/>
                    <a:pt x="0" y="54"/>
                  </a:cubicBezTo>
                  <a:close/>
                </a:path>
              </a:pathLst>
            </a:custGeom>
            <a:solidFill>
              <a:srgbClr val="4C47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1"/>
            <p:cNvSpPr/>
            <p:nvPr/>
          </p:nvSpPr>
          <p:spPr bwMode="auto">
            <a:xfrm>
              <a:off x="6158064" y="3052612"/>
              <a:ext cx="272281" cy="186860"/>
            </a:xfrm>
            <a:custGeom>
              <a:avLst/>
              <a:gdLst>
                <a:gd name="T0" fmla="*/ 86 w 86"/>
                <a:gd name="T1" fmla="*/ 54 h 59"/>
                <a:gd name="T2" fmla="*/ 8 w 86"/>
                <a:gd name="T3" fmla="*/ 59 h 59"/>
                <a:gd name="T4" fmla="*/ 41 w 86"/>
                <a:gd name="T5" fmla="*/ 11 h 59"/>
                <a:gd name="T6" fmla="*/ 86 w 86"/>
                <a:gd name="T7" fmla="*/ 54 h 59"/>
              </a:gdLst>
              <a:ahLst/>
              <a:cxnLst>
                <a:cxn ang="0">
                  <a:pos x="T0" y="T1"/>
                </a:cxn>
                <a:cxn ang="0">
                  <a:pos x="T2" y="T3"/>
                </a:cxn>
                <a:cxn ang="0">
                  <a:pos x="T4" y="T5"/>
                </a:cxn>
                <a:cxn ang="0">
                  <a:pos x="T6" y="T7"/>
                </a:cxn>
              </a:cxnLst>
              <a:rect l="0" t="0" r="r" b="b"/>
              <a:pathLst>
                <a:path w="86" h="59">
                  <a:moveTo>
                    <a:pt x="86" y="54"/>
                  </a:moveTo>
                  <a:cubicBezTo>
                    <a:pt x="8" y="59"/>
                    <a:pt x="8" y="59"/>
                    <a:pt x="8" y="59"/>
                  </a:cubicBezTo>
                  <a:cubicBezTo>
                    <a:pt x="8" y="59"/>
                    <a:pt x="0" y="21"/>
                    <a:pt x="41" y="11"/>
                  </a:cubicBezTo>
                  <a:cubicBezTo>
                    <a:pt x="82" y="0"/>
                    <a:pt x="86" y="54"/>
                    <a:pt x="86" y="54"/>
                  </a:cubicBezTo>
                  <a:close/>
                </a:path>
              </a:pathLst>
            </a:custGeom>
            <a:solidFill>
              <a:srgbClr val="4C47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2"/>
            <p:cNvSpPr/>
            <p:nvPr/>
          </p:nvSpPr>
          <p:spPr bwMode="auto">
            <a:xfrm>
              <a:off x="5697589" y="1942131"/>
              <a:ext cx="192199" cy="204212"/>
            </a:xfrm>
            <a:custGeom>
              <a:avLst/>
              <a:gdLst>
                <a:gd name="T0" fmla="*/ 25 w 61"/>
                <a:gd name="T1" fmla="*/ 0 h 65"/>
                <a:gd name="T2" fmla="*/ 30 w 61"/>
                <a:gd name="T3" fmla="*/ 4 h 65"/>
                <a:gd name="T4" fmla="*/ 49 w 61"/>
                <a:gd name="T5" fmla="*/ 21 h 65"/>
                <a:gd name="T6" fmla="*/ 51 w 61"/>
                <a:gd name="T7" fmla="*/ 47 h 65"/>
                <a:gd name="T8" fmla="*/ 21 w 61"/>
                <a:gd name="T9" fmla="*/ 53 h 65"/>
                <a:gd name="T10" fmla="*/ 0 w 61"/>
                <a:gd name="T11" fmla="*/ 36 h 65"/>
                <a:gd name="T12" fmla="*/ 25 w 6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1" h="65">
                  <a:moveTo>
                    <a:pt x="25" y="0"/>
                  </a:moveTo>
                  <a:cubicBezTo>
                    <a:pt x="30" y="4"/>
                    <a:pt x="30" y="4"/>
                    <a:pt x="30" y="4"/>
                  </a:cubicBezTo>
                  <a:cubicBezTo>
                    <a:pt x="49" y="21"/>
                    <a:pt x="49" y="21"/>
                    <a:pt x="49" y="21"/>
                  </a:cubicBezTo>
                  <a:cubicBezTo>
                    <a:pt x="49" y="21"/>
                    <a:pt x="61" y="33"/>
                    <a:pt x="51" y="47"/>
                  </a:cubicBezTo>
                  <a:cubicBezTo>
                    <a:pt x="38" y="65"/>
                    <a:pt x="21" y="53"/>
                    <a:pt x="21" y="53"/>
                  </a:cubicBezTo>
                  <a:cubicBezTo>
                    <a:pt x="0" y="36"/>
                    <a:pt x="0" y="36"/>
                    <a:pt x="0" y="36"/>
                  </a:cubicBezTo>
                  <a:lnTo>
                    <a:pt x="25"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233"/>
            <p:cNvSpPr>
              <a:spLocks noChangeArrowheads="1"/>
            </p:cNvSpPr>
            <p:nvPr/>
          </p:nvSpPr>
          <p:spPr bwMode="auto">
            <a:xfrm>
              <a:off x="5795023" y="862348"/>
              <a:ext cx="104108" cy="10410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234"/>
            <p:cNvSpPr>
              <a:spLocks noChangeArrowheads="1"/>
            </p:cNvSpPr>
            <p:nvPr/>
          </p:nvSpPr>
          <p:spPr bwMode="auto">
            <a:xfrm>
              <a:off x="6123362" y="862348"/>
              <a:ext cx="104108" cy="10410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5"/>
            <p:cNvSpPr/>
            <p:nvPr/>
          </p:nvSpPr>
          <p:spPr bwMode="auto">
            <a:xfrm>
              <a:off x="5745639" y="791608"/>
              <a:ext cx="134806" cy="70740"/>
            </a:xfrm>
            <a:custGeom>
              <a:avLst/>
              <a:gdLst>
                <a:gd name="T0" fmla="*/ 2 w 43"/>
                <a:gd name="T1" fmla="*/ 22 h 22"/>
                <a:gd name="T2" fmla="*/ 0 w 43"/>
                <a:gd name="T3" fmla="*/ 21 h 22"/>
                <a:gd name="T4" fmla="*/ 1 w 43"/>
                <a:gd name="T5" fmla="*/ 18 h 22"/>
                <a:gd name="T6" fmla="*/ 40 w 43"/>
                <a:gd name="T7" fmla="*/ 1 h 22"/>
                <a:gd name="T8" fmla="*/ 42 w 43"/>
                <a:gd name="T9" fmla="*/ 2 h 22"/>
                <a:gd name="T10" fmla="*/ 41 w 43"/>
                <a:gd name="T11" fmla="*/ 4 h 22"/>
                <a:gd name="T12" fmla="*/ 3 w 43"/>
                <a:gd name="T13" fmla="*/ 22 h 22"/>
                <a:gd name="T14" fmla="*/ 2 w 4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 y="22"/>
                  </a:moveTo>
                  <a:cubicBezTo>
                    <a:pt x="1" y="22"/>
                    <a:pt x="1" y="22"/>
                    <a:pt x="0" y="21"/>
                  </a:cubicBezTo>
                  <a:cubicBezTo>
                    <a:pt x="0" y="20"/>
                    <a:pt x="0" y="19"/>
                    <a:pt x="1" y="18"/>
                  </a:cubicBezTo>
                  <a:cubicBezTo>
                    <a:pt x="40" y="1"/>
                    <a:pt x="40" y="1"/>
                    <a:pt x="40" y="1"/>
                  </a:cubicBezTo>
                  <a:cubicBezTo>
                    <a:pt x="41" y="0"/>
                    <a:pt x="42" y="0"/>
                    <a:pt x="42" y="2"/>
                  </a:cubicBezTo>
                  <a:cubicBezTo>
                    <a:pt x="43" y="3"/>
                    <a:pt x="42" y="4"/>
                    <a:pt x="41" y="4"/>
                  </a:cubicBezTo>
                  <a:cubicBezTo>
                    <a:pt x="3" y="22"/>
                    <a:pt x="3" y="22"/>
                    <a:pt x="3" y="22"/>
                  </a:cubicBezTo>
                  <a:cubicBezTo>
                    <a:pt x="3" y="22"/>
                    <a:pt x="3" y="22"/>
                    <a:pt x="2" y="22"/>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6"/>
            <p:cNvSpPr/>
            <p:nvPr/>
          </p:nvSpPr>
          <p:spPr bwMode="auto">
            <a:xfrm>
              <a:off x="6148722" y="782265"/>
              <a:ext cx="136141" cy="73410"/>
            </a:xfrm>
            <a:custGeom>
              <a:avLst/>
              <a:gdLst>
                <a:gd name="T0" fmla="*/ 41 w 43"/>
                <a:gd name="T1" fmla="*/ 23 h 23"/>
                <a:gd name="T2" fmla="*/ 43 w 43"/>
                <a:gd name="T3" fmla="*/ 22 h 23"/>
                <a:gd name="T4" fmla="*/ 42 w 43"/>
                <a:gd name="T5" fmla="*/ 19 h 23"/>
                <a:gd name="T6" fmla="*/ 4 w 43"/>
                <a:gd name="T7" fmla="*/ 1 h 23"/>
                <a:gd name="T8" fmla="*/ 1 w 43"/>
                <a:gd name="T9" fmla="*/ 2 h 23"/>
                <a:gd name="T10" fmla="*/ 2 w 43"/>
                <a:gd name="T11" fmla="*/ 5 h 23"/>
                <a:gd name="T12" fmla="*/ 40 w 43"/>
                <a:gd name="T13" fmla="*/ 23 h 23"/>
                <a:gd name="T14" fmla="*/ 41 w 43"/>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41" y="23"/>
                  </a:moveTo>
                  <a:cubicBezTo>
                    <a:pt x="42" y="23"/>
                    <a:pt x="43" y="22"/>
                    <a:pt x="43" y="22"/>
                  </a:cubicBezTo>
                  <a:cubicBezTo>
                    <a:pt x="43" y="20"/>
                    <a:pt x="43" y="19"/>
                    <a:pt x="42" y="19"/>
                  </a:cubicBezTo>
                  <a:cubicBezTo>
                    <a:pt x="4" y="1"/>
                    <a:pt x="4" y="1"/>
                    <a:pt x="4" y="1"/>
                  </a:cubicBezTo>
                  <a:cubicBezTo>
                    <a:pt x="2" y="0"/>
                    <a:pt x="1" y="1"/>
                    <a:pt x="1" y="2"/>
                  </a:cubicBezTo>
                  <a:cubicBezTo>
                    <a:pt x="0" y="3"/>
                    <a:pt x="1" y="4"/>
                    <a:pt x="2" y="5"/>
                  </a:cubicBezTo>
                  <a:cubicBezTo>
                    <a:pt x="40" y="23"/>
                    <a:pt x="40" y="23"/>
                    <a:pt x="40" y="23"/>
                  </a:cubicBezTo>
                  <a:cubicBezTo>
                    <a:pt x="40" y="23"/>
                    <a:pt x="41" y="23"/>
                    <a:pt x="41" y="23"/>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7"/>
            <p:cNvSpPr/>
            <p:nvPr/>
          </p:nvSpPr>
          <p:spPr bwMode="auto">
            <a:xfrm>
              <a:off x="5905804" y="1149311"/>
              <a:ext cx="274951" cy="132137"/>
            </a:xfrm>
            <a:custGeom>
              <a:avLst/>
              <a:gdLst>
                <a:gd name="T0" fmla="*/ 38 w 87"/>
                <a:gd name="T1" fmla="*/ 39 h 42"/>
                <a:gd name="T2" fmla="*/ 1 w 87"/>
                <a:gd name="T3" fmla="*/ 28 h 42"/>
                <a:gd name="T4" fmla="*/ 1 w 87"/>
                <a:gd name="T5" fmla="*/ 25 h 42"/>
                <a:gd name="T6" fmla="*/ 4 w 87"/>
                <a:gd name="T7" fmla="*/ 24 h 42"/>
                <a:gd name="T8" fmla="*/ 55 w 87"/>
                <a:gd name="T9" fmla="*/ 32 h 42"/>
                <a:gd name="T10" fmla="*/ 82 w 87"/>
                <a:gd name="T11" fmla="*/ 2 h 42"/>
                <a:gd name="T12" fmla="*/ 85 w 87"/>
                <a:gd name="T13" fmla="*/ 0 h 42"/>
                <a:gd name="T14" fmla="*/ 86 w 87"/>
                <a:gd name="T15" fmla="*/ 3 h 42"/>
                <a:gd name="T16" fmla="*/ 56 w 87"/>
                <a:gd name="T17" fmla="*/ 36 h 42"/>
                <a:gd name="T18" fmla="*/ 38 w 87"/>
                <a:gd name="T19"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2">
                  <a:moveTo>
                    <a:pt x="38" y="39"/>
                  </a:moveTo>
                  <a:cubicBezTo>
                    <a:pt x="18" y="39"/>
                    <a:pt x="2" y="29"/>
                    <a:pt x="1" y="28"/>
                  </a:cubicBezTo>
                  <a:cubicBezTo>
                    <a:pt x="0" y="27"/>
                    <a:pt x="0" y="26"/>
                    <a:pt x="1" y="25"/>
                  </a:cubicBezTo>
                  <a:cubicBezTo>
                    <a:pt x="2" y="24"/>
                    <a:pt x="3" y="24"/>
                    <a:pt x="4" y="24"/>
                  </a:cubicBezTo>
                  <a:cubicBezTo>
                    <a:pt x="4" y="25"/>
                    <a:pt x="30" y="42"/>
                    <a:pt x="55" y="32"/>
                  </a:cubicBezTo>
                  <a:cubicBezTo>
                    <a:pt x="79" y="22"/>
                    <a:pt x="82" y="2"/>
                    <a:pt x="82" y="2"/>
                  </a:cubicBezTo>
                  <a:cubicBezTo>
                    <a:pt x="82" y="1"/>
                    <a:pt x="83" y="0"/>
                    <a:pt x="85" y="0"/>
                  </a:cubicBezTo>
                  <a:cubicBezTo>
                    <a:pt x="86" y="0"/>
                    <a:pt x="87" y="2"/>
                    <a:pt x="86" y="3"/>
                  </a:cubicBezTo>
                  <a:cubicBezTo>
                    <a:pt x="86" y="4"/>
                    <a:pt x="83" y="25"/>
                    <a:pt x="56" y="36"/>
                  </a:cubicBezTo>
                  <a:cubicBezTo>
                    <a:pt x="50" y="38"/>
                    <a:pt x="44" y="39"/>
                    <a:pt x="38" y="39"/>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矩形 42"/>
          <p:cNvSpPr/>
          <p:nvPr/>
        </p:nvSpPr>
        <p:spPr>
          <a:xfrm>
            <a:off x="632709" y="1373760"/>
            <a:ext cx="7445397" cy="553085"/>
          </a:xfrm>
          <a:prstGeom prst="rect">
            <a:avLst/>
          </a:prstGeom>
        </p:spPr>
        <p:txBody>
          <a:bodyPr wrap="square">
            <a:spAutoFit/>
          </a:bodyPr>
          <a:lstStyle/>
          <a:p>
            <a:pPr indent="269875" algn="just">
              <a:lnSpc>
                <a:spcPct val="150000"/>
              </a:lnSpc>
              <a:spcAft>
                <a:spcPts val="0"/>
              </a:spcAft>
            </a:pPr>
            <a:r>
              <a:rPr lang="en-US" altLang="zh-CN"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SaaS</a:t>
            </a:r>
            <a:r>
              <a:rPr lang="zh-CN" altLang="en-US"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提供的服务</a:t>
            </a:r>
            <a:r>
              <a:rPr lang="zh-CN" altLang="zh-CN"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可分为两类：</a:t>
            </a:r>
          </a:p>
        </p:txBody>
      </p:sp>
      <p:pic>
        <p:nvPicPr>
          <p:cNvPr id="45" name="图片 44"/>
          <p:cNvPicPr>
            <a:picLocks noChangeAspect="1"/>
          </p:cNvPicPr>
          <p:nvPr/>
        </p:nvPicPr>
        <p:blipFill>
          <a:blip r:embed="rId3" cstate="print"/>
          <a:stretch>
            <a:fillRect/>
          </a:stretch>
        </p:blipFill>
        <p:spPr>
          <a:xfrm>
            <a:off x="9951745" y="3721152"/>
            <a:ext cx="1309072" cy="1509069"/>
          </a:xfrm>
          <a:prstGeom prst="rect">
            <a:avLst/>
          </a:prstGeom>
        </p:spPr>
      </p:pic>
      <p:grpSp>
        <p:nvGrpSpPr>
          <p:cNvPr id="5" name="组合 4"/>
          <p:cNvGrpSpPr/>
          <p:nvPr/>
        </p:nvGrpSpPr>
        <p:grpSpPr>
          <a:xfrm>
            <a:off x="-49894" y="1949139"/>
            <a:ext cx="8128000" cy="4698551"/>
            <a:chOff x="-49894" y="1575409"/>
            <a:chExt cx="8128000" cy="5418667"/>
          </a:xfrm>
        </p:grpSpPr>
        <p:graphicFrame>
          <p:nvGraphicFramePr>
            <p:cNvPr id="4" name="图示 3"/>
            <p:cNvGraphicFramePr/>
            <p:nvPr/>
          </p:nvGraphicFramePr>
          <p:xfrm>
            <a:off x="-49894" y="157540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2" name="Rectangle 31"/>
            <p:cNvSpPr/>
            <p:nvPr/>
          </p:nvSpPr>
          <p:spPr>
            <a:xfrm>
              <a:off x="577984" y="2460323"/>
              <a:ext cx="2077674" cy="420564"/>
            </a:xfrm>
            <a:prstGeom prst="rect">
              <a:avLst/>
            </a:prstGeom>
            <a:noFill/>
          </p:spPr>
          <p:txBody>
            <a:bodyPr wrap="square">
              <a:spAutoFit/>
            </a:bodyPr>
            <a:lstStyle/>
            <a:p>
              <a:pPr algn="ctr" defTabSz="967740">
                <a:defRPr/>
              </a:pPr>
              <a:r>
                <a:rPr lang="zh-CN" altLang="en-US" sz="2135" b="1" kern="0" dirty="0">
                  <a:solidFill>
                    <a:srgbClr val="C00000"/>
                  </a:solidFill>
                  <a:latin typeface="微软雅黑" panose="020B0503020204020204" charset="-122"/>
                  <a:ea typeface="微软雅黑" panose="020B0503020204020204" charset="-122"/>
                </a:rPr>
                <a:t>垂直</a:t>
              </a:r>
              <a:r>
                <a:rPr lang="en-US" altLang="zh-CN" sz="2135" b="1" kern="0" dirty="0">
                  <a:solidFill>
                    <a:srgbClr val="C00000"/>
                  </a:solidFill>
                  <a:latin typeface="微软雅黑" panose="020B0503020204020204" charset="-122"/>
                  <a:ea typeface="微软雅黑" panose="020B0503020204020204" charset="-122"/>
                </a:rPr>
                <a:t>SaaS</a:t>
              </a:r>
              <a:endParaRPr lang="ms-MY" sz="2135" b="1" kern="0" dirty="0">
                <a:solidFill>
                  <a:srgbClr val="C00000"/>
                </a:solidFill>
                <a:latin typeface="微软雅黑" panose="020B0503020204020204" charset="-122"/>
              </a:endParaRPr>
            </a:p>
          </p:txBody>
        </p:sp>
        <p:sp>
          <p:nvSpPr>
            <p:cNvPr id="64" name="Rectangle 35"/>
            <p:cNvSpPr/>
            <p:nvPr/>
          </p:nvSpPr>
          <p:spPr>
            <a:xfrm>
              <a:off x="577984" y="5075791"/>
              <a:ext cx="2085835" cy="420564"/>
            </a:xfrm>
            <a:prstGeom prst="rect">
              <a:avLst/>
            </a:prstGeom>
            <a:noFill/>
          </p:spPr>
          <p:txBody>
            <a:bodyPr wrap="square">
              <a:spAutoFit/>
            </a:bodyPr>
            <a:lstStyle/>
            <a:p>
              <a:pPr algn="ctr" defTabSz="967740">
                <a:defRPr/>
              </a:pPr>
              <a:r>
                <a:rPr lang="zh-CN" altLang="en-US" sz="2135" b="1" kern="0" dirty="0">
                  <a:solidFill>
                    <a:srgbClr val="C00000"/>
                  </a:solidFill>
                  <a:latin typeface="微软雅黑" panose="020B0503020204020204" charset="-122"/>
                  <a:ea typeface="微软雅黑" panose="020B0503020204020204" charset="-122"/>
                </a:rPr>
                <a:t>通用</a:t>
              </a:r>
              <a:r>
                <a:rPr lang="en-US" altLang="zh-CN" sz="2135" b="1" kern="0" dirty="0">
                  <a:solidFill>
                    <a:srgbClr val="C00000"/>
                  </a:solidFill>
                  <a:latin typeface="微软雅黑" panose="020B0503020204020204" charset="-122"/>
                  <a:ea typeface="微软雅黑" panose="020B0503020204020204" charset="-122"/>
                </a:rPr>
                <a:t>SaaS</a:t>
              </a:r>
              <a:endParaRPr lang="ms-MY" altLang="zh-CN" sz="2135" b="1" kern="0" dirty="0">
                <a:solidFill>
                  <a:srgbClr val="C00000"/>
                </a:solidFill>
                <a:latin typeface="微软雅黑" panose="020B0503020204020204" charset="-122"/>
                <a:ea typeface="微软雅黑" panose="020B0503020204020204" charset="-122"/>
              </a:endParaRPr>
            </a:p>
          </p:txBody>
        </p:sp>
      </p:grpSp>
      <p:sp>
        <p:nvSpPr>
          <p:cNvPr id="46" name="矩形 45"/>
          <p:cNvSpPr/>
          <p:nvPr/>
        </p:nvSpPr>
        <p:spPr>
          <a:xfrm>
            <a:off x="-6089" y="271484"/>
            <a:ext cx="751959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308930" y="271484"/>
            <a:ext cx="746116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2.3.4</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-SaaS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云计算系统部署模型</a:t>
            </a:r>
          </a:p>
        </p:txBody>
      </p:sp>
      <p:cxnSp>
        <p:nvCxnSpPr>
          <p:cNvPr id="14"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23515" y="2435225"/>
            <a:ext cx="1816735" cy="1322070"/>
          </a:xfrm>
          <a:prstGeom prst="rect">
            <a:avLst/>
          </a:prstGeom>
          <a:noFill/>
        </p:spPr>
        <p:txBody>
          <a:bodyPr wrap="square" rtlCol="0">
            <a:spAutoFit/>
          </a:bodyPr>
          <a:lstStyle/>
          <a:p>
            <a:pPr algn="r"/>
            <a:r>
              <a:rPr lang="en-US" altLang="zh-CN" sz="8000" dirty="0">
                <a:solidFill>
                  <a:schemeClr val="accent1">
                    <a:lumMod val="75000"/>
                  </a:schemeClr>
                </a:solidFill>
              </a:rPr>
              <a:t>2.4</a:t>
            </a:r>
          </a:p>
        </p:txBody>
      </p:sp>
      <p:pic>
        <p:nvPicPr>
          <p:cNvPr id="16" name="图片 15"/>
          <p:cNvPicPr>
            <a:picLocks noChangeAspect="1"/>
          </p:cNvPicPr>
          <p:nvPr/>
        </p:nvPicPr>
        <p:blipFill>
          <a:blip r:embed="rId3" cstate="print"/>
          <a:stretch>
            <a:fillRect/>
          </a:stretch>
        </p:blipFill>
        <p:spPr>
          <a:xfrm>
            <a:off x="3855194" y="2141855"/>
            <a:ext cx="616143" cy="616143"/>
          </a:xfrm>
          <a:prstGeom prst="rect">
            <a:avLst/>
          </a:prstGeom>
        </p:spPr>
      </p:pic>
      <p:pic>
        <p:nvPicPr>
          <p:cNvPr id="17" name="图片 16"/>
          <p:cNvPicPr>
            <a:picLocks noChangeAspect="1"/>
          </p:cNvPicPr>
          <p:nvPr/>
        </p:nvPicPr>
        <p:blipFill>
          <a:blip r:embed="rId4" cstate="print"/>
          <a:stretch>
            <a:fillRect/>
          </a:stretch>
        </p:blipFill>
        <p:spPr>
          <a:xfrm>
            <a:off x="4729690"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p:nvPr/>
        </p:nvSpPr>
        <p:spPr>
          <a:xfrm>
            <a:off x="407368" y="1723931"/>
            <a:ext cx="5363713" cy="648238"/>
          </a:xfrm>
          <a:prstGeom prst="roundRect">
            <a:avLst>
              <a:gd name="adj" fmla="val 7918"/>
            </a:avLst>
          </a:prstGeom>
          <a:solidFill>
            <a:schemeClr val="bg1">
              <a:lumMod val="85000"/>
            </a:schemeClr>
          </a:solidFill>
          <a:ln>
            <a:noFill/>
          </a:ln>
        </p:spPr>
        <p:txBody>
          <a:bodyPr vert="horz" lIns="91440" tIns="45720" rIns="91440" bIns="45720" rtlCol="0" anchor="ctr">
            <a:noAutofit/>
          </a:bodyPr>
          <a:lstStyle>
            <a:defPPr>
              <a:defRPr lang="zh-CN"/>
            </a:defPPr>
            <a:lvl1pPr marL="182880" marR="0" lvl="0" indent="-182880" fontAlgn="auto">
              <a:lnSpc>
                <a:spcPts val="2200"/>
              </a:lnSpc>
              <a:spcBef>
                <a:spcPts val="0"/>
              </a:spcBef>
              <a:spcAft>
                <a:spcPts val="0"/>
              </a:spcAft>
              <a:buClrTx/>
              <a:buSzTx/>
              <a:buFont typeface="Arial" panose="020B0604020202020204" pitchFamily="34" charset="0"/>
              <a:buChar char="•"/>
              <a:defRPr kumimoji="0" sz="2000" b="1" i="0" u="none" strike="noStrike" kern="0" cap="none" spc="0" normalizeH="0" baseline="0">
                <a:ln>
                  <a:noFill/>
                </a:ln>
                <a:solidFill>
                  <a:prstClr val="white"/>
                </a:solidFill>
                <a:effectLst/>
                <a:uLnTx/>
                <a:uFillTx/>
                <a:latin typeface="微软雅黑" panose="020B0503020204020204" charset="-122"/>
                <a:ea typeface="微软雅黑" panose="020B0503020204020204" charset="-122"/>
              </a:defRPr>
            </a:lvl1pPr>
          </a:lstStyle>
          <a:p>
            <a:pPr algn="ctr"/>
            <a:r>
              <a:rPr lang="zh-CN" altLang="en-US" dirty="0">
                <a:solidFill>
                  <a:schemeClr val="tx1"/>
                </a:solidFill>
              </a:rPr>
              <a:t>公有云</a:t>
            </a:r>
            <a:r>
              <a:rPr lang="en-US" altLang="zh-CN" dirty="0">
                <a:solidFill>
                  <a:schemeClr val="tx1"/>
                </a:solidFill>
              </a:rPr>
              <a:t> -</a:t>
            </a:r>
            <a:r>
              <a:rPr lang="en-US" altLang="zh-CN" b="0" dirty="0">
                <a:solidFill>
                  <a:schemeClr val="tx1"/>
                </a:solidFill>
              </a:rPr>
              <a:t> </a:t>
            </a:r>
            <a:r>
              <a:rPr lang="zh-CN" altLang="en-US" sz="1600" b="0" dirty="0">
                <a:solidFill>
                  <a:schemeClr val="tx1"/>
                </a:solidFill>
              </a:rPr>
              <a:t>云计算运营商拥有超大规模基础设施，对外提供云服务</a:t>
            </a:r>
            <a:endParaRPr lang="en-US" altLang="zh-CN" sz="1600" b="0" dirty="0">
              <a:solidFill>
                <a:schemeClr val="tx1"/>
              </a:solidFill>
            </a:endParaRPr>
          </a:p>
        </p:txBody>
      </p:sp>
      <p:sp>
        <p:nvSpPr>
          <p:cNvPr id="16" name="内容占位符 3"/>
          <p:cNvSpPr txBox="1"/>
          <p:nvPr/>
        </p:nvSpPr>
        <p:spPr>
          <a:xfrm>
            <a:off x="5855381" y="1717216"/>
            <a:ext cx="6015229" cy="654387"/>
          </a:xfrm>
          <a:prstGeom prst="roundRect">
            <a:avLst>
              <a:gd name="adj" fmla="val 8041"/>
            </a:avLst>
          </a:prstGeom>
          <a:solidFill>
            <a:schemeClr val="bg1">
              <a:lumMod val="85000"/>
            </a:schemeClr>
          </a:solidFill>
          <a:ln>
            <a:noFill/>
          </a:ln>
        </p:spPr>
        <p:txBody>
          <a:bodyPr vert="horz" lIns="91440" tIns="45720" rIns="91440" bIns="45720" rtlCol="0" anchor="ctr">
            <a:normAutofit/>
          </a:bodyPr>
          <a:lstStyle/>
          <a:p>
            <a:pPr marL="182880" marR="0" lvl="0" indent="-182880" algn="ctr" defTabSz="914400" eaLnBrk="1" fontAlgn="auto" latinLnBrk="0" hangingPunct="1">
              <a:lnSpc>
                <a:spcPts val="2200"/>
              </a:lnSpc>
              <a:spcBef>
                <a:spcPts val="0"/>
              </a:spcBef>
              <a:spcAft>
                <a:spcPts val="0"/>
              </a:spcAft>
              <a:buClrTx/>
              <a:buSzTx/>
              <a:buFont typeface="Arial" panose="020B0604020202020204" pitchFamily="34" charset="0"/>
              <a:buChar char="•"/>
              <a:defRPr/>
            </a:pPr>
            <a:r>
              <a:rPr kumimoji="0" lang="zh-CN" altLang="en-US" sz="2000" b="1" i="0" u="none" strike="noStrike" kern="0" cap="none" spc="0" normalizeH="0" baseline="0" noProof="0" dirty="0">
                <a:ln>
                  <a:noFill/>
                </a:ln>
                <a:effectLst/>
                <a:uLnTx/>
                <a:uFillTx/>
                <a:latin typeface="微软雅黑" panose="020B0503020204020204" charset="-122"/>
                <a:ea typeface="微软雅黑" panose="020B0503020204020204" charset="-122"/>
              </a:rPr>
              <a:t>私有云</a:t>
            </a:r>
            <a:r>
              <a:rPr kumimoji="0" lang="en-US" altLang="zh-CN" sz="2000" b="1" i="0" u="none" strike="noStrike" kern="0" cap="none" spc="0" normalizeH="0" baseline="0" noProof="0" dirty="0">
                <a:ln>
                  <a:noFill/>
                </a:ln>
                <a:effectLst/>
                <a:uLnTx/>
                <a:uFillTx/>
                <a:latin typeface="微软雅黑" panose="020B0503020204020204" charset="-122"/>
                <a:ea typeface="微软雅黑" panose="020B0503020204020204" charset="-122"/>
              </a:rPr>
              <a:t> </a:t>
            </a:r>
            <a:r>
              <a:rPr kumimoji="0" lang="en-US" altLang="zh-CN" sz="2000" i="0" u="none" strike="noStrike" kern="0" cap="none" spc="0" normalizeH="0" baseline="0" noProof="0" dirty="0">
                <a:ln>
                  <a:noFill/>
                </a:ln>
                <a:effectLst/>
                <a:uLnTx/>
                <a:uFillTx/>
                <a:latin typeface="微软雅黑" panose="020B0503020204020204" charset="-122"/>
                <a:ea typeface="微软雅黑" panose="020B0503020204020204" charset="-122"/>
              </a:rPr>
              <a:t>- </a:t>
            </a:r>
            <a:r>
              <a:rPr kumimoji="0" lang="zh-CN" altLang="en-US" sz="2000" i="0" u="none" strike="noStrike" kern="0" cap="none" spc="0" normalizeH="0" baseline="0" noProof="0" dirty="0">
                <a:ln>
                  <a:noFill/>
                </a:ln>
                <a:effectLst/>
                <a:uLnTx/>
                <a:uFillTx/>
                <a:latin typeface="微软雅黑" panose="020B0503020204020204" charset="-122"/>
                <a:ea typeface="微软雅黑" panose="020B0503020204020204" charset="-122"/>
              </a:rPr>
              <a:t>企业自己拥有的云数据中心，独享云服务</a:t>
            </a:r>
            <a:endParaRPr kumimoji="0" lang="en-US" altLang="zh-CN" sz="2000"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grpSp>
        <p:nvGrpSpPr>
          <p:cNvPr id="18" name="组合 52"/>
          <p:cNvGrpSpPr/>
          <p:nvPr/>
        </p:nvGrpSpPr>
        <p:grpSpPr>
          <a:xfrm>
            <a:off x="920872" y="2420441"/>
            <a:ext cx="4497863" cy="1787514"/>
            <a:chOff x="279076" y="1631852"/>
            <a:chExt cx="4192032" cy="2572945"/>
          </a:xfrm>
        </p:grpSpPr>
        <p:cxnSp>
          <p:nvCxnSpPr>
            <p:cNvPr id="62" name="Straight Connector 32"/>
            <p:cNvCxnSpPr/>
            <p:nvPr/>
          </p:nvCxnSpPr>
          <p:spPr bwMode="auto">
            <a:xfrm>
              <a:off x="3034011" y="2319297"/>
              <a:ext cx="778334" cy="845939"/>
            </a:xfrm>
            <a:prstGeom prst="line">
              <a:avLst/>
            </a:prstGeom>
            <a:solidFill>
              <a:srgbClr val="0095D3"/>
            </a:solidFill>
            <a:ln w="25400" cap="flat" cmpd="sng" algn="ctr">
              <a:solidFill>
                <a:sysClr val="windowText" lastClr="000000"/>
              </a:solidFill>
              <a:prstDash val="solid"/>
              <a:round/>
              <a:headEnd type="none" w="med" len="med"/>
              <a:tailEnd type="none" w="med" len="med"/>
            </a:ln>
            <a:effectLst/>
          </p:spPr>
        </p:cxnSp>
        <p:cxnSp>
          <p:nvCxnSpPr>
            <p:cNvPr id="63" name="Straight Connector 32"/>
            <p:cNvCxnSpPr/>
            <p:nvPr/>
          </p:nvCxnSpPr>
          <p:spPr bwMode="auto">
            <a:xfrm>
              <a:off x="2709549" y="2378291"/>
              <a:ext cx="582291" cy="801012"/>
            </a:xfrm>
            <a:prstGeom prst="line">
              <a:avLst/>
            </a:prstGeom>
            <a:solidFill>
              <a:srgbClr val="0095D3"/>
            </a:solidFill>
            <a:ln w="25400" cap="flat" cmpd="sng" algn="ctr">
              <a:solidFill>
                <a:sysClr val="windowText" lastClr="000000"/>
              </a:solidFill>
              <a:prstDash val="solid"/>
              <a:round/>
              <a:headEnd type="none" w="med" len="med"/>
              <a:tailEnd type="none" w="med" len="med"/>
            </a:ln>
            <a:effectLst/>
          </p:spPr>
        </p:cxnSp>
        <p:cxnSp>
          <p:nvCxnSpPr>
            <p:cNvPr id="64" name="Straight Connector 27"/>
            <p:cNvCxnSpPr/>
            <p:nvPr/>
          </p:nvCxnSpPr>
          <p:spPr bwMode="auto">
            <a:xfrm flipH="1">
              <a:off x="881430" y="2379901"/>
              <a:ext cx="327977" cy="759450"/>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65"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484663" y="3019934"/>
              <a:ext cx="753294" cy="876717"/>
            </a:xfrm>
            <a:prstGeom prst="rect">
              <a:avLst/>
            </a:prstGeom>
            <a:noFill/>
          </p:spPr>
        </p:pic>
        <p:sp>
          <p:nvSpPr>
            <p:cNvPr id="66" name="TextBox 24"/>
            <p:cNvSpPr txBox="1"/>
            <p:nvPr/>
          </p:nvSpPr>
          <p:spPr>
            <a:xfrm>
              <a:off x="279076" y="3866006"/>
              <a:ext cx="945049"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公司A</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67" name="TextBox 25"/>
            <p:cNvSpPr txBox="1"/>
            <p:nvPr/>
          </p:nvSpPr>
          <p:spPr>
            <a:xfrm>
              <a:off x="1210766" y="3853298"/>
              <a:ext cx="958617"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公司B</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cxnSp>
          <p:nvCxnSpPr>
            <p:cNvPr id="68" name="Straight Connector 30"/>
            <p:cNvCxnSpPr/>
            <p:nvPr/>
          </p:nvCxnSpPr>
          <p:spPr bwMode="auto">
            <a:xfrm flipH="1">
              <a:off x="1673164" y="2423121"/>
              <a:ext cx="18001" cy="716231"/>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cxnSp>
          <p:nvCxnSpPr>
            <p:cNvPr id="69" name="Straight Connector 32"/>
            <p:cNvCxnSpPr/>
            <p:nvPr/>
          </p:nvCxnSpPr>
          <p:spPr bwMode="auto">
            <a:xfrm>
              <a:off x="2040957" y="2270135"/>
              <a:ext cx="544618" cy="883964"/>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70" name="Picture 7" descr="C:\Users\testuser\AppData\Local\Temp\VMwareDnD\122f469e\ICON_Building_Q308.png"/>
            <p:cNvPicPr>
              <a:picLocks noChangeAspect="1" noChangeArrowheads="1"/>
            </p:cNvPicPr>
            <p:nvPr/>
          </p:nvPicPr>
          <p:blipFill>
            <a:blip r:embed="rId4" cstate="print"/>
            <a:srcRect/>
            <a:stretch>
              <a:fillRect/>
            </a:stretch>
          </p:blipFill>
          <p:spPr bwMode="auto">
            <a:xfrm>
              <a:off x="1325415" y="3021294"/>
              <a:ext cx="742536" cy="864197"/>
            </a:xfrm>
            <a:prstGeom prst="rect">
              <a:avLst/>
            </a:prstGeom>
            <a:noFill/>
          </p:spPr>
        </p:pic>
        <p:pic>
          <p:nvPicPr>
            <p:cNvPr id="71"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2188449" y="3021294"/>
              <a:ext cx="751699" cy="874861"/>
            </a:xfrm>
            <a:prstGeom prst="rect">
              <a:avLst/>
            </a:prstGeom>
            <a:noFill/>
          </p:spPr>
        </p:pic>
        <p:sp>
          <p:nvSpPr>
            <p:cNvPr id="72" name="TextBox 30"/>
            <p:cNvSpPr txBox="1"/>
            <p:nvPr/>
          </p:nvSpPr>
          <p:spPr>
            <a:xfrm>
              <a:off x="2137134" y="3837190"/>
              <a:ext cx="903760"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公司C</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pic>
          <p:nvPicPr>
            <p:cNvPr id="73" name="Picture 3" descr="VMW-ICON-Clou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836" y="1631852"/>
              <a:ext cx="3516923" cy="1185674"/>
            </a:xfrm>
            <a:prstGeom prst="rect">
              <a:avLst/>
            </a:prstGeom>
          </p:spPr>
        </p:pic>
        <p:sp>
          <p:nvSpPr>
            <p:cNvPr id="74" name="TextBox 32"/>
            <p:cNvSpPr txBox="1"/>
            <p:nvPr/>
          </p:nvSpPr>
          <p:spPr>
            <a:xfrm>
              <a:off x="1273694" y="1905522"/>
              <a:ext cx="1860505" cy="68833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公有云</a:t>
              </a:r>
              <a:endParaRPr kumimoji="0" lang="en-US" sz="20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pic>
          <p:nvPicPr>
            <p:cNvPr id="75" name="Picture 14" descr="ICON_Person_Orange_Q408.png"/>
            <p:cNvPicPr>
              <a:picLocks noChangeAspect="1"/>
            </p:cNvPicPr>
            <p:nvPr/>
          </p:nvPicPr>
          <p:blipFill>
            <a:blip r:embed="rId6" cstate="print"/>
            <a:srcRect/>
            <a:stretch>
              <a:fillRect/>
            </a:stretch>
          </p:blipFill>
          <p:spPr bwMode="auto">
            <a:xfrm>
              <a:off x="3124154" y="2989394"/>
              <a:ext cx="434971" cy="754007"/>
            </a:xfrm>
            <a:prstGeom prst="rect">
              <a:avLst/>
            </a:prstGeom>
            <a:noFill/>
            <a:ln w="9525">
              <a:noFill/>
              <a:miter lim="800000"/>
              <a:headEnd/>
              <a:tailEnd/>
            </a:ln>
          </p:spPr>
        </p:pic>
        <p:pic>
          <p:nvPicPr>
            <p:cNvPr id="76" name="Picture 16" descr="ICON_Person_Green_Q408.png"/>
            <p:cNvPicPr>
              <a:picLocks noChangeAspect="1"/>
            </p:cNvPicPr>
            <p:nvPr/>
          </p:nvPicPr>
          <p:blipFill>
            <a:blip r:embed="rId7" cstate="print"/>
            <a:srcRect/>
            <a:stretch>
              <a:fillRect/>
            </a:stretch>
          </p:blipFill>
          <p:spPr bwMode="auto">
            <a:xfrm>
              <a:off x="3731457" y="3001109"/>
              <a:ext cx="418513" cy="724640"/>
            </a:xfrm>
            <a:prstGeom prst="rect">
              <a:avLst/>
            </a:prstGeom>
            <a:noFill/>
            <a:ln w="9525">
              <a:noFill/>
              <a:miter lim="800000"/>
              <a:headEnd/>
              <a:tailEnd/>
            </a:ln>
          </p:spPr>
        </p:pic>
        <p:sp>
          <p:nvSpPr>
            <p:cNvPr id="77" name="TextBox 35"/>
            <p:cNvSpPr txBox="1"/>
            <p:nvPr/>
          </p:nvSpPr>
          <p:spPr>
            <a:xfrm>
              <a:off x="2880376" y="3666031"/>
              <a:ext cx="903760" cy="47653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个人</a:t>
              </a:r>
              <a:r>
                <a:rPr kumimoji="0" lang="en-US" altLang="zh-CN"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A</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78" name="TextBox 36"/>
            <p:cNvSpPr txBox="1"/>
            <p:nvPr/>
          </p:nvSpPr>
          <p:spPr>
            <a:xfrm>
              <a:off x="3567348" y="3663686"/>
              <a:ext cx="903760" cy="47653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个人</a:t>
              </a:r>
              <a:r>
                <a:rPr kumimoji="0" lang="en-US" altLang="zh-CN"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B</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grpSp>
      <p:grpSp>
        <p:nvGrpSpPr>
          <p:cNvPr id="19" name="组合 68"/>
          <p:cNvGrpSpPr/>
          <p:nvPr/>
        </p:nvGrpSpPr>
        <p:grpSpPr>
          <a:xfrm>
            <a:off x="6398188" y="2388726"/>
            <a:ext cx="4294409" cy="1829712"/>
            <a:chOff x="4798464" y="1200806"/>
            <a:chExt cx="4264622" cy="2629860"/>
          </a:xfrm>
        </p:grpSpPr>
        <p:cxnSp>
          <p:nvCxnSpPr>
            <p:cNvPr id="40" name="Straight Connector 27"/>
            <p:cNvCxnSpPr/>
            <p:nvPr/>
          </p:nvCxnSpPr>
          <p:spPr bwMode="auto">
            <a:xfrm flipH="1">
              <a:off x="5362908" y="2039815"/>
              <a:ext cx="489252" cy="559056"/>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41"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4938850" y="2551273"/>
              <a:ext cx="919147" cy="790288"/>
            </a:xfrm>
            <a:prstGeom prst="rect">
              <a:avLst/>
            </a:prstGeom>
            <a:noFill/>
          </p:spPr>
        </p:pic>
        <p:sp>
          <p:nvSpPr>
            <p:cNvPr id="42" name="TextBox 40"/>
            <p:cNvSpPr txBox="1"/>
            <p:nvPr/>
          </p:nvSpPr>
          <p:spPr>
            <a:xfrm>
              <a:off x="4798464" y="3383626"/>
              <a:ext cx="1202366" cy="431972"/>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公司总部</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43" name="TextBox 41"/>
            <p:cNvSpPr txBox="1"/>
            <p:nvPr/>
          </p:nvSpPr>
          <p:spPr>
            <a:xfrm>
              <a:off x="5730343" y="3375327"/>
              <a:ext cx="1485243" cy="431972"/>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人力资源部门</a:t>
              </a:r>
            </a:p>
          </p:txBody>
        </p:sp>
        <p:sp>
          <p:nvSpPr>
            <p:cNvPr id="44" name="TextBox 42"/>
            <p:cNvSpPr txBox="1"/>
            <p:nvPr/>
          </p:nvSpPr>
          <p:spPr>
            <a:xfrm>
              <a:off x="6974302" y="3354822"/>
              <a:ext cx="1185133" cy="47584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市场部门</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cxnSp>
          <p:nvCxnSpPr>
            <p:cNvPr id="45" name="Straight Connector 23"/>
            <p:cNvCxnSpPr>
              <a:stCxn id="41" idx="0"/>
            </p:cNvCxnSpPr>
            <p:nvPr/>
          </p:nvCxnSpPr>
          <p:spPr bwMode="auto">
            <a:xfrm>
              <a:off x="5398424" y="2551273"/>
              <a:ext cx="2195300" cy="38892"/>
            </a:xfrm>
            <a:prstGeom prst="line">
              <a:avLst/>
            </a:prstGeom>
            <a:solidFill>
              <a:srgbClr val="0095D3"/>
            </a:solidFill>
            <a:ln w="9525" cap="flat" cmpd="sng" algn="ctr">
              <a:noFill/>
              <a:prstDash val="solid"/>
              <a:round/>
              <a:headEnd type="none" w="med" len="med"/>
              <a:tailEnd type="none" w="med" len="med"/>
            </a:ln>
            <a:effectLst/>
          </p:spPr>
        </p:cxnSp>
        <p:cxnSp>
          <p:nvCxnSpPr>
            <p:cNvPr id="46" name="Straight Connector 25"/>
            <p:cNvCxnSpPr/>
            <p:nvPr/>
          </p:nvCxnSpPr>
          <p:spPr bwMode="auto">
            <a:xfrm flipH="1">
              <a:off x="4865993" y="2084750"/>
              <a:ext cx="62144" cy="592511"/>
            </a:xfrm>
            <a:prstGeom prst="line">
              <a:avLst/>
            </a:prstGeom>
            <a:solidFill>
              <a:srgbClr val="0095D3"/>
            </a:solidFill>
            <a:ln w="9525" cap="flat" cmpd="sng" algn="ctr">
              <a:noFill/>
              <a:prstDash val="solid"/>
              <a:round/>
              <a:headEnd type="none" w="med" len="med"/>
              <a:tailEnd type="none" w="med" len="med"/>
            </a:ln>
            <a:effectLst/>
          </p:spPr>
        </p:cxnSp>
        <p:cxnSp>
          <p:nvCxnSpPr>
            <p:cNvPr id="47" name="Straight Connector 30"/>
            <p:cNvCxnSpPr/>
            <p:nvPr/>
          </p:nvCxnSpPr>
          <p:spPr bwMode="auto">
            <a:xfrm flipH="1">
              <a:off x="6438493" y="2107708"/>
              <a:ext cx="20843" cy="531846"/>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cxnSp>
          <p:nvCxnSpPr>
            <p:cNvPr id="48" name="Straight Connector 32"/>
            <p:cNvCxnSpPr/>
            <p:nvPr/>
          </p:nvCxnSpPr>
          <p:spPr bwMode="auto">
            <a:xfrm>
              <a:off x="7355260" y="2241397"/>
              <a:ext cx="22050" cy="579828"/>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cxnSp>
          <p:nvCxnSpPr>
            <p:cNvPr id="49" name="Straight Connector 36"/>
            <p:cNvCxnSpPr/>
            <p:nvPr/>
          </p:nvCxnSpPr>
          <p:spPr bwMode="auto">
            <a:xfrm>
              <a:off x="7795461" y="2208265"/>
              <a:ext cx="654693" cy="665966"/>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pic>
          <p:nvPicPr>
            <p:cNvPr id="50" name="Picture 3" descr="VMW-ICON-Clou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19856" y="1200806"/>
              <a:ext cx="3350872" cy="1129693"/>
            </a:xfrm>
            <a:prstGeom prst="rect">
              <a:avLst/>
            </a:prstGeom>
          </p:spPr>
        </p:pic>
        <p:sp>
          <p:nvSpPr>
            <p:cNvPr id="51" name="TextBox 49"/>
            <p:cNvSpPr txBox="1"/>
            <p:nvPr/>
          </p:nvSpPr>
          <p:spPr>
            <a:xfrm>
              <a:off x="6063637" y="1504090"/>
              <a:ext cx="1772661" cy="634458"/>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企业私有云</a:t>
              </a:r>
              <a:endParaRPr kumimoji="0" 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pic>
          <p:nvPicPr>
            <p:cNvPr id="52" name="Picture 10" descr="VMW_ICON_Building_2D(F).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7590" y="2722512"/>
              <a:ext cx="556057" cy="562949"/>
            </a:xfrm>
            <a:prstGeom prst="rect">
              <a:avLst/>
            </a:prstGeom>
          </p:spPr>
        </p:pic>
        <p:grpSp>
          <p:nvGrpSpPr>
            <p:cNvPr id="53" name="组合 60"/>
            <p:cNvGrpSpPr/>
            <p:nvPr/>
          </p:nvGrpSpPr>
          <p:grpSpPr>
            <a:xfrm>
              <a:off x="6197477" y="2664618"/>
              <a:ext cx="628847" cy="653040"/>
              <a:chOff x="5766581" y="4576690"/>
              <a:chExt cx="660009" cy="787164"/>
            </a:xfrm>
          </p:grpSpPr>
          <p:pic>
            <p:nvPicPr>
              <p:cNvPr id="59" name="Picture 16" descr="ICON_Person_Green_Q408.png"/>
              <p:cNvPicPr>
                <a:picLocks noChangeAspect="1"/>
              </p:cNvPicPr>
              <p:nvPr/>
            </p:nvPicPr>
            <p:blipFill>
              <a:blip r:embed="rId10" cstate="print"/>
              <a:srcRect/>
              <a:stretch>
                <a:fillRect/>
              </a:stretch>
            </p:blipFill>
            <p:spPr bwMode="auto">
              <a:xfrm>
                <a:off x="5940084" y="4576690"/>
                <a:ext cx="334107" cy="578494"/>
              </a:xfrm>
              <a:prstGeom prst="rect">
                <a:avLst/>
              </a:prstGeom>
              <a:noFill/>
              <a:ln w="9525">
                <a:noFill/>
                <a:miter lim="800000"/>
                <a:headEnd/>
                <a:tailEnd/>
              </a:ln>
            </p:spPr>
          </p:pic>
          <p:pic>
            <p:nvPicPr>
              <p:cNvPr id="60" name="Picture 16" descr="ICON_Person_Green_Q408.png"/>
              <p:cNvPicPr>
                <a:picLocks noChangeAspect="1"/>
              </p:cNvPicPr>
              <p:nvPr/>
            </p:nvPicPr>
            <p:blipFill>
              <a:blip r:embed="rId10" cstate="print"/>
              <a:srcRect/>
              <a:stretch>
                <a:fillRect/>
              </a:stretch>
            </p:blipFill>
            <p:spPr bwMode="auto">
              <a:xfrm>
                <a:off x="6092483" y="4785360"/>
                <a:ext cx="334107" cy="578494"/>
              </a:xfrm>
              <a:prstGeom prst="rect">
                <a:avLst/>
              </a:prstGeom>
              <a:noFill/>
              <a:ln w="9525">
                <a:noFill/>
                <a:miter lim="800000"/>
                <a:headEnd/>
                <a:tailEnd/>
              </a:ln>
            </p:spPr>
          </p:pic>
          <p:pic>
            <p:nvPicPr>
              <p:cNvPr id="61" name="Picture 16" descr="ICON_Person_Green_Q408.png"/>
              <p:cNvPicPr>
                <a:picLocks noChangeAspect="1"/>
              </p:cNvPicPr>
              <p:nvPr/>
            </p:nvPicPr>
            <p:blipFill>
              <a:blip r:embed="rId10" cstate="print"/>
              <a:srcRect/>
              <a:stretch>
                <a:fillRect/>
              </a:stretch>
            </p:blipFill>
            <p:spPr bwMode="auto">
              <a:xfrm>
                <a:off x="5766581" y="4768948"/>
                <a:ext cx="334107" cy="578494"/>
              </a:xfrm>
              <a:prstGeom prst="rect">
                <a:avLst/>
              </a:prstGeom>
              <a:noFill/>
              <a:ln w="9525">
                <a:noFill/>
                <a:miter lim="800000"/>
                <a:headEnd/>
                <a:tailEnd/>
              </a:ln>
            </p:spPr>
          </p:pic>
        </p:grpSp>
        <p:grpSp>
          <p:nvGrpSpPr>
            <p:cNvPr id="54" name="组合 63"/>
            <p:cNvGrpSpPr/>
            <p:nvPr/>
          </p:nvGrpSpPr>
          <p:grpSpPr>
            <a:xfrm>
              <a:off x="7137746" y="2702881"/>
              <a:ext cx="631402" cy="622438"/>
              <a:chOff x="5257750" y="4438357"/>
              <a:chExt cx="662691" cy="750277"/>
            </a:xfrm>
          </p:grpSpPr>
          <p:pic>
            <p:nvPicPr>
              <p:cNvPr id="56" name="Picture 14" descr="ICON_Person_Orange_Q408.png"/>
              <p:cNvPicPr>
                <a:picLocks noChangeAspect="1"/>
              </p:cNvPicPr>
              <p:nvPr/>
            </p:nvPicPr>
            <p:blipFill>
              <a:blip r:embed="rId11" cstate="print"/>
              <a:srcRect/>
              <a:stretch>
                <a:fillRect/>
              </a:stretch>
            </p:blipFill>
            <p:spPr bwMode="auto">
              <a:xfrm>
                <a:off x="5403117" y="4438357"/>
                <a:ext cx="336788" cy="583809"/>
              </a:xfrm>
              <a:prstGeom prst="rect">
                <a:avLst/>
              </a:prstGeom>
              <a:noFill/>
              <a:ln w="9525">
                <a:noFill/>
                <a:miter lim="800000"/>
                <a:headEnd/>
                <a:tailEnd/>
              </a:ln>
            </p:spPr>
          </p:pic>
          <p:pic>
            <p:nvPicPr>
              <p:cNvPr id="57" name="Picture 14" descr="ICON_Person_Orange_Q408.png"/>
              <p:cNvPicPr>
                <a:picLocks noChangeAspect="1"/>
              </p:cNvPicPr>
              <p:nvPr/>
            </p:nvPicPr>
            <p:blipFill>
              <a:blip r:embed="rId11" cstate="print"/>
              <a:srcRect/>
              <a:stretch>
                <a:fillRect/>
              </a:stretch>
            </p:blipFill>
            <p:spPr bwMode="auto">
              <a:xfrm>
                <a:off x="5583653" y="4604825"/>
                <a:ext cx="336788" cy="583809"/>
              </a:xfrm>
              <a:prstGeom prst="rect">
                <a:avLst/>
              </a:prstGeom>
              <a:noFill/>
              <a:ln w="9525">
                <a:noFill/>
                <a:miter lim="800000"/>
                <a:headEnd/>
                <a:tailEnd/>
              </a:ln>
            </p:spPr>
          </p:pic>
          <p:pic>
            <p:nvPicPr>
              <p:cNvPr id="58" name="Picture 14" descr="ICON_Person_Orange_Q408.png"/>
              <p:cNvPicPr>
                <a:picLocks noChangeAspect="1"/>
              </p:cNvPicPr>
              <p:nvPr/>
            </p:nvPicPr>
            <p:blipFill>
              <a:blip r:embed="rId11" cstate="print"/>
              <a:srcRect/>
              <a:stretch>
                <a:fillRect/>
              </a:stretch>
            </p:blipFill>
            <p:spPr bwMode="auto">
              <a:xfrm>
                <a:off x="5257750" y="4602480"/>
                <a:ext cx="336788" cy="583809"/>
              </a:xfrm>
              <a:prstGeom prst="rect">
                <a:avLst/>
              </a:prstGeom>
              <a:noFill/>
              <a:ln w="9525">
                <a:noFill/>
                <a:miter lim="800000"/>
                <a:headEnd/>
                <a:tailEnd/>
              </a:ln>
            </p:spPr>
          </p:pic>
        </p:grpSp>
        <p:sp>
          <p:nvSpPr>
            <p:cNvPr id="55" name="TextBox 53"/>
            <p:cNvSpPr txBox="1"/>
            <p:nvPr/>
          </p:nvSpPr>
          <p:spPr>
            <a:xfrm>
              <a:off x="7940619" y="3363121"/>
              <a:ext cx="1122467" cy="43197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分公司</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grpSp>
      <p:sp>
        <p:nvSpPr>
          <p:cNvPr id="20" name="内容占位符 3"/>
          <p:cNvSpPr txBox="1"/>
          <p:nvPr/>
        </p:nvSpPr>
        <p:spPr>
          <a:xfrm>
            <a:off x="436722" y="4337046"/>
            <a:ext cx="11521729" cy="520519"/>
          </a:xfrm>
          <a:prstGeom prst="roundRect">
            <a:avLst>
              <a:gd name="adj" fmla="val 5883"/>
            </a:avLst>
          </a:prstGeom>
          <a:solidFill>
            <a:schemeClr val="bg1">
              <a:lumMod val="85000"/>
            </a:schemeClr>
          </a:solidFill>
          <a:ln>
            <a:noFill/>
          </a:ln>
        </p:spPr>
        <p:txBody>
          <a:bodyPr vert="horz" lIns="91440" tIns="45720" rIns="91440" bIns="45720" rtlCol="0" anchor="ctr">
            <a:noAutofit/>
          </a:bodyPr>
          <a:lstStyle>
            <a:defPPr>
              <a:defRPr lang="zh-CN"/>
            </a:defPPr>
            <a:lvl1pPr marL="182880" marR="0" lvl="0" indent="-182880" algn="ctr" fontAlgn="auto">
              <a:lnSpc>
                <a:spcPts val="2200"/>
              </a:lnSpc>
              <a:spcBef>
                <a:spcPts val="0"/>
              </a:spcBef>
              <a:spcAft>
                <a:spcPts val="0"/>
              </a:spcAft>
              <a:buClrTx/>
              <a:buSzTx/>
              <a:buFont typeface="Arial" panose="020B0604020202020204" pitchFamily="34" charset="0"/>
              <a:buChar char="•"/>
              <a:defRPr kumimoji="0" sz="2000" b="1" i="0" u="none" strike="noStrike" kern="0" cap="none" spc="0" normalizeH="0" baseline="0">
                <a:ln>
                  <a:noFill/>
                </a:ln>
                <a:effectLst/>
                <a:uLnTx/>
                <a:uFillTx/>
                <a:latin typeface="微软雅黑" panose="020B0503020204020204" charset="-122"/>
                <a:ea typeface="微软雅黑" panose="020B0503020204020204" charset="-122"/>
              </a:defRPr>
            </a:lvl1pPr>
          </a:lstStyle>
          <a:p>
            <a:r>
              <a:rPr lang="zh-CN" altLang="en-US" dirty="0"/>
              <a:t>混合云</a:t>
            </a:r>
            <a:r>
              <a:rPr lang="en-US" altLang="zh-CN" dirty="0"/>
              <a:t> – </a:t>
            </a:r>
            <a:r>
              <a:rPr lang="zh-CN" altLang="en-US" b="0" dirty="0"/>
              <a:t>企业拥有自己的私有云，同时使用公有云的资源来共同承载企业业务</a:t>
            </a:r>
            <a:endParaRPr lang="en-US" altLang="zh-CN" b="0" dirty="0"/>
          </a:p>
        </p:txBody>
      </p:sp>
      <p:grpSp>
        <p:nvGrpSpPr>
          <p:cNvPr id="21" name="组合 20"/>
          <p:cNvGrpSpPr/>
          <p:nvPr/>
        </p:nvGrpSpPr>
        <p:grpSpPr>
          <a:xfrm>
            <a:off x="3517427" y="5325411"/>
            <a:ext cx="4762507" cy="1409255"/>
            <a:chOff x="299173" y="3633460"/>
            <a:chExt cx="3815627" cy="1426220"/>
          </a:xfrm>
        </p:grpSpPr>
        <p:pic>
          <p:nvPicPr>
            <p:cNvPr id="30" name="Picture 27" descr="ICON_Cloud_Q308"/>
            <p:cNvPicPr>
              <a:picLocks noChangeAspect="1" noChangeArrowheads="1"/>
            </p:cNvPicPr>
            <p:nvPr/>
          </p:nvPicPr>
          <p:blipFill>
            <a:blip r:embed="rId12" cstate="print">
              <a:duotone>
                <a:prstClr val="black"/>
                <a:srgbClr val="A5A5A5">
                  <a:tint val="45000"/>
                  <a:satMod val="400000"/>
                </a:srgbClr>
              </a:duotone>
            </a:blip>
            <a:srcRect/>
            <a:stretch>
              <a:fillRect/>
            </a:stretch>
          </p:blipFill>
          <p:spPr bwMode="auto">
            <a:xfrm>
              <a:off x="1027795" y="3633460"/>
              <a:ext cx="2100058" cy="1074832"/>
            </a:xfrm>
            <a:prstGeom prst="rect">
              <a:avLst/>
            </a:prstGeom>
            <a:noFill/>
            <a:ln w="9525">
              <a:noFill/>
              <a:miter lim="800000"/>
              <a:headEnd/>
              <a:tailEnd/>
            </a:ln>
          </p:spPr>
        </p:pic>
        <p:pic>
          <p:nvPicPr>
            <p:cNvPr id="31" name="Picture 3" descr="VMW-ICON-Cloud.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9173" y="4291451"/>
              <a:ext cx="1582553" cy="768229"/>
            </a:xfrm>
            <a:prstGeom prst="rect">
              <a:avLst/>
            </a:prstGeom>
          </p:spPr>
        </p:pic>
        <p:sp>
          <p:nvSpPr>
            <p:cNvPr id="32" name="TextBox 64"/>
            <p:cNvSpPr txBox="1"/>
            <p:nvPr/>
          </p:nvSpPr>
          <p:spPr>
            <a:xfrm>
              <a:off x="494244" y="4605982"/>
              <a:ext cx="1139740" cy="33505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rPr>
                <a:t>企业私有云</a:t>
              </a:r>
              <a:endParaRPr kumimoji="0" 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endParaRPr>
            </a:p>
          </p:txBody>
        </p:sp>
        <p:pic>
          <p:nvPicPr>
            <p:cNvPr id="33" name="Picture 3" descr="VMW-ICON-Cloud.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61202" y="4197547"/>
              <a:ext cx="1853598" cy="862132"/>
            </a:xfrm>
            <a:prstGeom prst="rect">
              <a:avLst/>
            </a:prstGeom>
          </p:spPr>
        </p:pic>
        <p:sp>
          <p:nvSpPr>
            <p:cNvPr id="34" name="TextBox 66"/>
            <p:cNvSpPr txBox="1"/>
            <p:nvPr/>
          </p:nvSpPr>
          <p:spPr>
            <a:xfrm>
              <a:off x="2691640" y="4575093"/>
              <a:ext cx="1054820" cy="33505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rPr>
                <a:t>公有云</a:t>
              </a:r>
              <a:endParaRPr kumimoji="0" 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endParaRPr>
            </a:p>
          </p:txBody>
        </p:sp>
        <p:sp>
          <p:nvSpPr>
            <p:cNvPr id="35" name="TextBox 67"/>
            <p:cNvSpPr txBox="1"/>
            <p:nvPr/>
          </p:nvSpPr>
          <p:spPr>
            <a:xfrm>
              <a:off x="1587883" y="3788963"/>
              <a:ext cx="1223535" cy="409507"/>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混合云</a:t>
              </a:r>
              <a:endParaRPr kumimoji="0" lang="en-US"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sp>
          <p:nvSpPr>
            <p:cNvPr id="36" name="Left-Right Arrow 51"/>
            <p:cNvSpPr/>
            <p:nvPr/>
          </p:nvSpPr>
          <p:spPr bwMode="auto">
            <a:xfrm>
              <a:off x="1629066" y="4705925"/>
              <a:ext cx="952612" cy="178062"/>
            </a:xfrm>
            <a:prstGeom prst="leftRightArrow">
              <a:avLst/>
            </a:prstGeom>
            <a:gradFill rotWithShape="1">
              <a:gsLst>
                <a:gs pos="0">
                  <a:srgbClr val="0A59D6"/>
                </a:gs>
                <a:gs pos="100000">
                  <a:srgbClr val="1799EC"/>
                </a:gs>
              </a:gsLst>
              <a:lin ang="5400000" scaled="0"/>
            </a:gradFill>
            <a:ln w="6350" cap="flat" cmpd="sng" algn="ctr">
              <a:solidFill>
                <a:srgbClr val="0070C0"/>
              </a:solidFill>
              <a:prstDash val="solid"/>
              <a:miter lim="800000"/>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25400" h="12700"/>
              <a:bevelB w="12700" h="12700"/>
            </a:sp3d>
          </p:spPr>
          <p:txBody>
            <a:bodyPr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ounded Rectangle 58"/>
            <p:cNvSpPr/>
            <p:nvPr/>
          </p:nvSpPr>
          <p:spPr bwMode="auto">
            <a:xfrm>
              <a:off x="1441923" y="4159391"/>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8" name="Rounded Rectangle 58"/>
            <p:cNvSpPr/>
            <p:nvPr/>
          </p:nvSpPr>
          <p:spPr bwMode="auto">
            <a:xfrm>
              <a:off x="1912507" y="4211640"/>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9" name="Rounded Rectangle 58"/>
            <p:cNvSpPr/>
            <p:nvPr/>
          </p:nvSpPr>
          <p:spPr bwMode="auto">
            <a:xfrm>
              <a:off x="2376170" y="4151927"/>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sp>
        <p:nvSpPr>
          <p:cNvPr id="23" name="内容占位符 3"/>
          <p:cNvSpPr txBox="1"/>
          <p:nvPr/>
        </p:nvSpPr>
        <p:spPr>
          <a:xfrm>
            <a:off x="557968" y="1062815"/>
            <a:ext cx="11103759" cy="460375"/>
          </a:xfrm>
          <a:prstGeom prst="rect">
            <a:avLst/>
          </a:prstGeom>
          <a:noFill/>
        </p:spPr>
        <p:txBody>
          <a:bodyPr vert="horz" wrap="square" lIns="91440" tIns="45720" rIns="91440" bIns="45720" rtlCol="0">
            <a:spAutoFit/>
          </a:bodyPr>
          <a:lstStyle/>
          <a:p>
            <a:pPr marL="285750" indent="-285750" defTabSz="801370" eaLnBrk="1" fontAlgn="auto" hangingPunct="1">
              <a:spcBef>
                <a:spcPts val="0"/>
              </a:spcBef>
              <a:spcAft>
                <a:spcPts val="0"/>
              </a:spcAft>
              <a:buFont typeface="Arial" panose="020B0604020202020204" pitchFamily="34" charset="0"/>
              <a:buChar char="•"/>
              <a:defRPr/>
            </a:pPr>
            <a:r>
              <a:rPr lang="zh-CN" altLang="en-US" sz="2400" b="1" dirty="0">
                <a:solidFill>
                  <a:schemeClr val="accent1">
                    <a:lumMod val="75000"/>
                  </a:schemeClr>
                </a:solidFill>
                <a:latin typeface="微软雅黑" panose="020B0503020204020204" charset="-122"/>
                <a:ea typeface="微软雅黑" panose="020B0503020204020204" charset="-122"/>
              </a:rPr>
              <a:t>云计算的部署模型根据应用场景可分为私有云、公有云及混合云三种。</a:t>
            </a:r>
          </a:p>
        </p:txBody>
      </p:sp>
      <p:sp>
        <p:nvSpPr>
          <p:cNvPr id="79" name="矩形 78"/>
          <p:cNvSpPr/>
          <p:nvPr/>
        </p:nvSpPr>
        <p:spPr>
          <a:xfrm>
            <a:off x="-6089" y="271484"/>
            <a:ext cx="468773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a:t>
            </a:r>
            <a:r>
              <a:rPr lang="zh-CN" altLang="en-US" sz="3200" dirty="0">
                <a:solidFill>
                  <a:schemeClr val="bg1"/>
                </a:solidFill>
                <a:latin typeface="微软雅黑" panose="020B0503020204020204" charset="-122"/>
                <a:ea typeface="微软雅黑" panose="020B0503020204020204" charset="-122"/>
              </a:rPr>
              <a:t>云计算的部署模型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263359"/>
            <a:ext cx="525408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773" y="263359"/>
            <a:ext cx="5254855" cy="521970"/>
          </a:xfrm>
          <a:prstGeom prst="rect">
            <a:avLst/>
          </a:prstGeom>
          <a:noFill/>
        </p:spPr>
        <p:txBody>
          <a:bodyPr wrap="square" rtlCol="0">
            <a:spAutoFit/>
          </a:bodyPr>
          <a:lstStyle/>
          <a:p>
            <a:pPr algn="dist"/>
            <a:r>
              <a:rPr lang="en-US" altLang="zh-CN" sz="2800" dirty="0">
                <a:solidFill>
                  <a:schemeClr val="bg1"/>
                </a:solidFill>
                <a:latin typeface="微软雅黑" panose="020B0503020204020204" charset="-122"/>
                <a:ea typeface="微软雅黑" panose="020B0503020204020204" charset="-122"/>
              </a:rPr>
              <a:t>2.1.1</a:t>
            </a:r>
            <a:r>
              <a:rPr lang="zh-CN" altLang="en-US" sz="2800" dirty="0">
                <a:solidFill>
                  <a:schemeClr val="bg1"/>
                </a:solidFill>
                <a:latin typeface="微软雅黑" panose="020B0503020204020204" charset="-122"/>
                <a:ea typeface="微软雅黑" panose="020B0503020204020204" charset="-122"/>
              </a:rPr>
              <a:t>云计算架构的产生的背景</a:t>
            </a:r>
          </a:p>
        </p:txBody>
      </p:sp>
      <p:sp>
        <p:nvSpPr>
          <p:cNvPr id="2" name="矩形 1"/>
          <p:cNvSpPr/>
          <p:nvPr/>
        </p:nvSpPr>
        <p:spPr>
          <a:xfrm>
            <a:off x="478302" y="1048812"/>
            <a:ext cx="11331780" cy="4061460"/>
          </a:xfrm>
          <a:prstGeom prst="rect">
            <a:avLst/>
          </a:prstGeom>
        </p:spPr>
        <p:txBody>
          <a:bodyPr wrap="square">
            <a:spAutoFit/>
          </a:bodyPr>
          <a:lstStyle/>
          <a:p>
            <a:pPr indent="269875" algn="just">
              <a:lnSpc>
                <a:spcPct val="150000"/>
              </a:lnSpc>
              <a:spcAft>
                <a:spcPts val="0"/>
              </a:spcAft>
            </a:pPr>
            <a:r>
              <a:rPr lang="en-US"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IT</a:t>
            </a:r>
            <a:r>
              <a:rPr lang="zh-CN"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是信息技术技术行业的统称，其内涵包括三个层次：</a:t>
            </a:r>
            <a:endParaRPr lang="en-US"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第一层是硬件，主要指数据存储、处理和传输的主机和网络通信设备。</a:t>
            </a:r>
            <a:endPar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第二层是指软件，包括可用来搜集、存储、检索、分析、应用、评估信息的各种软件，它既包括企业资源计划 </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(ERP)</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、客户关系管理</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(CRM)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、供应链管理（</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SCM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）、办公自动化（</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OA</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）等商用管理软件，也包括用来加强流程管理的工作流管理软件、辅助分析的数据仓库和数据挖掘软件等。</a:t>
            </a:r>
            <a:endPar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第三层是指应用，包括应用</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ERP</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CRM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SCM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等软件直接辅助决策。</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zurecomcdn.azureedge.net/cvt-666c0fb7584a1698371d8fe5fa7fc69edba79e0df53c999256307d61a46004b3/images/page/overview/what-are-private-public-hybrid-clouds/public-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961" y="3508095"/>
            <a:ext cx="3288384" cy="20088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49593" y="1377688"/>
            <a:ext cx="10751821" cy="101473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公有云资源（如云主机、云存储等）由第三方云服务提供商拥有和运营，资源通过 </a:t>
            </a:r>
            <a:r>
              <a:rPr lang="en-US" altLang="zh-CN" sz="2000" dirty="0">
                <a:latin typeface="微软雅黑" panose="020B0503020204020204" charset="-122"/>
                <a:ea typeface="微软雅黑" panose="020B0503020204020204" charset="-122"/>
              </a:rPr>
              <a:t>Internet </a:t>
            </a:r>
            <a:r>
              <a:rPr lang="zh-CN" altLang="en-US" sz="2000" dirty="0">
                <a:latin typeface="微软雅黑" panose="020B0503020204020204" charset="-122"/>
                <a:ea typeface="微软雅黑" panose="020B0503020204020204" charset="-122"/>
              </a:rPr>
              <a:t>提供，所有硬件、软件和其他支持性基础结构均为云提供商所拥有和管理。</a:t>
            </a:r>
            <a:endParaRPr lang="en-US" altLang="zh-CN" sz="2000" dirty="0">
              <a:latin typeface="微软雅黑" panose="020B0503020204020204" charset="-122"/>
              <a:ea typeface="微软雅黑" panose="020B0503020204020204" charset="-122"/>
            </a:endParaRPr>
          </a:p>
        </p:txBody>
      </p:sp>
      <p:graphicFrame>
        <p:nvGraphicFramePr>
          <p:cNvPr id="7" name="图示 6"/>
          <p:cNvGraphicFramePr/>
          <p:nvPr/>
        </p:nvGraphicFramePr>
        <p:xfrm>
          <a:off x="5029199" y="2298094"/>
          <a:ext cx="6497684" cy="47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8"/>
          <p:cNvSpPr/>
          <p:nvPr/>
        </p:nvSpPr>
        <p:spPr>
          <a:xfrm>
            <a:off x="-6090" y="271484"/>
            <a:ext cx="565774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2.4.1</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îṣľide"/>
          <p:cNvSpPr txBox="1"/>
          <p:nvPr/>
        </p:nvSpPr>
        <p:spPr>
          <a:xfrm>
            <a:off x="350520" y="1014549"/>
            <a:ext cx="11107835" cy="1023882"/>
          </a:xfrm>
          <a:prstGeom prst="rect">
            <a:avLst/>
          </a:prstGeom>
          <a:noFill/>
        </p:spPr>
        <p:txBody>
          <a:bodyPr wrap="square" lIns="90000" tIns="46800" rIns="90000" bIns="46800" rtlCol="0">
            <a:noAutofit/>
          </a:bodyPr>
          <a:lstStyle/>
          <a:p>
            <a:pPr marL="342900" indent="-342900">
              <a:lnSpc>
                <a:spcPct val="150000"/>
              </a:lnSpc>
              <a:buClr>
                <a:schemeClr val="accent5"/>
              </a:buClr>
              <a:buSzPct val="80000"/>
              <a:buFont typeface="Arial" panose="020B0604020202020204" pitchFamily="34" charset="0"/>
              <a:buChar char="•"/>
              <a:tabLst>
                <a:tab pos="170815" algn="l"/>
              </a:tabLst>
            </a:pP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企业上云意愿逐步增强，美国</a:t>
            </a:r>
            <a:r>
              <a:rPr lang="en-US" altLang="zh-CN" sz="2000" b="1" dirty="0">
                <a:solidFill>
                  <a:schemeClr val="bg2">
                    <a:lumMod val="50000"/>
                  </a:schemeClr>
                </a:solidFill>
                <a:latin typeface="微软雅黑" panose="020B0503020204020204" charset="-122"/>
                <a:ea typeface="微软雅黑" panose="020B0503020204020204" charset="-122"/>
                <a:cs typeface="+mn-ea"/>
                <a:sym typeface="+mn-lt"/>
              </a:rPr>
              <a:t>~80%</a:t>
            </a: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企业已使用云计算，全球公有云市场保持持续增长态势</a:t>
            </a:r>
          </a:p>
          <a:p>
            <a:pPr marL="342900" indent="-342900">
              <a:lnSpc>
                <a:spcPct val="150000"/>
              </a:lnSpc>
              <a:buClr>
                <a:schemeClr val="accent5"/>
              </a:buClr>
              <a:buSzPct val="80000"/>
              <a:buFont typeface="Arial" panose="020B0604020202020204" pitchFamily="34" charset="0"/>
              <a:buChar char="•"/>
              <a:tabLst>
                <a:tab pos="170815" algn="l"/>
              </a:tabLst>
            </a:pP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中国公有云市场持续高速增长，企业接受度也持续增长</a:t>
            </a:r>
          </a:p>
        </p:txBody>
      </p:sp>
      <p:sp>
        <p:nvSpPr>
          <p:cNvPr id="16" name="iṡľiḍe"/>
          <p:cNvSpPr txBox="1"/>
          <p:nvPr/>
        </p:nvSpPr>
        <p:spPr>
          <a:xfrm>
            <a:off x="6698033" y="2210275"/>
            <a:ext cx="3940757" cy="675681"/>
          </a:xfrm>
          <a:prstGeom prst="rect">
            <a:avLst/>
          </a:prstGeom>
          <a:noFill/>
        </p:spPr>
        <p:txBody>
          <a:bodyPr wrap="square" rtlCol="0" anchor="ctr">
            <a:noAutofit/>
          </a:bodyPr>
          <a:lstStyle>
            <a:defPPr>
              <a:defRPr lang="zh-CN"/>
            </a:defPPr>
            <a:lvl1pPr algn="ctr" defTabSz="914400">
              <a:lnSpc>
                <a:spcPct val="130000"/>
              </a:lnSpc>
              <a:defRPr sz="16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中国公有云市场增速是全球市场两倍，</a:t>
            </a:r>
            <a:r>
              <a:rPr lang="en-US" altLang="zh-CN" sz="1800" dirty="0">
                <a:solidFill>
                  <a:schemeClr val="accent1">
                    <a:lumMod val="75000"/>
                  </a:schemeClr>
                </a:solidFill>
                <a:sym typeface="+mn-lt"/>
              </a:rPr>
              <a:t>2017</a:t>
            </a:r>
            <a:r>
              <a:rPr lang="zh-CN" altLang="en-US" sz="1800" dirty="0">
                <a:solidFill>
                  <a:schemeClr val="accent1">
                    <a:lumMod val="75000"/>
                  </a:schemeClr>
                </a:solidFill>
                <a:sym typeface="+mn-lt"/>
              </a:rPr>
              <a:t>年利好政策频出加速行业发展</a:t>
            </a:r>
          </a:p>
        </p:txBody>
      </p:sp>
      <p:sp>
        <p:nvSpPr>
          <p:cNvPr id="18" name="矩形 17"/>
          <p:cNvSpPr/>
          <p:nvPr/>
        </p:nvSpPr>
        <p:spPr>
          <a:xfrm>
            <a:off x="7693510" y="2994184"/>
            <a:ext cx="3383280" cy="306705"/>
          </a:xfrm>
          <a:prstGeom prst="rect">
            <a:avLst/>
          </a:prstGeom>
        </p:spPr>
        <p:txBody>
          <a:bodyPr wrap="none">
            <a:spAutoFit/>
          </a:bodyPr>
          <a:lstStyle/>
          <a:p>
            <a:pPr defTabSz="914400">
              <a:defRPr/>
            </a:pPr>
            <a:r>
              <a:rPr lang="zh-CN" altLang="en-US" sz="1400" i="1" dirty="0">
                <a:solidFill>
                  <a:srgbClr val="262626"/>
                </a:solidFill>
                <a:cs typeface="微软雅黑" panose="020B0503020204020204" charset="-122"/>
                <a:sym typeface="+mn-lt"/>
              </a:rPr>
              <a:t>国内公有云市场空间预测（单位：亿元）</a:t>
            </a:r>
          </a:p>
        </p:txBody>
      </p:sp>
      <p:grpSp>
        <p:nvGrpSpPr>
          <p:cNvPr id="34" name="组合 33"/>
          <p:cNvGrpSpPr/>
          <p:nvPr/>
        </p:nvGrpSpPr>
        <p:grpSpPr>
          <a:xfrm>
            <a:off x="6216740" y="3410188"/>
            <a:ext cx="4596270" cy="2825765"/>
            <a:chOff x="7021008" y="4363253"/>
            <a:chExt cx="3279438" cy="2198836"/>
          </a:xfrm>
        </p:grpSpPr>
        <p:sp>
          <p:nvSpPr>
            <p:cNvPr id="12" name="文本框 11"/>
            <p:cNvSpPr txBox="1"/>
            <p:nvPr/>
          </p:nvSpPr>
          <p:spPr>
            <a:xfrm>
              <a:off x="7167584" y="6346645"/>
              <a:ext cx="1643399" cy="215444"/>
            </a:xfrm>
            <a:prstGeom prst="rect">
              <a:avLst/>
            </a:prstGeom>
            <a:noFill/>
          </p:spPr>
          <p:txBody>
            <a:bodyPr wrap="none" rtlCol="0">
              <a:spAutoFit/>
            </a:bodyPr>
            <a:lstStyle/>
            <a:p>
              <a:pPr defTabSz="914400">
                <a:defRPr/>
              </a:pPr>
              <a:r>
                <a:rPr lang="zh-CN" altLang="en-US" sz="800" i="1" dirty="0">
                  <a:solidFill>
                    <a:srgbClr val="262626"/>
                  </a:solidFill>
                  <a:cs typeface="微软雅黑" panose="020B0503020204020204" charset="-122"/>
                  <a:sym typeface="+mn-lt"/>
                </a:rPr>
                <a:t>数据来源：</a:t>
              </a:r>
              <a:r>
                <a:rPr lang="en-US" altLang="zh-CN" sz="800" i="1" dirty="0">
                  <a:solidFill>
                    <a:srgbClr val="262626"/>
                  </a:solidFill>
                  <a:cs typeface="微软雅黑" panose="020B0503020204020204" charset="-122"/>
                  <a:sym typeface="+mn-lt"/>
                </a:rPr>
                <a:t>Gartner</a:t>
              </a:r>
              <a:r>
                <a:rPr lang="zh-CN" altLang="en-US" sz="800" i="1" dirty="0">
                  <a:solidFill>
                    <a:srgbClr val="262626"/>
                  </a:solidFill>
                  <a:cs typeface="微软雅黑" panose="020B0503020204020204" charset="-122"/>
                  <a:sym typeface="+mn-lt"/>
                </a:rPr>
                <a:t>，</a:t>
              </a:r>
              <a:r>
                <a:rPr lang="en-US" altLang="zh-CN" sz="800" i="1" dirty="0">
                  <a:solidFill>
                    <a:srgbClr val="262626"/>
                  </a:solidFill>
                  <a:cs typeface="微软雅黑" panose="020B0503020204020204" charset="-122"/>
                  <a:sym typeface="+mn-lt"/>
                </a:rPr>
                <a:t>2018</a:t>
              </a:r>
              <a:r>
                <a:rPr lang="zh-CN" altLang="en-US" sz="800" i="1" dirty="0">
                  <a:solidFill>
                    <a:srgbClr val="262626"/>
                  </a:solidFill>
                  <a:cs typeface="微软雅黑" panose="020B0503020204020204" charset="-122"/>
                  <a:sym typeface="+mn-lt"/>
                </a:rPr>
                <a:t>年</a:t>
              </a:r>
              <a:r>
                <a:rPr lang="en-US" altLang="zh-CN" sz="800" i="1" dirty="0">
                  <a:solidFill>
                    <a:srgbClr val="262626"/>
                  </a:solidFill>
                  <a:cs typeface="微软雅黑" panose="020B0503020204020204" charset="-122"/>
                  <a:sym typeface="+mn-lt"/>
                </a:rPr>
                <a:t>1</a:t>
              </a:r>
              <a:r>
                <a:rPr lang="zh-CN" altLang="en-US" sz="800" i="1" dirty="0">
                  <a:solidFill>
                    <a:srgbClr val="262626"/>
                  </a:solidFill>
                  <a:cs typeface="微软雅黑" panose="020B0503020204020204" charset="-122"/>
                  <a:sym typeface="+mn-lt"/>
                </a:rPr>
                <a:t>月</a:t>
              </a:r>
              <a:endParaRPr lang="en-US" altLang="zh-CN" sz="800" i="1" dirty="0">
                <a:solidFill>
                  <a:srgbClr val="262626"/>
                </a:solidFill>
                <a:cs typeface="微软雅黑" panose="020B0503020204020204" charset="-122"/>
                <a:sym typeface="+mn-lt"/>
              </a:endParaRPr>
            </a:p>
          </p:txBody>
        </p:sp>
        <p:graphicFrame>
          <p:nvGraphicFramePr>
            <p:cNvPr id="22" name="图表 21"/>
            <p:cNvGraphicFramePr/>
            <p:nvPr/>
          </p:nvGraphicFramePr>
          <p:xfrm>
            <a:off x="7021008" y="4363253"/>
            <a:ext cx="3279438" cy="1967663"/>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28" name="直接连接符 25"/>
          <p:cNvCxnSpPr/>
          <p:nvPr/>
        </p:nvCxnSpPr>
        <p:spPr>
          <a:xfrm>
            <a:off x="5598571" y="2401154"/>
            <a:ext cx="0" cy="3834799"/>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iṡľiḍe"/>
          <p:cNvSpPr txBox="1"/>
          <p:nvPr/>
        </p:nvSpPr>
        <p:spPr>
          <a:xfrm>
            <a:off x="1140930" y="2210276"/>
            <a:ext cx="2924728" cy="675681"/>
          </a:xfrm>
          <a:prstGeom prst="rect">
            <a:avLst/>
          </a:prstGeom>
          <a:noFill/>
        </p:spPr>
        <p:txBody>
          <a:bodyPr wrap="square" rtlCol="0" anchor="ctr">
            <a:noAutofit/>
          </a:bodyPr>
          <a:lstStyle>
            <a:defPPr>
              <a:defRPr lang="zh-CN"/>
            </a:defPPr>
            <a:lvl1pPr algn="ctr" defTabSz="914400">
              <a:lnSpc>
                <a:spcPct val="130000"/>
              </a:lnSpc>
              <a:defRPr sz="14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企业上云意愿增强，</a:t>
            </a:r>
            <a:endParaRPr lang="en-US" altLang="zh-CN" sz="1800" dirty="0">
              <a:solidFill>
                <a:schemeClr val="accent1">
                  <a:lumMod val="75000"/>
                </a:schemeClr>
              </a:solidFill>
              <a:sym typeface="+mn-lt"/>
            </a:endParaRPr>
          </a:p>
          <a:p>
            <a:r>
              <a:rPr lang="zh-CN" altLang="en-US" sz="1800" dirty="0">
                <a:solidFill>
                  <a:schemeClr val="accent1">
                    <a:lumMod val="75000"/>
                  </a:schemeClr>
                </a:solidFill>
                <a:sym typeface="+mn-lt"/>
              </a:rPr>
              <a:t>全球公有云市场持续增长</a:t>
            </a:r>
          </a:p>
        </p:txBody>
      </p:sp>
      <p:grpSp>
        <p:nvGrpSpPr>
          <p:cNvPr id="33" name="组合 32"/>
          <p:cNvGrpSpPr/>
          <p:nvPr/>
        </p:nvGrpSpPr>
        <p:grpSpPr>
          <a:xfrm>
            <a:off x="655320" y="3410188"/>
            <a:ext cx="4356558" cy="2825765"/>
            <a:chOff x="1169710" y="4135903"/>
            <a:chExt cx="3459837" cy="2036943"/>
          </a:xfrm>
        </p:grpSpPr>
        <p:sp>
          <p:nvSpPr>
            <p:cNvPr id="27" name="文本框 26"/>
            <p:cNvSpPr txBox="1"/>
            <p:nvPr/>
          </p:nvSpPr>
          <p:spPr>
            <a:xfrm>
              <a:off x="1169710" y="5957402"/>
              <a:ext cx="1609736" cy="215444"/>
            </a:xfrm>
            <a:prstGeom prst="rect">
              <a:avLst/>
            </a:prstGeom>
            <a:noFill/>
          </p:spPr>
          <p:txBody>
            <a:bodyPr wrap="none" rtlCol="0">
              <a:spAutoFit/>
            </a:bodyPr>
            <a:lstStyle/>
            <a:p>
              <a:r>
                <a:rPr lang="zh-CN" altLang="en-US" sz="800" i="1" dirty="0">
                  <a:cs typeface="+mn-ea"/>
                  <a:sym typeface="+mn-lt"/>
                </a:rPr>
                <a:t>数据来源：</a:t>
              </a:r>
              <a:r>
                <a:rPr lang="en-US" altLang="zh-CN" sz="800" i="1" dirty="0">
                  <a:cs typeface="+mn-ea"/>
                  <a:sym typeface="+mn-lt"/>
                </a:rPr>
                <a:t>Gartner</a:t>
              </a:r>
              <a:r>
                <a:rPr lang="zh-CN" altLang="en-US" sz="800" i="1" dirty="0">
                  <a:cs typeface="+mn-ea"/>
                  <a:sym typeface="+mn-lt"/>
                </a:rPr>
                <a:t>，</a:t>
              </a:r>
              <a:r>
                <a:rPr lang="en-US" altLang="zh-CN" sz="800" i="1" dirty="0">
                  <a:cs typeface="+mn-ea"/>
                  <a:sym typeface="+mn-lt"/>
                </a:rPr>
                <a:t>2018</a:t>
              </a:r>
              <a:r>
                <a:rPr lang="zh-CN" altLang="en-US" sz="800" i="1" dirty="0">
                  <a:cs typeface="+mn-ea"/>
                  <a:sym typeface="+mn-lt"/>
                </a:rPr>
                <a:t>年</a:t>
              </a:r>
              <a:r>
                <a:rPr lang="en-US" altLang="zh-CN" sz="800" i="1" dirty="0">
                  <a:cs typeface="+mn-ea"/>
                  <a:sym typeface="+mn-lt"/>
                </a:rPr>
                <a:t>1</a:t>
              </a:r>
              <a:r>
                <a:rPr lang="zh-CN" altLang="en-US" sz="800" i="1" dirty="0">
                  <a:cs typeface="+mn-ea"/>
                  <a:sym typeface="+mn-lt"/>
                </a:rPr>
                <a:t>月</a:t>
              </a:r>
              <a:endParaRPr lang="en-US" altLang="zh-CN" sz="800" i="1" dirty="0">
                <a:cs typeface="+mn-ea"/>
                <a:sym typeface="+mn-lt"/>
              </a:endParaRPr>
            </a:p>
          </p:txBody>
        </p:sp>
        <p:graphicFrame>
          <p:nvGraphicFramePr>
            <p:cNvPr id="30" name="图表 29"/>
            <p:cNvGraphicFramePr/>
            <p:nvPr/>
          </p:nvGraphicFramePr>
          <p:xfrm>
            <a:off x="1288034" y="4135903"/>
            <a:ext cx="3341513" cy="1850869"/>
          </p:xfrm>
          <a:graphic>
            <a:graphicData uri="http://schemas.openxmlformats.org/drawingml/2006/chart">
              <c:chart xmlns:c="http://schemas.openxmlformats.org/drawingml/2006/chart" xmlns:r="http://schemas.openxmlformats.org/officeDocument/2006/relationships" r:id="rId4"/>
            </a:graphicData>
          </a:graphic>
        </p:graphicFrame>
      </p:grpSp>
      <p:sp>
        <p:nvSpPr>
          <p:cNvPr id="32" name="矩形 31"/>
          <p:cNvSpPr/>
          <p:nvPr/>
        </p:nvSpPr>
        <p:spPr>
          <a:xfrm>
            <a:off x="1616529" y="2994184"/>
            <a:ext cx="3769765" cy="306705"/>
          </a:xfrm>
          <a:prstGeom prst="rect">
            <a:avLst/>
          </a:prstGeom>
        </p:spPr>
        <p:txBody>
          <a:bodyPr wrap="square">
            <a:spAutoFit/>
          </a:bodyPr>
          <a:lstStyle/>
          <a:p>
            <a:r>
              <a:rPr lang="zh-CN" altLang="en-US" sz="1400" i="1" dirty="0">
                <a:cs typeface="+mn-ea"/>
                <a:sym typeface="+mn-lt"/>
              </a:rPr>
              <a:t>全球公有云市场空间预测（单位：百万美元）</a:t>
            </a:r>
          </a:p>
        </p:txBody>
      </p:sp>
      <p:sp>
        <p:nvSpPr>
          <p:cNvPr id="17" name="矩形 16"/>
          <p:cNvSpPr/>
          <p:nvPr/>
        </p:nvSpPr>
        <p:spPr>
          <a:xfrm>
            <a:off x="-6091" y="271484"/>
            <a:ext cx="743146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308930" y="271484"/>
            <a:ext cx="7204573"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2.4.1</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公有云市场规模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zurecomcdn.azureedge.net/cvt-7842bebc1b87ddc8586420aa6a017c07e305ef8ee038586990e3d61eaf325a1c/images/page/overview/what-are-private-public-hybrid-clouds/private-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278" y="3805749"/>
            <a:ext cx="3027762" cy="192011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50520" y="978311"/>
            <a:ext cx="11601997" cy="193802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私有云由专供一个企业或组织使用的云计算资源构成。服务和基础结构始终在私有网络上进行维护，硬件和软件专供组织使用。可使组织更加方便地自定义资源，从而满足特定的 </a:t>
            </a:r>
            <a:r>
              <a:rPr lang="en-US" altLang="zh-CN" sz="2000" dirty="0">
                <a:latin typeface="微软雅黑" panose="020B0503020204020204" charset="-122"/>
                <a:ea typeface="微软雅黑" panose="020B0503020204020204" charset="-122"/>
              </a:rPr>
              <a:t>IT </a:t>
            </a:r>
            <a:r>
              <a:rPr lang="zh-CN" altLang="en-US" sz="2000" dirty="0">
                <a:latin typeface="微软雅黑" panose="020B0503020204020204" charset="-122"/>
                <a:ea typeface="微软雅黑" panose="020B0503020204020204" charset="-122"/>
              </a:rPr>
              <a:t>需求。</a:t>
            </a:r>
            <a:endParaRPr lang="en-US" altLang="zh-CN" sz="2000" dirty="0">
              <a:latin typeface="微软雅黑" panose="020B0503020204020204" charset="-122"/>
              <a:ea typeface="微软雅黑" panose="020B0503020204020204" charset="-122"/>
            </a:endParaRPr>
          </a:p>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私有云的使用对象通常为政府机构、金融机构以及其他具备业务关键性运营且希望对环境拥有更大控制权的中型到大型组织。</a:t>
            </a:r>
          </a:p>
        </p:txBody>
      </p:sp>
      <p:graphicFrame>
        <p:nvGraphicFramePr>
          <p:cNvPr id="9" name="图示 8"/>
          <p:cNvGraphicFramePr/>
          <p:nvPr/>
        </p:nvGraphicFramePr>
        <p:xfrm>
          <a:off x="6151518" y="3452307"/>
          <a:ext cx="5323961" cy="2403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矩形 7"/>
          <p:cNvSpPr/>
          <p:nvPr/>
        </p:nvSpPr>
        <p:spPr>
          <a:xfrm>
            <a:off x="-6090" y="271484"/>
            <a:ext cx="635180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2.4.2</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私有云</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îṣľide"/>
          <p:cNvSpPr txBox="1"/>
          <p:nvPr/>
        </p:nvSpPr>
        <p:spPr>
          <a:xfrm>
            <a:off x="317425" y="1056267"/>
            <a:ext cx="11488405" cy="1023882"/>
          </a:xfrm>
          <a:prstGeom prst="rect">
            <a:avLst/>
          </a:prstGeom>
          <a:noFill/>
        </p:spPr>
        <p:txBody>
          <a:bodyPr wrap="square" lIns="90000" tIns="46800" rIns="90000" bIns="46800" rtlCol="0">
            <a:noAutofit/>
          </a:bodyPr>
          <a:lstStyle/>
          <a:p>
            <a:pPr marL="342900" indent="-342900">
              <a:lnSpc>
                <a:spcPct val="150000"/>
              </a:lnSpc>
              <a:spcBef>
                <a:spcPts val="200"/>
              </a:spcBef>
              <a:spcAft>
                <a:spcPts val="200"/>
              </a:spcAft>
              <a:buClr>
                <a:schemeClr val="accent5"/>
              </a:buClr>
              <a:buSzPct val="80000"/>
              <a:buFont typeface="Arial" panose="020B0604020202020204" pitchFamily="34" charset="0"/>
              <a:buChar char="•"/>
              <a:tabLst>
                <a:tab pos="170815" algn="l"/>
              </a:tabLst>
            </a:pPr>
            <a:r>
              <a:rPr lang="zh-CN" altLang="en-US" sz="2000" dirty="0">
                <a:solidFill>
                  <a:schemeClr val="bg2">
                    <a:lumMod val="50000"/>
                  </a:schemeClr>
                </a:solidFill>
                <a:latin typeface="微软雅黑" panose="020B0503020204020204" charset="-122"/>
                <a:ea typeface="微软雅黑" panose="020B0503020204020204" charset="-122"/>
                <a:cs typeface="+mn-ea"/>
                <a:sym typeface="+mn-lt"/>
              </a:rPr>
              <a:t>中国私有云市场规模超过公有云市场，并保持稳步增长，已经成为各类型云服务厂商竞争的重点</a:t>
            </a:r>
          </a:p>
        </p:txBody>
      </p:sp>
      <p:sp>
        <p:nvSpPr>
          <p:cNvPr id="11" name="灯片编号占位符 2"/>
          <p:cNvSpPr txBox="1"/>
          <p:nvPr/>
        </p:nvSpPr>
        <p:spPr>
          <a:xfrm>
            <a:off x="5080026" y="6106073"/>
            <a:ext cx="550231" cy="28868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defRPr/>
            </a:pPr>
            <a:fld id="{A3F39EB6-EDE0-499A-96CA-3EAAC7A3634A}" type="slidenum">
              <a:rPr lang="zh-CN" altLang="en-US" smtClean="0">
                <a:solidFill>
                  <a:srgbClr val="FFFFFF"/>
                </a:solidFill>
                <a:cs typeface="微软雅黑" panose="020B0503020204020204" charset="-122"/>
                <a:sym typeface="+mn-lt"/>
              </a:rPr>
              <a:t>53</a:t>
            </a:fld>
            <a:endParaRPr lang="zh-CN" altLang="en-US" dirty="0">
              <a:solidFill>
                <a:srgbClr val="FFFFFF"/>
              </a:solidFill>
              <a:cs typeface="微软雅黑" panose="020B0503020204020204" charset="-122"/>
              <a:sym typeface="+mn-lt"/>
            </a:endParaRPr>
          </a:p>
        </p:txBody>
      </p:sp>
      <p:cxnSp>
        <p:nvCxnSpPr>
          <p:cNvPr id="15" name="直接连接符 27"/>
          <p:cNvCxnSpPr/>
          <p:nvPr/>
        </p:nvCxnSpPr>
        <p:spPr>
          <a:xfrm>
            <a:off x="6002317" y="1767595"/>
            <a:ext cx="0" cy="413645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iṡľiḍe"/>
          <p:cNvSpPr txBox="1"/>
          <p:nvPr/>
        </p:nvSpPr>
        <p:spPr>
          <a:xfrm>
            <a:off x="876555" y="1856371"/>
            <a:ext cx="4478586" cy="675681"/>
          </a:xfrm>
          <a:prstGeom prst="rect">
            <a:avLst/>
          </a:prstGeom>
          <a:noFill/>
        </p:spPr>
        <p:txBody>
          <a:bodyPr wrap="square" rtlCol="0" anchor="ctr">
            <a:noAutofit/>
          </a:bodyPr>
          <a:lstStyle>
            <a:defPPr>
              <a:defRPr lang="zh-CN"/>
            </a:defPPr>
            <a:lvl1pPr algn="ctr" defTabSz="914400">
              <a:lnSpc>
                <a:spcPct val="130000"/>
              </a:lnSpc>
              <a:defRPr sz="16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中国私有云市场规模超过公有云市场，</a:t>
            </a:r>
            <a:endParaRPr lang="en-US" altLang="zh-CN" sz="1800" dirty="0">
              <a:solidFill>
                <a:schemeClr val="accent1">
                  <a:lumMod val="75000"/>
                </a:schemeClr>
              </a:solidFill>
              <a:sym typeface="+mn-lt"/>
            </a:endParaRPr>
          </a:p>
          <a:p>
            <a:r>
              <a:rPr lang="zh-CN" altLang="en-US" sz="1800" dirty="0">
                <a:solidFill>
                  <a:schemeClr val="accent1">
                    <a:lumMod val="75000"/>
                  </a:schemeClr>
                </a:solidFill>
                <a:sym typeface="+mn-lt"/>
              </a:rPr>
              <a:t>且持续稳步增长</a:t>
            </a:r>
          </a:p>
        </p:txBody>
      </p:sp>
      <p:sp>
        <p:nvSpPr>
          <p:cNvPr id="20" name="文本框 19"/>
          <p:cNvSpPr txBox="1"/>
          <p:nvPr/>
        </p:nvSpPr>
        <p:spPr>
          <a:xfrm>
            <a:off x="7909247" y="5783713"/>
            <a:ext cx="3777963" cy="245110"/>
          </a:xfrm>
          <a:prstGeom prst="rect">
            <a:avLst/>
          </a:prstGeom>
          <a:noFill/>
        </p:spPr>
        <p:txBody>
          <a:bodyPr wrap="square" rtlCol="0">
            <a:spAutoFit/>
          </a:bodyPr>
          <a:lstStyle/>
          <a:p>
            <a:pPr defTabSz="914400">
              <a:defRPr/>
            </a:pPr>
            <a:r>
              <a:rPr lang="zh-CN" altLang="en-US" sz="1000" i="1" dirty="0">
                <a:solidFill>
                  <a:srgbClr val="262626"/>
                </a:solidFill>
                <a:cs typeface="微软雅黑" panose="020B0503020204020204" charset="-122"/>
                <a:sym typeface="+mn-lt"/>
              </a:rPr>
              <a:t>数据来源：中国私有云发展报告，中国信通院，</a:t>
            </a:r>
            <a:r>
              <a:rPr lang="pl-PL" altLang="zh-CN" sz="1000" i="1" dirty="0">
                <a:solidFill>
                  <a:srgbClr val="262626"/>
                </a:solidFill>
                <a:cs typeface="微软雅黑" panose="020B0503020204020204" charset="-122"/>
                <a:sym typeface="+mn-lt"/>
              </a:rPr>
              <a:t> 201</a:t>
            </a:r>
            <a:r>
              <a:rPr lang="en-US" altLang="zh-CN" sz="1000" i="1" dirty="0">
                <a:solidFill>
                  <a:srgbClr val="262626"/>
                </a:solidFill>
                <a:cs typeface="微软雅黑" panose="020B0503020204020204" charset="-122"/>
                <a:sym typeface="+mn-lt"/>
              </a:rPr>
              <a:t>8</a:t>
            </a:r>
            <a:r>
              <a:rPr lang="zh-CN" altLang="pl-PL" sz="1000" i="1" dirty="0">
                <a:solidFill>
                  <a:srgbClr val="262626"/>
                </a:solidFill>
                <a:cs typeface="微软雅黑" panose="020B0503020204020204" charset="-122"/>
                <a:sym typeface="+mn-lt"/>
              </a:rPr>
              <a:t>年</a:t>
            </a:r>
            <a:r>
              <a:rPr lang="en-US" altLang="zh-CN" sz="1000" i="1" dirty="0">
                <a:solidFill>
                  <a:srgbClr val="262626"/>
                </a:solidFill>
                <a:cs typeface="微软雅黑" panose="020B0503020204020204" charset="-122"/>
                <a:sym typeface="+mn-lt"/>
              </a:rPr>
              <a:t>3</a:t>
            </a:r>
            <a:r>
              <a:rPr lang="zh-CN" altLang="pl-PL" sz="1000" i="1" dirty="0">
                <a:solidFill>
                  <a:srgbClr val="262626"/>
                </a:solidFill>
                <a:cs typeface="微软雅黑" panose="020B0503020204020204" charset="-122"/>
                <a:sym typeface="+mn-lt"/>
              </a:rPr>
              <a:t>月</a:t>
            </a:r>
          </a:p>
        </p:txBody>
      </p:sp>
      <p:sp>
        <p:nvSpPr>
          <p:cNvPr id="23" name="iṡľiḍe"/>
          <p:cNvSpPr txBox="1"/>
          <p:nvPr/>
        </p:nvSpPr>
        <p:spPr>
          <a:xfrm>
            <a:off x="6554085" y="1855028"/>
            <a:ext cx="4689975" cy="675681"/>
          </a:xfrm>
          <a:prstGeom prst="rect">
            <a:avLst/>
          </a:prstGeom>
          <a:noFill/>
        </p:spPr>
        <p:txBody>
          <a:bodyPr wrap="square" rtlCol="0" anchor="ctr">
            <a:noAutofit/>
          </a:bodyPr>
          <a:lstStyle/>
          <a:p>
            <a:pPr algn="ctr" defTabSz="914400">
              <a:lnSpc>
                <a:spcPct val="130000"/>
              </a:lnSpc>
              <a:defRPr/>
            </a:pP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rPr>
              <a:t>中国企业公有云接受程度增幅超过私有云，</a:t>
            </a:r>
            <a:endParaRPr lang="en-US" altLang="zh-CN"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endParaRPr>
          </a:p>
          <a:p>
            <a:pPr algn="ctr" defTabSz="914400">
              <a:lnSpc>
                <a:spcPct val="130000"/>
              </a:lnSpc>
              <a:defRPr/>
            </a:pP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rPr>
              <a:t>私有云接受程度小幅提升。</a:t>
            </a:r>
          </a:p>
        </p:txBody>
      </p:sp>
      <p:graphicFrame>
        <p:nvGraphicFramePr>
          <p:cNvPr id="25" name="图表 24"/>
          <p:cNvGraphicFramePr/>
          <p:nvPr/>
        </p:nvGraphicFramePr>
        <p:xfrm>
          <a:off x="6554085" y="2791477"/>
          <a:ext cx="4925532" cy="3112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图表 25"/>
          <p:cNvGraphicFramePr/>
          <p:nvPr/>
        </p:nvGraphicFramePr>
        <p:xfrm>
          <a:off x="317425" y="2695554"/>
          <a:ext cx="5232654" cy="3059852"/>
        </p:xfrm>
        <a:graphic>
          <a:graphicData uri="http://schemas.openxmlformats.org/drawingml/2006/chart">
            <c:chart xmlns:c="http://schemas.openxmlformats.org/drawingml/2006/chart" xmlns:r="http://schemas.openxmlformats.org/officeDocument/2006/relationships" r:id="rId4"/>
          </a:graphicData>
        </a:graphic>
      </p:graphicFrame>
      <p:sp>
        <p:nvSpPr>
          <p:cNvPr id="12" name="矩形 11"/>
          <p:cNvSpPr/>
          <p:nvPr/>
        </p:nvSpPr>
        <p:spPr>
          <a:xfrm>
            <a:off x="-6090" y="271484"/>
            <a:ext cx="731027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308930" y="271484"/>
            <a:ext cx="7402877"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2.4.2</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私有云市场规模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îṣľide"/>
          <p:cNvSpPr txBox="1"/>
          <p:nvPr/>
        </p:nvSpPr>
        <p:spPr>
          <a:xfrm>
            <a:off x="185738" y="958954"/>
            <a:ext cx="11633730" cy="1021721"/>
          </a:xfrm>
          <a:prstGeom prst="rect">
            <a:avLst/>
          </a:prstGeom>
          <a:noFill/>
        </p:spPr>
        <p:txBody>
          <a:bodyPr wrap="square" lIns="90000" tIns="46800" rIns="90000" bIns="46800" rtlCol="0">
            <a:noAutofit/>
          </a:bodyPr>
          <a:lstStyle/>
          <a:p>
            <a:pPr marL="285750" indent="-285750">
              <a:lnSpc>
                <a:spcPct val="150000"/>
              </a:lnSpc>
              <a:buClr>
                <a:schemeClr val="accent5"/>
              </a:buClr>
              <a:buSzPct val="80000"/>
              <a:buFont typeface="Arial" panose="020B0604020202020204" pitchFamily="34" charset="0"/>
              <a:buChar char="•"/>
              <a:tabLst>
                <a:tab pos="170815" algn="l"/>
              </a:tabLst>
            </a:pPr>
            <a:r>
              <a:rPr lang="zh-CN" altLang="en-US" dirty="0">
                <a:solidFill>
                  <a:schemeClr val="bg2">
                    <a:lumMod val="50000"/>
                  </a:schemeClr>
                </a:solidFill>
                <a:latin typeface="微软雅黑" panose="020B0503020204020204" charset="-122"/>
                <a:ea typeface="微软雅黑" panose="020B0503020204020204" charset="-122"/>
                <a:cs typeface="+mn-ea"/>
                <a:sym typeface="+mn-lt"/>
              </a:rPr>
              <a:t>公有云前期投入大，规模效应产生后收益将线性增长。私有云盈利周期短前期收益高，但标准化程度低无法规模化运营，从长远来看，私有云市场将逐渐饱和，公有云规模效应日益凸显，将成为未来云计算市场的主流</a:t>
            </a: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409" y="2798067"/>
            <a:ext cx="3175000" cy="3598641"/>
          </a:xfrm>
          <a:prstGeom prst="rect">
            <a:avLst/>
          </a:prstGeom>
        </p:spPr>
      </p:pic>
      <p:graphicFrame>
        <p:nvGraphicFramePr>
          <p:cNvPr id="30" name="表格 29"/>
          <p:cNvGraphicFramePr>
            <a:graphicFrameLocks noGrp="1"/>
          </p:cNvGraphicFramePr>
          <p:nvPr/>
        </p:nvGraphicFramePr>
        <p:xfrm>
          <a:off x="5942887" y="2224349"/>
          <a:ext cx="5559829" cy="4305728"/>
        </p:xfrm>
        <a:graphic>
          <a:graphicData uri="http://schemas.openxmlformats.org/drawingml/2006/table">
            <a:tbl>
              <a:tblPr firstRow="1" bandRow="1">
                <a:tableStyleId>{FABFCF23-3B69-468F-B69F-88F6DE6A72F2}</a:tableStyleId>
              </a:tblPr>
              <a:tblGrid>
                <a:gridCol w="1028288">
                  <a:extLst>
                    <a:ext uri="{9D8B030D-6E8A-4147-A177-3AD203B41FA5}">
                      <a16:colId xmlns:a16="http://schemas.microsoft.com/office/drawing/2014/main" val="20000"/>
                    </a:ext>
                  </a:extLst>
                </a:gridCol>
                <a:gridCol w="2251757">
                  <a:extLst>
                    <a:ext uri="{9D8B030D-6E8A-4147-A177-3AD203B41FA5}">
                      <a16:colId xmlns:a16="http://schemas.microsoft.com/office/drawing/2014/main" val="20001"/>
                    </a:ext>
                  </a:extLst>
                </a:gridCol>
                <a:gridCol w="2279784">
                  <a:extLst>
                    <a:ext uri="{9D8B030D-6E8A-4147-A177-3AD203B41FA5}">
                      <a16:colId xmlns:a16="http://schemas.microsoft.com/office/drawing/2014/main" val="20002"/>
                    </a:ext>
                  </a:extLst>
                </a:gridCol>
              </a:tblGrid>
              <a:tr h="265297">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差异点</a:t>
                      </a:r>
                    </a:p>
                  </a:txBody>
                  <a:tcPr marL="84727" marR="84727" marT="42363" marB="42363" anchor="ctr"/>
                </a:tc>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公有云</a:t>
                      </a:r>
                    </a:p>
                  </a:txBody>
                  <a:tcPr marL="84727" marR="84727" marT="42363" marB="42363" anchor="ctr"/>
                </a:tc>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私有云</a:t>
                      </a:r>
                    </a:p>
                  </a:txBody>
                  <a:tcPr marL="84727" marR="84727" marT="42363" marB="42363" anchor="ctr"/>
                </a:tc>
                <a:extLst>
                  <a:ext uri="{0D108BD9-81ED-4DB2-BD59-A6C34878D82A}">
                    <a16:rowId xmlns:a16="http://schemas.microsoft.com/office/drawing/2014/main" val="10000"/>
                  </a:ext>
                </a:extLst>
              </a:tr>
              <a:tr h="316483">
                <a:tc>
                  <a:txBody>
                    <a:bodyPr/>
                    <a:lstStyle/>
                    <a:p>
                      <a:r>
                        <a:rPr lang="zh-CN" altLang="en-US" sz="1100" dirty="0">
                          <a:latin typeface="微软雅黑" panose="020B0503020204020204" charset="-122"/>
                          <a:ea typeface="微软雅黑" panose="020B0503020204020204" charset="-122"/>
                          <a:cs typeface="微软雅黑" panose="020B0503020204020204" charset="-122"/>
                        </a:rPr>
                        <a:t>合同形式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租用制（产品化程度不明显）</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项目制（产品化程度高）</a:t>
                      </a:r>
                    </a:p>
                  </a:txBody>
                  <a:tcPr marL="84727" marR="84727" marT="42363" marB="42363"/>
                </a:tc>
                <a:extLst>
                  <a:ext uri="{0D108BD9-81ED-4DB2-BD59-A6C34878D82A}">
                    <a16:rowId xmlns:a16="http://schemas.microsoft.com/office/drawing/2014/main" val="10001"/>
                  </a:ext>
                </a:extLst>
              </a:tr>
              <a:tr h="254181">
                <a:tc>
                  <a:txBody>
                    <a:bodyPr/>
                    <a:lstStyle/>
                    <a:p>
                      <a:r>
                        <a:rPr lang="zh-CN" altLang="en-US" sz="1100" dirty="0">
                          <a:latin typeface="微软雅黑" panose="020B0503020204020204" charset="-122"/>
                          <a:ea typeface="微软雅黑" panose="020B0503020204020204" charset="-122"/>
                          <a:cs typeface="微软雅黑" panose="020B0503020204020204" charset="-122"/>
                        </a:rPr>
                        <a:t>标准化程度</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高，自服务，定制化少</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低，定制化服务</a:t>
                      </a:r>
                    </a:p>
                  </a:txBody>
                  <a:tcPr marL="84727" marR="84727" marT="42363" marB="42363"/>
                </a:tc>
                <a:extLst>
                  <a:ext uri="{0D108BD9-81ED-4DB2-BD59-A6C34878D82A}">
                    <a16:rowId xmlns:a16="http://schemas.microsoft.com/office/drawing/2014/main" val="10002"/>
                  </a:ext>
                </a:extLst>
              </a:tr>
              <a:tr h="281639">
                <a:tc>
                  <a:txBody>
                    <a:bodyPr/>
                    <a:lstStyle/>
                    <a:p>
                      <a:r>
                        <a:rPr lang="zh-CN" altLang="en-US" sz="1100" dirty="0">
                          <a:latin typeface="微软雅黑" panose="020B0503020204020204" charset="-122"/>
                          <a:ea typeface="微软雅黑" panose="020B0503020204020204" charset="-122"/>
                          <a:cs typeface="微软雅黑" panose="020B0503020204020204" charset="-122"/>
                        </a:rPr>
                        <a:t>建设模式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投入成本设计建设机房，提供客户租用</a:t>
                      </a: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利用客户资金或客户自建</a:t>
                      </a:r>
                    </a:p>
                  </a:txBody>
                  <a:tcPr marL="84727" marR="84727" marT="42363" marB="42363"/>
                </a:tc>
                <a:extLst>
                  <a:ext uri="{0D108BD9-81ED-4DB2-BD59-A6C34878D82A}">
                    <a16:rowId xmlns:a16="http://schemas.microsoft.com/office/drawing/2014/main" val="10003"/>
                  </a:ext>
                </a:extLst>
              </a:tr>
              <a:tr h="593089">
                <a:tc>
                  <a:txBody>
                    <a:bodyPr/>
                    <a:lstStyle/>
                    <a:p>
                      <a:r>
                        <a:rPr lang="zh-CN" altLang="en-US" sz="1100" dirty="0">
                          <a:latin typeface="微软雅黑" panose="020B0503020204020204" charset="-122"/>
                          <a:ea typeface="微软雅黑" panose="020B0503020204020204" charset="-122"/>
                          <a:cs typeface="微软雅黑" panose="020B0503020204020204" charset="-122"/>
                        </a:rPr>
                        <a:t>盈利模式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后续收取租用费用</a:t>
                      </a:r>
                      <a:endParaRPr lang="en-US" altLang="zh-CN" sz="1100" dirty="0">
                        <a:latin typeface="微软雅黑" panose="020B0503020204020204" charset="-122"/>
                        <a:ea typeface="微软雅黑" panose="020B0503020204020204" charset="-122"/>
                        <a:cs typeface="微软雅黑" panose="020B0503020204020204" charset="-122"/>
                      </a:endParaRPr>
                    </a:p>
                    <a:p>
                      <a:r>
                        <a:rPr lang="zh-CN" altLang="en-US" sz="1100" dirty="0">
                          <a:latin typeface="微软雅黑" panose="020B0503020204020204" charset="-122"/>
                          <a:ea typeface="微软雅黑" panose="020B0503020204020204" charset="-122"/>
                          <a:cs typeface="微软雅黑" panose="020B0503020204020204" charset="-122"/>
                        </a:rPr>
                        <a:t>（单个订单收费较低）</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项目制收取一次型费用</a:t>
                      </a:r>
                      <a:r>
                        <a:rPr lang="en-US" altLang="zh-CN" sz="1100" dirty="0">
                          <a:latin typeface="微软雅黑" panose="020B0503020204020204" charset="-122"/>
                          <a:ea typeface="微软雅黑" panose="020B0503020204020204" charset="-122"/>
                          <a:cs typeface="微软雅黑" panose="020B0503020204020204" charset="-122"/>
                        </a:rPr>
                        <a:t>+</a:t>
                      </a:r>
                      <a:r>
                        <a:rPr lang="zh-CN" altLang="en-US" sz="1100" dirty="0">
                          <a:latin typeface="微软雅黑" panose="020B0503020204020204" charset="-122"/>
                          <a:ea typeface="微软雅黑" panose="020B0503020204020204" charset="-122"/>
                          <a:cs typeface="微软雅黑" panose="020B0503020204020204" charset="-122"/>
                        </a:rPr>
                        <a:t>后续管理费用</a:t>
                      </a:r>
                      <a:endParaRPr lang="en-US" altLang="zh-CN" sz="1100" dirty="0">
                        <a:latin typeface="微软雅黑" panose="020B0503020204020204" charset="-122"/>
                        <a:ea typeface="微软雅黑" panose="020B0503020204020204" charset="-122"/>
                        <a:cs typeface="微软雅黑" panose="020B0503020204020204" charset="-122"/>
                      </a:endParaRPr>
                    </a:p>
                    <a:p>
                      <a:r>
                        <a:rPr lang="zh-CN" altLang="en-US" sz="1100" dirty="0">
                          <a:latin typeface="微软雅黑" panose="020B0503020204020204" charset="-122"/>
                          <a:ea typeface="微软雅黑" panose="020B0503020204020204" charset="-122"/>
                          <a:cs typeface="微软雅黑" panose="020B0503020204020204" charset="-122"/>
                        </a:rPr>
                        <a:t>（单笔订单收费高）</a:t>
                      </a:r>
                    </a:p>
                  </a:txBody>
                  <a:tcPr marL="84727" marR="84727" marT="42363" marB="42363"/>
                </a:tc>
                <a:extLst>
                  <a:ext uri="{0D108BD9-81ED-4DB2-BD59-A6C34878D82A}">
                    <a16:rowId xmlns:a16="http://schemas.microsoft.com/office/drawing/2014/main" val="10004"/>
                  </a:ext>
                </a:extLst>
              </a:tr>
              <a:tr h="333319">
                <a:tc>
                  <a:txBody>
                    <a:bodyPr/>
                    <a:lstStyle/>
                    <a:p>
                      <a:r>
                        <a:rPr lang="zh-CN" altLang="en-US" sz="1100" dirty="0">
                          <a:latin typeface="微软雅黑" panose="020B0503020204020204" charset="-122"/>
                          <a:ea typeface="微软雅黑" panose="020B0503020204020204" charset="-122"/>
                          <a:cs typeface="微软雅黑" panose="020B0503020204020204" charset="-122"/>
                        </a:rPr>
                        <a:t>周期</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indent="0" algn="l" defTabSz="1217295" rtl="0" eaLnBrk="0" latinLnBrk="0" hangingPunct="0">
                        <a:lnSpc>
                          <a:spcPct val="120000"/>
                        </a:lnSpc>
                        <a:spcBef>
                          <a:spcPts val="400"/>
                        </a:spcBef>
                        <a:buFont typeface="Wingdings" panose="05000000000000000000" pitchFamily="2" charset="2"/>
                        <a:buNone/>
                        <a:defRPr/>
                      </a:pPr>
                      <a:r>
                        <a:rPr lang="en-US" altLang="zh-CN"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5-10</a:t>
                      </a: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年后规模效应盈利</a:t>
                      </a:r>
                      <a:endParaRPr lang="zh-CN" altLang="en-US"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indent="0" algn="l" defTabSz="1217295" rtl="0" eaLnBrk="0" latinLnBrk="0" hangingPunct="0">
                        <a:lnSpc>
                          <a:spcPct val="120000"/>
                        </a:lnSpc>
                        <a:spcBef>
                          <a:spcPts val="400"/>
                        </a:spcBef>
                        <a:buFont typeface="Wingdings" panose="05000000000000000000" pitchFamily="2" charset="2"/>
                        <a:buNone/>
                        <a:defRPr/>
                      </a:pPr>
                      <a:r>
                        <a:rPr lang="zh-CN" altLang="en-US" sz="1100" dirty="0">
                          <a:latin typeface="微软雅黑" panose="020B0503020204020204" charset="-122"/>
                          <a:ea typeface="微软雅黑" panose="020B0503020204020204" charset="-122"/>
                          <a:cs typeface="微软雅黑" panose="020B0503020204020204" charset="-122"/>
                        </a:rPr>
                        <a:t>一项一结，</a:t>
                      </a: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盈利周期短</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5"/>
                  </a:ext>
                </a:extLst>
              </a:tr>
              <a:tr h="423635">
                <a:tc>
                  <a:txBody>
                    <a:bodyPr/>
                    <a:lstStyle/>
                    <a:p>
                      <a:r>
                        <a:rPr lang="zh-CN" altLang="en-US" sz="1100" dirty="0">
                          <a:latin typeface="微软雅黑" panose="020B0503020204020204" charset="-122"/>
                          <a:ea typeface="微软雅黑" panose="020B0503020204020204" charset="-122"/>
                          <a:cs typeface="微软雅黑" panose="020B0503020204020204" charset="-122"/>
                        </a:rPr>
                        <a:t>云服务商成本费用</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高昂（需建设机房）</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低廉</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6"/>
                  </a:ext>
                </a:extLst>
              </a:tr>
              <a:tr h="628943">
                <a:tc>
                  <a:txBody>
                    <a:bodyPr/>
                    <a:lstStyle/>
                    <a:p>
                      <a:r>
                        <a:rPr lang="zh-CN" altLang="en-US" sz="1100" dirty="0">
                          <a:latin typeface="微软雅黑" panose="020B0503020204020204" charset="-122"/>
                          <a:ea typeface="微软雅黑" panose="020B0503020204020204" charset="-122"/>
                          <a:cs typeface="微软雅黑" panose="020B0503020204020204" charset="-122"/>
                        </a:rPr>
                        <a:t>运营模式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规模化服务、长期运营回收成本，后续运营成本较少，</a:t>
                      </a:r>
                      <a:r>
                        <a:rPr kumimoji="0" lang="zh-CN" altLang="en-US" sz="110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后期维护以开发和集成工作为主 </a:t>
                      </a:r>
                      <a:endParaRPr lang="en-US" altLang="zh-CN" sz="1100" b="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定制化服务</a:t>
                      </a:r>
                      <a:r>
                        <a:rPr lang="zh-CN" altLang="en-US" sz="1100" dirty="0">
                          <a:latin typeface="微软雅黑" panose="020B0503020204020204" charset="-122"/>
                          <a:ea typeface="微软雅黑" panose="020B0503020204020204" charset="-122"/>
                          <a:cs typeface="微软雅黑" panose="020B0503020204020204" charset="-122"/>
                        </a:rPr>
                        <a:t>，无法形成规模效益</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7"/>
                  </a:ext>
                </a:extLst>
              </a:tr>
              <a:tr h="333319">
                <a:tc>
                  <a:txBody>
                    <a:bodyPr/>
                    <a:lstStyle/>
                    <a:p>
                      <a:r>
                        <a:rPr lang="zh-CN" altLang="en-US" sz="1100" dirty="0">
                          <a:latin typeface="微软雅黑" panose="020B0503020204020204" charset="-122"/>
                          <a:ea typeface="微软雅黑" panose="020B0503020204020204" charset="-122"/>
                          <a:cs typeface="微软雅黑" panose="020B0503020204020204" charset="-122"/>
                        </a:rPr>
                        <a:t>用户关注点</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1217295" rtl="0" eaLnBrk="0" fontAlgn="auto" latinLnBrk="0" hangingPunct="0">
                        <a:lnSpc>
                          <a:spcPct val="120000"/>
                        </a:lnSpc>
                        <a:spcBef>
                          <a:spcPts val="400"/>
                        </a:spcBef>
                        <a:spcAft>
                          <a:spcPts val="0"/>
                        </a:spcAft>
                        <a:buClrTx/>
                        <a:buSzTx/>
                        <a:buFont typeface="Wingdings" panose="05000000000000000000" pitchFamily="2" charset="2"/>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价格敏感，使用便捷</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1217295" rtl="0" eaLnBrk="0" fontAlgn="auto" latinLnBrk="0" hangingPunct="0">
                        <a:lnSpc>
                          <a:spcPct val="120000"/>
                        </a:lnSpc>
                        <a:spcBef>
                          <a:spcPts val="400"/>
                        </a:spcBef>
                        <a:spcAft>
                          <a:spcPts val="0"/>
                        </a:spcAft>
                        <a:buClrTx/>
                        <a:buSzTx/>
                        <a:buFont typeface="Wingdings" panose="05000000000000000000" pitchFamily="2" charset="2"/>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可控性强，安全性好</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8"/>
                  </a:ext>
                </a:extLst>
              </a:tr>
              <a:tr h="461351">
                <a:tc>
                  <a:txBody>
                    <a:bodyPr/>
                    <a:lstStyle/>
                    <a:p>
                      <a:r>
                        <a:rPr lang="zh-CN" altLang="en-US" sz="1100" dirty="0">
                          <a:latin typeface="微软雅黑" panose="020B0503020204020204" charset="-122"/>
                          <a:ea typeface="微软雅黑" panose="020B0503020204020204" charset="-122"/>
                          <a:cs typeface="微软雅黑" panose="020B0503020204020204" charset="-122"/>
                        </a:rPr>
                        <a:t>客户群体</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中小型传统企业</a:t>
                      </a:r>
                      <a:r>
                        <a:rPr lang="zh-CN" altLang="en-US" sz="1100" dirty="0">
                          <a:latin typeface="微软雅黑" panose="020B0503020204020204" charset="-122"/>
                          <a:ea typeface="微软雅黑" panose="020B0503020204020204" charset="-122"/>
                          <a:cs typeface="微软雅黑" panose="020B0503020204020204" charset="-122"/>
                        </a:rPr>
                        <a:t>、互联网企业及个人</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政企</a:t>
                      </a:r>
                      <a:r>
                        <a:rPr lang="zh-CN" altLang="en-US" sz="1100" dirty="0">
                          <a:latin typeface="微软雅黑" panose="020B0503020204020204" charset="-122"/>
                          <a:ea typeface="微软雅黑" panose="020B0503020204020204" charset="-122"/>
                          <a:cs typeface="微软雅黑" panose="020B0503020204020204" charset="-122"/>
                        </a:rPr>
                        <a:t>大客户</a:t>
                      </a:r>
                      <a:endParaRPr lang="en-US" altLang="zh-CN" sz="1100" dirty="0">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9"/>
                  </a:ext>
                </a:extLst>
              </a:tr>
              <a:tr h="254181">
                <a:tc>
                  <a:txBody>
                    <a:bodyPr/>
                    <a:lstStyle/>
                    <a:p>
                      <a:r>
                        <a:rPr lang="zh-CN" altLang="en-US" sz="1100" dirty="0">
                          <a:latin typeface="微软雅黑" panose="020B0503020204020204" charset="-122"/>
                          <a:ea typeface="微软雅黑" panose="020B0503020204020204" charset="-122"/>
                          <a:cs typeface="微软雅黑" panose="020B0503020204020204" charset="-122"/>
                        </a:rPr>
                        <a:t>宣传途径</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线上宣传</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线下宣传</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10"/>
                  </a:ext>
                </a:extLst>
              </a:tr>
            </a:tbl>
          </a:graphicData>
        </a:graphic>
      </p:graphicFrame>
      <p:grpSp>
        <p:nvGrpSpPr>
          <p:cNvPr id="31" name="组合 30"/>
          <p:cNvGrpSpPr/>
          <p:nvPr/>
        </p:nvGrpSpPr>
        <p:grpSpPr>
          <a:xfrm>
            <a:off x="1229184" y="2224349"/>
            <a:ext cx="3832003" cy="3617424"/>
            <a:chOff x="738117" y="2224349"/>
            <a:chExt cx="3832003" cy="3617424"/>
          </a:xfrm>
        </p:grpSpPr>
        <p:sp>
          <p:nvSpPr>
            <p:cNvPr id="32" name="文本框 31"/>
            <p:cNvSpPr txBox="1"/>
            <p:nvPr/>
          </p:nvSpPr>
          <p:spPr>
            <a:xfrm>
              <a:off x="738117" y="3025750"/>
              <a:ext cx="591820" cy="337185"/>
            </a:xfrm>
            <a:prstGeom prst="rect">
              <a:avLst/>
            </a:prstGeom>
            <a:noFill/>
          </p:spPr>
          <p:txBody>
            <a:bodyPr wrap="none" rtlCol="0">
              <a:spAutoFit/>
              <a:scene3d>
                <a:camera prst="orthographicFront"/>
                <a:lightRig rig="threePt" dir="t"/>
              </a:scene3d>
            </a:bodyPr>
            <a:lstStyle/>
            <a:p>
              <a:r>
                <a:rPr kumimoji="1" lang="zh-CN" altLang="en-US" sz="1600" b="1" dirty="0">
                  <a:solidFill>
                    <a:schemeClr val="accent1">
                      <a:lumMod val="75000"/>
                    </a:schemeClr>
                  </a:solidFill>
                  <a:effectLst>
                    <a:outerShdw blurRad="38100" dist="38100" dir="2700000" algn="tl">
                      <a:srgbClr val="000000">
                        <a:alpha val="43137"/>
                      </a:srgbClr>
                    </a:outerShdw>
                  </a:effectLst>
                </a:rPr>
                <a:t>收益</a:t>
              </a:r>
            </a:p>
          </p:txBody>
        </p:sp>
        <p:sp>
          <p:nvSpPr>
            <p:cNvPr id="33" name="文本框 32"/>
            <p:cNvSpPr txBox="1"/>
            <p:nvPr/>
          </p:nvSpPr>
          <p:spPr>
            <a:xfrm>
              <a:off x="3630201" y="4715562"/>
              <a:ext cx="591820" cy="337185"/>
            </a:xfrm>
            <a:prstGeom prst="rect">
              <a:avLst/>
            </a:prstGeom>
            <a:noFill/>
          </p:spPr>
          <p:txBody>
            <a:bodyPr wrap="none" rtlCol="0">
              <a:spAutoFit/>
              <a:scene3d>
                <a:camera prst="orthographicFront"/>
                <a:lightRig rig="threePt" dir="t"/>
              </a:scene3d>
            </a:bodyPr>
            <a:lstStyle/>
            <a:p>
              <a:r>
                <a:rPr kumimoji="1" lang="zh-CN" altLang="en-US" sz="1600" b="1" dirty="0">
                  <a:solidFill>
                    <a:schemeClr val="accent1">
                      <a:lumMod val="75000"/>
                    </a:schemeClr>
                  </a:solidFill>
                  <a:effectLst>
                    <a:outerShdw blurRad="38100" dist="38100" dir="2700000" algn="tl">
                      <a:srgbClr val="000000">
                        <a:alpha val="43137"/>
                      </a:srgbClr>
                    </a:outerShdw>
                  </a:effectLst>
                </a:rPr>
                <a:t>时间</a:t>
              </a:r>
            </a:p>
          </p:txBody>
        </p:sp>
        <p:sp>
          <p:nvSpPr>
            <p:cNvPr id="34" name="文本框 33"/>
            <p:cNvSpPr txBox="1"/>
            <p:nvPr/>
          </p:nvSpPr>
          <p:spPr>
            <a:xfrm>
              <a:off x="1389147" y="5535068"/>
              <a:ext cx="1257300" cy="306705"/>
            </a:xfrm>
            <a:prstGeom prst="rect">
              <a:avLst/>
            </a:prstGeom>
            <a:noFill/>
          </p:spPr>
          <p:txBody>
            <a:bodyPr wrap="none" rtlCol="0">
              <a:spAutoFit/>
              <a:scene3d>
                <a:camera prst="orthographicFront"/>
                <a:lightRig rig="threePt" dir="t"/>
              </a:scene3d>
            </a:bodyPr>
            <a:lstStyle/>
            <a:p>
              <a:r>
                <a:rPr kumimoji="1" lang="zh-CN" altLang="en-US" sz="1400" b="1">
                  <a:solidFill>
                    <a:schemeClr val="accent1">
                      <a:lumMod val="75000"/>
                    </a:schemeClr>
                  </a:solidFill>
                  <a:effectLst>
                    <a:outerShdw blurRad="38100" dist="38100" dir="2700000" algn="tl">
                      <a:srgbClr val="000000">
                        <a:alpha val="43137"/>
                      </a:srgbClr>
                    </a:outerShdw>
                  </a:effectLst>
                </a:rPr>
                <a:t>前期投入成本</a:t>
              </a:r>
            </a:p>
          </p:txBody>
        </p:sp>
        <p:sp>
          <p:nvSpPr>
            <p:cNvPr id="35" name="文本框 34"/>
            <p:cNvSpPr txBox="1"/>
            <p:nvPr/>
          </p:nvSpPr>
          <p:spPr>
            <a:xfrm>
              <a:off x="1076241" y="4513790"/>
              <a:ext cx="328295" cy="368300"/>
            </a:xfrm>
            <a:prstGeom prst="rect">
              <a:avLst/>
            </a:prstGeom>
            <a:noFill/>
          </p:spPr>
          <p:txBody>
            <a:bodyPr wrap="none" rtlCol="0">
              <a:spAutoFit/>
              <a:scene3d>
                <a:camera prst="orthographicFront"/>
                <a:lightRig rig="threePt" dir="t"/>
              </a:scene3d>
            </a:bodyPr>
            <a:lstStyle/>
            <a:p>
              <a:r>
                <a:rPr kumimoji="1" lang="en-US" altLang="zh-CN" b="1">
                  <a:solidFill>
                    <a:schemeClr val="accent1">
                      <a:lumMod val="75000"/>
                    </a:schemeClr>
                  </a:solidFill>
                  <a:effectLst>
                    <a:outerShdw blurRad="38100" dist="38100" dir="2700000" algn="tl">
                      <a:srgbClr val="000000">
                        <a:alpha val="43137"/>
                      </a:srgbClr>
                    </a:outerShdw>
                  </a:effectLst>
                </a:rPr>
                <a:t>0</a:t>
              </a:r>
              <a:endParaRPr kumimoji="1" lang="en-US" altLang="zh-CN" b="1" dirty="0">
                <a:solidFill>
                  <a:schemeClr val="accent1">
                    <a:lumMod val="75000"/>
                  </a:schemeClr>
                </a:solidFill>
                <a:effectLst>
                  <a:outerShdw blurRad="38100" dist="38100" dir="2700000" algn="tl">
                    <a:srgbClr val="000000">
                      <a:alpha val="43137"/>
                    </a:srgbClr>
                  </a:outerShdw>
                </a:effectLst>
              </a:endParaRPr>
            </a:p>
          </p:txBody>
        </p:sp>
        <p:sp>
          <p:nvSpPr>
            <p:cNvPr id="36" name="文本框 35"/>
            <p:cNvSpPr txBox="1"/>
            <p:nvPr/>
          </p:nvSpPr>
          <p:spPr>
            <a:xfrm>
              <a:off x="2767887" y="3922484"/>
              <a:ext cx="796290" cy="337185"/>
            </a:xfrm>
            <a:prstGeom prst="rect">
              <a:avLst/>
            </a:prstGeom>
            <a:noFill/>
          </p:spPr>
          <p:txBody>
            <a:bodyPr wrap="none" rtlCol="0">
              <a:spAutoFit/>
              <a:scene3d>
                <a:camera prst="orthographicFront"/>
                <a:lightRig rig="threePt" dir="t"/>
              </a:scene3d>
            </a:bodyPr>
            <a:lstStyle/>
            <a:p>
              <a:r>
                <a:rPr kumimoji="1" lang="zh-CN" altLang="en-US" sz="1600" b="1">
                  <a:solidFill>
                    <a:schemeClr val="accent1">
                      <a:lumMod val="75000"/>
                    </a:schemeClr>
                  </a:solidFill>
                  <a:effectLst>
                    <a:outerShdw blurRad="38100" dist="38100" dir="2700000" algn="tl">
                      <a:srgbClr val="000000">
                        <a:alpha val="43137"/>
                      </a:srgbClr>
                    </a:outerShdw>
                  </a:effectLst>
                </a:rPr>
                <a:t>公有云</a:t>
              </a:r>
            </a:p>
          </p:txBody>
        </p:sp>
        <p:sp>
          <p:nvSpPr>
            <p:cNvPr id="37" name="文本框 36"/>
            <p:cNvSpPr txBox="1"/>
            <p:nvPr/>
          </p:nvSpPr>
          <p:spPr>
            <a:xfrm>
              <a:off x="3773830" y="3250064"/>
              <a:ext cx="796290" cy="337185"/>
            </a:xfrm>
            <a:prstGeom prst="rect">
              <a:avLst/>
            </a:prstGeom>
            <a:noFill/>
          </p:spPr>
          <p:txBody>
            <a:bodyPr wrap="none" rtlCol="0">
              <a:spAutoFit/>
              <a:scene3d>
                <a:camera prst="orthographicFront"/>
                <a:lightRig rig="threePt" dir="t"/>
              </a:scene3d>
            </a:bodyPr>
            <a:lstStyle/>
            <a:p>
              <a:r>
                <a:rPr kumimoji="1" lang="zh-CN" altLang="en-US" sz="1600" b="1">
                  <a:solidFill>
                    <a:schemeClr val="accent1">
                      <a:lumMod val="75000"/>
                    </a:schemeClr>
                  </a:solidFill>
                  <a:effectLst>
                    <a:outerShdw blurRad="38100" dist="38100" dir="2700000" algn="tl">
                      <a:srgbClr val="000000">
                        <a:alpha val="43137"/>
                      </a:srgbClr>
                    </a:outerShdw>
                  </a:effectLst>
                </a:rPr>
                <a:t>私有云</a:t>
              </a:r>
            </a:p>
          </p:txBody>
        </p:sp>
        <p:sp>
          <p:nvSpPr>
            <p:cNvPr id="38" name="文本框 37"/>
            <p:cNvSpPr txBox="1"/>
            <p:nvPr/>
          </p:nvSpPr>
          <p:spPr>
            <a:xfrm>
              <a:off x="1471874" y="2224349"/>
              <a:ext cx="2824480" cy="337185"/>
            </a:xfrm>
            <a:prstGeom prst="rect">
              <a:avLst/>
            </a:prstGeom>
            <a:noFill/>
          </p:spPr>
          <p:txBody>
            <a:bodyPr wrap="none" rtlCol="0">
              <a:spAutoFit/>
              <a:scene3d>
                <a:camera prst="orthographicFront"/>
                <a:lightRig rig="threePt" dir="t"/>
              </a:scene3d>
            </a:bodyPr>
            <a:lstStyle/>
            <a:p>
              <a:r>
                <a:rPr kumimoji="1" lang="zh-CN" altLang="en-US" sz="1600" b="1" i="1" dirty="0">
                  <a:solidFill>
                    <a:schemeClr val="accent1">
                      <a:lumMod val="7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rPr>
                <a:t>公有云与私有云投资收益趋势</a:t>
              </a:r>
            </a:p>
          </p:txBody>
        </p:sp>
      </p:grpSp>
      <p:sp>
        <p:nvSpPr>
          <p:cNvPr id="15" name="矩形 14"/>
          <p:cNvSpPr/>
          <p:nvPr/>
        </p:nvSpPr>
        <p:spPr>
          <a:xfrm>
            <a:off x="-6090" y="271484"/>
            <a:ext cx="7456757"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308930" y="271484"/>
            <a:ext cx="726027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公有云与私有云比较</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stretch>
            <a:fillRect/>
          </a:stretch>
        </p:blipFill>
        <p:spPr>
          <a:xfrm>
            <a:off x="4378837" y="2014781"/>
            <a:ext cx="6864898" cy="2858294"/>
          </a:xfrm>
          <a:prstGeom prst="rect">
            <a:avLst/>
          </a:prstGeom>
        </p:spPr>
      </p:pic>
      <p:sp>
        <p:nvSpPr>
          <p:cNvPr id="5" name="矩形 4"/>
          <p:cNvSpPr/>
          <p:nvPr/>
        </p:nvSpPr>
        <p:spPr>
          <a:xfrm>
            <a:off x="350520" y="978311"/>
            <a:ext cx="11181080" cy="140716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900" dirty="0">
                <a:latin typeface="微软雅黑" panose="020B0503020204020204" charset="-122"/>
                <a:ea typeface="微软雅黑" panose="020B0503020204020204" charset="-122"/>
              </a:rPr>
              <a:t>将私有云与公有云相结合，数据和应用程序可在私有云和公有云之间移动。</a:t>
            </a:r>
            <a:endParaRPr lang="en-US" altLang="zh-CN" sz="1900" dirty="0">
              <a:latin typeface="微软雅黑" panose="020B0503020204020204" charset="-122"/>
              <a:ea typeface="微软雅黑" panose="020B0503020204020204" charset="-122"/>
            </a:endParaRPr>
          </a:p>
          <a:p>
            <a:pPr marL="342900" indent="-342900" algn="just">
              <a:lnSpc>
                <a:spcPct val="150000"/>
              </a:lnSpc>
              <a:buFont typeface="Arial" panose="020B0604020202020204" pitchFamily="34" charset="0"/>
              <a:buChar char="•"/>
            </a:pPr>
            <a:r>
              <a:rPr lang="zh-CN" altLang="en-US" sz="1900" dirty="0">
                <a:latin typeface="微软雅黑" panose="020B0503020204020204" charset="-122"/>
                <a:ea typeface="微软雅黑" panose="020B0503020204020204" charset="-122"/>
              </a:rPr>
              <a:t>在公有云和私有云之间灵活地调动资源，对于大批量和低安全性需求可使用公有云，对于敏感性和业务关键型运作可使用私有云。</a:t>
            </a:r>
          </a:p>
        </p:txBody>
      </p:sp>
      <p:sp>
        <p:nvSpPr>
          <p:cNvPr id="6" name="矩形 5"/>
          <p:cNvSpPr/>
          <p:nvPr/>
        </p:nvSpPr>
        <p:spPr>
          <a:xfrm>
            <a:off x="350520" y="4113643"/>
            <a:ext cx="11367347" cy="2306955"/>
          </a:xfrm>
          <a:prstGeom prst="rect">
            <a:avLst/>
          </a:prstGeom>
        </p:spPr>
        <p:txBody>
          <a:bodyPr wrap="square">
            <a:spAutoFit/>
          </a:bodyPr>
          <a:lstStyle/>
          <a:p>
            <a:pPr>
              <a:lnSpc>
                <a:spcPct val="150000"/>
              </a:lnSpc>
            </a:pPr>
            <a:r>
              <a:rPr lang="en-US" altLang="zh-CN" sz="2400" b="1" dirty="0">
                <a:solidFill>
                  <a:schemeClr val="accent5"/>
                </a:solidFill>
                <a:latin typeface="微软雅黑" panose="020B0503020204020204" charset="-122"/>
                <a:ea typeface="微软雅黑" panose="020B0503020204020204" charset="-122"/>
              </a:rPr>
              <a:t>    </a:t>
            </a:r>
            <a:r>
              <a:rPr lang="zh-CN" altLang="en-US" sz="2400" b="1" dirty="0">
                <a:solidFill>
                  <a:schemeClr val="accent1">
                    <a:lumMod val="75000"/>
                  </a:schemeClr>
                </a:solidFill>
                <a:latin typeface="微软雅黑" panose="020B0503020204020204" charset="-122"/>
                <a:ea typeface="微软雅黑" panose="020B0503020204020204" charset="-122"/>
              </a:rPr>
              <a:t>优势</a:t>
            </a:r>
            <a:endParaRPr lang="zh-CN" altLang="en-US" sz="2400" b="1" dirty="0">
              <a:solidFill>
                <a:schemeClr val="accent5"/>
              </a:solidFill>
              <a:latin typeface="微软雅黑" panose="020B0503020204020204" charset="-122"/>
              <a:ea typeface="微软雅黑" panose="020B0503020204020204" charset="-122"/>
            </a:endParaRP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控制性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组织可针对敏感资产维持私有基础结构。</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灵活性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需要时可利用公有云中的其他资源。</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成本效益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具备扩展至公有云的能力，因此可仅在需要时支付额外的计算能力。</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容易轻松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无需费时费力即可转换至云，因为可根据时间按工作负荷逐步迁移。</a:t>
            </a:r>
          </a:p>
        </p:txBody>
      </p:sp>
      <p:sp>
        <p:nvSpPr>
          <p:cNvPr id="7" name="矩形 6"/>
          <p:cNvSpPr/>
          <p:nvPr/>
        </p:nvSpPr>
        <p:spPr>
          <a:xfrm>
            <a:off x="-6090" y="271484"/>
            <a:ext cx="640689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0" y="271484"/>
            <a:ext cx="5695263"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2.4.3</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混合云</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843918" y="2757998"/>
            <a:ext cx="6150212" cy="922020"/>
          </a:xfrm>
          <a:prstGeom prst="rect">
            <a:avLst/>
          </a:prstGeom>
          <a:noFill/>
        </p:spPr>
        <p:txBody>
          <a:bodyPr wrap="square" rtlCol="0">
            <a:spAutoFit/>
          </a:bodyPr>
          <a:lstStyle/>
          <a:p>
            <a:pPr algn="dist"/>
            <a:r>
              <a:rPr lang="zh-CN" altLang="en-US" sz="5400" dirty="0">
                <a:solidFill>
                  <a:srgbClr val="FFC000"/>
                </a:solidFill>
                <a:latin typeface="微软雅黑" panose="020B0503020204020204" charset="-122"/>
                <a:ea typeface="微软雅黑" panose="020B0503020204020204" charset="-122"/>
              </a:rPr>
              <a:t>云计算开源与标准</a:t>
            </a:r>
          </a:p>
        </p:txBody>
      </p:sp>
      <p:cxnSp>
        <p:nvCxnSpPr>
          <p:cNvPr id="14" name="直接连接符 41"/>
          <p:cNvCxnSpPr/>
          <p:nvPr/>
        </p:nvCxnSpPr>
        <p:spPr>
          <a:xfrm>
            <a:off x="4843918" y="2141855"/>
            <a:ext cx="6150212"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23515" y="2557780"/>
            <a:ext cx="1816735" cy="1322070"/>
          </a:xfrm>
          <a:prstGeom prst="rect">
            <a:avLst/>
          </a:prstGeom>
          <a:noFill/>
        </p:spPr>
        <p:txBody>
          <a:bodyPr wrap="square" rtlCol="0">
            <a:spAutoFit/>
          </a:bodyPr>
          <a:lstStyle/>
          <a:p>
            <a:pPr algn="r"/>
            <a:r>
              <a:rPr lang="en-US" altLang="zh-CN" sz="8000" dirty="0">
                <a:solidFill>
                  <a:srgbClr val="FFC000"/>
                </a:solidFill>
              </a:rPr>
              <a:t>2.5</a:t>
            </a:r>
          </a:p>
        </p:txBody>
      </p:sp>
      <p:pic>
        <p:nvPicPr>
          <p:cNvPr id="16" name="图片 15"/>
          <p:cNvPicPr>
            <a:picLocks noChangeAspect="1"/>
          </p:cNvPicPr>
          <p:nvPr/>
        </p:nvPicPr>
        <p:blipFill>
          <a:blip r:embed="rId3" cstate="print"/>
          <a:stretch>
            <a:fillRect/>
          </a:stretch>
        </p:blipFill>
        <p:spPr>
          <a:xfrm>
            <a:off x="3855194" y="2141855"/>
            <a:ext cx="616143" cy="616143"/>
          </a:xfrm>
          <a:prstGeom prst="rect">
            <a:avLst/>
          </a:prstGeom>
        </p:spPr>
      </p:pic>
      <p:pic>
        <p:nvPicPr>
          <p:cNvPr id="17" name="图片 16"/>
          <p:cNvPicPr>
            <a:picLocks noChangeAspect="1"/>
          </p:cNvPicPr>
          <p:nvPr/>
        </p:nvPicPr>
        <p:blipFill>
          <a:blip r:embed="rId4" cstate="print"/>
          <a:stretch>
            <a:fillRect/>
          </a:stretch>
        </p:blipFill>
        <p:spPr>
          <a:xfrm>
            <a:off x="4843918" y="3738858"/>
            <a:ext cx="6144214"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349"/>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51125" y="1781164"/>
            <a:ext cx="4250251" cy="4154170"/>
          </a:xfrm>
          <a:prstGeom prst="rect">
            <a:avLst/>
          </a:prstGeom>
          <a:noFill/>
        </p:spPr>
        <p:txBody>
          <a:bodyPr wrap="square" rtlCol="0">
            <a:spAutoFit/>
          </a:bodyPr>
          <a:lstStyle/>
          <a:p>
            <a:pPr lvl="1" algn="just">
              <a:lnSpc>
                <a:spcPct val="150000"/>
              </a:lnSpc>
            </a:pPr>
            <a:r>
              <a:rPr lang="zh-CN" altLang="en-US" sz="1600" dirty="0">
                <a:latin typeface="微软雅黑" panose="020B0503020204020204" charset="-122"/>
                <a:ea typeface="微软雅黑" panose="020B0503020204020204" charset="-122"/>
              </a:rPr>
              <a:t>       云计算开源生态系统植根于传统</a:t>
            </a:r>
            <a:r>
              <a:rPr lang="en-US" altLang="zh-CN" sz="1600" dirty="0">
                <a:latin typeface="微软雅黑" panose="020B0503020204020204" charset="-122"/>
                <a:ea typeface="微软雅黑" panose="020B0503020204020204" charset="-122"/>
              </a:rPr>
              <a:t>Linux</a:t>
            </a:r>
            <a:r>
              <a:rPr lang="zh-CN" altLang="en-US" sz="1600" dirty="0">
                <a:latin typeface="微软雅黑" panose="020B0503020204020204" charset="-122"/>
                <a:ea typeface="微软雅黑" panose="020B0503020204020204" charset="-122"/>
              </a:rPr>
              <a:t>开源软件社区。</a:t>
            </a:r>
            <a:r>
              <a:rPr lang="en-US" altLang="zh-CN" sz="1600" dirty="0">
                <a:latin typeface="微软雅黑" panose="020B0503020204020204" charset="-122"/>
                <a:ea typeface="微软雅黑" panose="020B0503020204020204" charset="-122"/>
              </a:rPr>
              <a:t>2003</a:t>
            </a:r>
            <a:r>
              <a:rPr lang="zh-CN" altLang="en-US" sz="1600" dirty="0">
                <a:latin typeface="微软雅黑" panose="020B0503020204020204" charset="-122"/>
                <a:ea typeface="微软雅黑" panose="020B0503020204020204" charset="-122"/>
              </a:rPr>
              <a:t>年之后，以</a:t>
            </a:r>
            <a:r>
              <a:rPr lang="en-US" altLang="zh-CN" sz="1600" dirty="0" err="1">
                <a:latin typeface="微软雅黑" panose="020B0503020204020204" charset="-122"/>
                <a:ea typeface="微软雅黑" panose="020B0503020204020204" charset="-122"/>
              </a:rPr>
              <a:t>Xen</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Hadoop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为代表的云计算开源软件诞生并成为主流。</a:t>
            </a:r>
            <a:r>
              <a:rPr lang="en-US" altLang="zh-CN" sz="1600" dirty="0">
                <a:latin typeface="微软雅黑" panose="020B0503020204020204" charset="-122"/>
                <a:ea typeface="微软雅黑" panose="020B0503020204020204" charset="-122"/>
              </a:rPr>
              <a:t>2009</a:t>
            </a:r>
            <a:r>
              <a:rPr lang="zh-CN" altLang="en-US" sz="1600" dirty="0">
                <a:latin typeface="微软雅黑" panose="020B0503020204020204" charset="-122"/>
                <a:ea typeface="微软雅黑" panose="020B0503020204020204" charset="-122"/>
              </a:rPr>
              <a:t>年之后</a:t>
            </a:r>
            <a:r>
              <a:rPr lang="en-US" altLang="zh-CN" sz="1600" dirty="0" err="1">
                <a:latin typeface="微软雅黑" panose="020B0503020204020204" charset="-122"/>
                <a:ea typeface="微软雅黑" panose="020B0503020204020204" charset="-122"/>
              </a:rPr>
              <a:t>BackBlaze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Open Compute</a:t>
            </a:r>
            <a:r>
              <a:rPr lang="zh-CN" altLang="en-US" sz="1600" dirty="0">
                <a:latin typeface="微软雅黑" panose="020B0503020204020204" charset="-122"/>
                <a:ea typeface="微软雅黑" panose="020B0503020204020204" charset="-122"/>
              </a:rPr>
              <a:t>开源硬件系统成为带动产业的另一只力量，</a:t>
            </a:r>
            <a:r>
              <a:rPr lang="en-US" altLang="zh-CN" sz="1600" dirty="0">
                <a:latin typeface="微软雅黑" panose="020B0503020204020204" charset="-122"/>
                <a:ea typeface="微软雅黑" panose="020B0503020204020204" charset="-122"/>
              </a:rPr>
              <a:t>2010</a:t>
            </a:r>
            <a:r>
              <a:rPr lang="zh-CN" altLang="en-US" sz="1600" dirty="0">
                <a:latin typeface="微软雅黑" panose="020B0503020204020204" charset="-122"/>
                <a:ea typeface="微软雅黑" panose="020B0503020204020204" charset="-122"/>
              </a:rPr>
              <a:t>年</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诞生，</a:t>
            </a:r>
            <a:r>
              <a:rPr lang="en-US" altLang="zh-CN" sz="1600" dirty="0">
                <a:latin typeface="微软雅黑" panose="020B0503020204020204" charset="-122"/>
                <a:ea typeface="微软雅黑" panose="020B0503020204020204" charset="-122"/>
              </a:rPr>
              <a:t>7</a:t>
            </a:r>
            <a:r>
              <a:rPr lang="zh-CN" altLang="en-US" sz="1600" dirty="0">
                <a:latin typeface="微软雅黑" panose="020B0503020204020204" charset="-122"/>
                <a:ea typeface="微软雅黑" panose="020B0503020204020204" charset="-122"/>
              </a:rPr>
              <a:t>年的时发展为为一个优秀的开源架构平台，而且还带动了开源 </a:t>
            </a:r>
            <a:r>
              <a:rPr lang="en-US" altLang="zh-CN" sz="1600" dirty="0">
                <a:latin typeface="微软雅黑" panose="020B0503020204020204" charset="-122"/>
                <a:ea typeface="微软雅黑" panose="020B0503020204020204" charset="-122"/>
              </a:rPr>
              <a:t>SDN </a:t>
            </a:r>
            <a:r>
              <a:rPr lang="zh-CN" altLang="en-US" sz="1600" dirty="0">
                <a:latin typeface="微软雅黑" panose="020B0503020204020204" charset="-122"/>
                <a:ea typeface="微软雅黑" panose="020B0503020204020204" charset="-122"/>
              </a:rPr>
              <a:t>和 </a:t>
            </a:r>
            <a:r>
              <a:rPr lang="en-US" altLang="zh-CN" sz="1600" dirty="0">
                <a:latin typeface="微软雅黑" panose="020B0503020204020204" charset="-122"/>
                <a:ea typeface="微软雅黑" panose="020B0503020204020204" charset="-122"/>
              </a:rPr>
              <a:t>SDS </a:t>
            </a:r>
            <a:r>
              <a:rPr lang="zh-CN" altLang="en-US" sz="1600" dirty="0">
                <a:latin typeface="微软雅黑" panose="020B0503020204020204" charset="-122"/>
                <a:ea typeface="微软雅黑" panose="020B0503020204020204" charset="-122"/>
              </a:rPr>
              <a:t>的快速发展，促成了 </a:t>
            </a:r>
            <a:r>
              <a:rPr lang="en-US" altLang="zh-CN" sz="1600" dirty="0" err="1">
                <a:latin typeface="微软雅黑" panose="020B0503020204020204" charset="-122"/>
                <a:ea typeface="微软雅黑" panose="020B0503020204020204" charset="-122"/>
              </a:rPr>
              <a:t>OpenFlow</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成为标准 </a:t>
            </a:r>
            <a:r>
              <a:rPr lang="en-US" altLang="zh-CN" sz="1600" dirty="0">
                <a:latin typeface="微软雅黑" panose="020B0503020204020204" charset="-122"/>
                <a:ea typeface="微软雅黑" panose="020B0503020204020204" charset="-122"/>
              </a:rPr>
              <a:t>SDN </a:t>
            </a:r>
            <a:r>
              <a:rPr lang="zh-CN" altLang="en-US" sz="1600" dirty="0">
                <a:latin typeface="微软雅黑" panose="020B0503020204020204" charset="-122"/>
                <a:ea typeface="微软雅黑" panose="020B0503020204020204" charset="-122"/>
              </a:rPr>
              <a:t>协议之一以及 </a:t>
            </a:r>
            <a:r>
              <a:rPr lang="en-US" altLang="zh-CN" sz="1600" dirty="0" err="1">
                <a:latin typeface="微软雅黑" panose="020B0503020204020204" charset="-122"/>
                <a:ea typeface="微软雅黑" panose="020B0503020204020204" charset="-122"/>
              </a:rPr>
              <a:t>Ceph</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成为主流分布式存储。</a:t>
            </a:r>
          </a:p>
        </p:txBody>
      </p:sp>
      <p:sp>
        <p:nvSpPr>
          <p:cNvPr id="6" name="矩形 5"/>
          <p:cNvSpPr/>
          <p:nvPr/>
        </p:nvSpPr>
        <p:spPr>
          <a:xfrm>
            <a:off x="2158849" y="4187340"/>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服务器虚拟化</a:t>
            </a:r>
          </a:p>
        </p:txBody>
      </p:sp>
      <p:sp>
        <p:nvSpPr>
          <p:cNvPr id="7" name="矩形 6"/>
          <p:cNvSpPr/>
          <p:nvPr/>
        </p:nvSpPr>
        <p:spPr>
          <a:xfrm>
            <a:off x="2144361" y="4619874"/>
            <a:ext cx="1058212" cy="2733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并行计算</a:t>
            </a:r>
          </a:p>
        </p:txBody>
      </p:sp>
      <p:sp>
        <p:nvSpPr>
          <p:cNvPr id="8" name="矩形 7"/>
          <p:cNvSpPr/>
          <p:nvPr/>
        </p:nvSpPr>
        <p:spPr>
          <a:xfrm>
            <a:off x="3663772" y="4115332"/>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文件系统</a:t>
            </a:r>
          </a:p>
        </p:txBody>
      </p:sp>
      <p:sp>
        <p:nvSpPr>
          <p:cNvPr id="9" name="矩形 8"/>
          <p:cNvSpPr/>
          <p:nvPr/>
        </p:nvSpPr>
        <p:spPr>
          <a:xfrm>
            <a:off x="3663773" y="4475372"/>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对象存储</a:t>
            </a:r>
          </a:p>
        </p:txBody>
      </p:sp>
      <p:sp>
        <p:nvSpPr>
          <p:cNvPr id="10" name="矩形 9"/>
          <p:cNvSpPr/>
          <p:nvPr/>
        </p:nvSpPr>
        <p:spPr>
          <a:xfrm>
            <a:off x="3663773" y="4835412"/>
            <a:ext cx="1056572"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分布式块存储</a:t>
            </a:r>
          </a:p>
        </p:txBody>
      </p:sp>
      <p:sp>
        <p:nvSpPr>
          <p:cNvPr id="11" name="矩形 10"/>
          <p:cNvSpPr/>
          <p:nvPr/>
        </p:nvSpPr>
        <p:spPr>
          <a:xfrm>
            <a:off x="6706302" y="4053340"/>
            <a:ext cx="1043723" cy="2166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分布式数据库</a:t>
            </a:r>
          </a:p>
        </p:txBody>
      </p:sp>
      <p:sp>
        <p:nvSpPr>
          <p:cNvPr id="12" name="矩形 11"/>
          <p:cNvSpPr/>
          <p:nvPr/>
        </p:nvSpPr>
        <p:spPr>
          <a:xfrm>
            <a:off x="6710842" y="4325120"/>
            <a:ext cx="1043723" cy="1906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数据仓库</a:t>
            </a:r>
          </a:p>
        </p:txBody>
      </p:sp>
      <p:sp>
        <p:nvSpPr>
          <p:cNvPr id="13" name="矩形 12"/>
          <p:cNvSpPr/>
          <p:nvPr/>
        </p:nvSpPr>
        <p:spPr>
          <a:xfrm>
            <a:off x="6721728" y="4589240"/>
            <a:ext cx="1043723" cy="1921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大数据</a:t>
            </a:r>
          </a:p>
        </p:txBody>
      </p:sp>
      <p:sp>
        <p:nvSpPr>
          <p:cNvPr id="14" name="矩形 13"/>
          <p:cNvSpPr/>
          <p:nvPr/>
        </p:nvSpPr>
        <p:spPr>
          <a:xfrm>
            <a:off x="6721728" y="4831190"/>
            <a:ext cx="1043723" cy="231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en-US" altLang="zh-CN" sz="1100" dirty="0" err="1">
                <a:solidFill>
                  <a:schemeClr val="dk1"/>
                </a:solidFill>
                <a:latin typeface="微软雅黑" panose="020B0503020204020204" charset="-122"/>
                <a:ea typeface="微软雅黑" panose="020B0503020204020204" charset="-122"/>
              </a:rPr>
              <a:t>NoSQL</a:t>
            </a:r>
            <a:endParaRPr lang="zh-CN" altLang="en-US" sz="1100" dirty="0">
              <a:solidFill>
                <a:schemeClr val="dk1"/>
              </a:solidFill>
              <a:latin typeface="微软雅黑" panose="020B0503020204020204" charset="-122"/>
              <a:ea typeface="微软雅黑" panose="020B0503020204020204" charset="-122"/>
            </a:endParaRPr>
          </a:p>
        </p:txBody>
      </p:sp>
      <p:sp>
        <p:nvSpPr>
          <p:cNvPr id="15" name="矩形 14"/>
          <p:cNvSpPr/>
          <p:nvPr/>
        </p:nvSpPr>
        <p:spPr>
          <a:xfrm>
            <a:off x="5140853" y="4053340"/>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弹性</a:t>
            </a:r>
            <a:r>
              <a:rPr lang="en-US" altLang="zh-CN" sz="1100" dirty="0">
                <a:solidFill>
                  <a:schemeClr val="dk1"/>
                </a:solidFill>
                <a:latin typeface="微软雅黑" panose="020B0503020204020204" charset="-122"/>
                <a:ea typeface="微软雅黑" panose="020B0503020204020204" charset="-122"/>
              </a:rPr>
              <a:t>IP</a:t>
            </a:r>
            <a:endParaRPr lang="zh-CN" altLang="en-US" sz="1100" dirty="0">
              <a:solidFill>
                <a:schemeClr val="dk1"/>
              </a:solidFill>
              <a:latin typeface="微软雅黑" panose="020B0503020204020204" charset="-122"/>
              <a:ea typeface="微软雅黑" panose="020B0503020204020204" charset="-122"/>
            </a:endParaRPr>
          </a:p>
        </p:txBody>
      </p:sp>
      <p:sp>
        <p:nvSpPr>
          <p:cNvPr id="16" name="矩形 15"/>
          <p:cNvSpPr/>
          <p:nvPr/>
        </p:nvSpPr>
        <p:spPr>
          <a:xfrm>
            <a:off x="5147305" y="4405178"/>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弹性负载均衡</a:t>
            </a:r>
          </a:p>
        </p:txBody>
      </p:sp>
      <p:sp>
        <p:nvSpPr>
          <p:cNvPr id="17" name="矩形 16"/>
          <p:cNvSpPr/>
          <p:nvPr/>
        </p:nvSpPr>
        <p:spPr>
          <a:xfrm>
            <a:off x="5147304" y="4781438"/>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虚拟防火墙</a:t>
            </a:r>
          </a:p>
        </p:txBody>
      </p:sp>
      <p:sp>
        <p:nvSpPr>
          <p:cNvPr id="18" name="Rectangle 111"/>
          <p:cNvSpPr/>
          <p:nvPr/>
        </p:nvSpPr>
        <p:spPr>
          <a:xfrm>
            <a:off x="2035572" y="5346454"/>
            <a:ext cx="5929466" cy="576064"/>
          </a:xfrm>
          <a:prstGeom prst="rect">
            <a:avLst/>
          </a:prstGeom>
          <a:ln>
            <a:solidFill>
              <a:schemeClr val="tx1"/>
            </a:solidFill>
            <a:prstDash val="solid"/>
          </a:ln>
        </p:spPr>
        <p:style>
          <a:lnRef idx="1">
            <a:schemeClr val="dk1"/>
          </a:lnRef>
          <a:fillRef idx="2">
            <a:schemeClr val="dk1"/>
          </a:fillRef>
          <a:effectRef idx="1">
            <a:schemeClr val="dk1"/>
          </a:effectRef>
          <a:fontRef idx="minor">
            <a:schemeClr val="dk1"/>
          </a:fontRef>
        </p:style>
        <p:txBody>
          <a:bodyPr rtlCol="0" anchor="ctr"/>
          <a:lstStyle/>
          <a:p>
            <a:endParaRPr lang="zh-CN" altLang="en-US" sz="1600" dirty="0">
              <a:latin typeface="微软雅黑" panose="020B0503020204020204" charset="-122"/>
              <a:ea typeface="微软雅黑" panose="020B0503020204020204" charset="-122"/>
            </a:endParaRPr>
          </a:p>
        </p:txBody>
      </p:sp>
      <p:sp>
        <p:nvSpPr>
          <p:cNvPr id="19" name="Rectangle 4"/>
          <p:cNvSpPr/>
          <p:nvPr/>
        </p:nvSpPr>
        <p:spPr>
          <a:xfrm>
            <a:off x="3501559" y="3536240"/>
            <a:ext cx="1368152"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存储</a:t>
            </a:r>
          </a:p>
        </p:txBody>
      </p:sp>
      <p:sp>
        <p:nvSpPr>
          <p:cNvPr id="20" name="Rectangle 7"/>
          <p:cNvSpPr/>
          <p:nvPr/>
        </p:nvSpPr>
        <p:spPr>
          <a:xfrm>
            <a:off x="1989391" y="3536237"/>
            <a:ext cx="1368152" cy="1660541"/>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计算</a:t>
            </a:r>
            <a:endParaRPr lang="en-US" altLang="zh-CN" sz="1600" b="1" dirty="0">
              <a:latin typeface="微软雅黑" panose="020B0503020204020204" charset="-122"/>
              <a:ea typeface="微软雅黑" panose="020B0503020204020204" charset="-122"/>
            </a:endParaRPr>
          </a:p>
        </p:txBody>
      </p:sp>
      <p:sp>
        <p:nvSpPr>
          <p:cNvPr id="21" name="Rectangle 9"/>
          <p:cNvSpPr/>
          <p:nvPr/>
        </p:nvSpPr>
        <p:spPr>
          <a:xfrm>
            <a:off x="4977215" y="3536240"/>
            <a:ext cx="1368152"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网络</a:t>
            </a:r>
          </a:p>
        </p:txBody>
      </p:sp>
      <p:sp>
        <p:nvSpPr>
          <p:cNvPr id="22" name="Rectangle 12"/>
          <p:cNvSpPr/>
          <p:nvPr/>
        </p:nvSpPr>
        <p:spPr>
          <a:xfrm>
            <a:off x="6512320" y="3536240"/>
            <a:ext cx="1452718"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400" b="1" dirty="0">
                <a:latin typeface="微软雅黑" panose="020B0503020204020204" charset="-122"/>
                <a:ea typeface="微软雅黑" panose="020B0503020204020204" charset="-122"/>
              </a:rPr>
              <a:t>数据库</a:t>
            </a:r>
            <a:r>
              <a:rPr lang="en-US" altLang="zh-CN" sz="1400" b="1" dirty="0">
                <a:latin typeface="微软雅黑" panose="020B0503020204020204" charset="-122"/>
                <a:ea typeface="微软雅黑" panose="020B0503020204020204" charset="-122"/>
              </a:rPr>
              <a:t>/</a:t>
            </a:r>
            <a:r>
              <a:rPr lang="zh-CN" altLang="en-US" sz="1400" b="1" dirty="0">
                <a:latin typeface="微软雅黑" panose="020B0503020204020204" charset="-122"/>
                <a:ea typeface="微软雅黑" panose="020B0503020204020204" charset="-122"/>
              </a:rPr>
              <a:t>大数据</a:t>
            </a:r>
            <a:endParaRPr lang="en-US" altLang="zh-CN" sz="1400" b="1" dirty="0">
              <a:latin typeface="微软雅黑" panose="020B0503020204020204" charset="-122"/>
              <a:ea typeface="微软雅黑" panose="020B0503020204020204" charset="-122"/>
            </a:endParaRPr>
          </a:p>
        </p:txBody>
      </p:sp>
      <p:sp>
        <p:nvSpPr>
          <p:cNvPr id="23" name="Rectangle 19"/>
          <p:cNvSpPr/>
          <p:nvPr/>
        </p:nvSpPr>
        <p:spPr>
          <a:xfrm>
            <a:off x="2024886" y="2593588"/>
            <a:ext cx="5940151" cy="594192"/>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nchorCtr="0"/>
          <a:lstStyle/>
          <a:p>
            <a:r>
              <a:rPr lang="zh-CN" altLang="en-US" sz="1600" b="1" dirty="0">
                <a:latin typeface="微软雅黑" panose="020B0503020204020204" charset="-122"/>
                <a:ea typeface="微软雅黑" panose="020B0503020204020204" charset="-122"/>
              </a:rPr>
              <a:t>云计算</a:t>
            </a:r>
            <a:r>
              <a:rPr lang="en-US" altLang="zh-CN" sz="1600" b="1" dirty="0">
                <a:latin typeface="微软雅黑" panose="020B0503020204020204" charset="-122"/>
                <a:ea typeface="微软雅黑" panose="020B0503020204020204" charset="-122"/>
              </a:rPr>
              <a:t>PAAS</a:t>
            </a:r>
          </a:p>
          <a:p>
            <a:r>
              <a:rPr lang="zh-CN" altLang="en-US" sz="1600" b="1" dirty="0">
                <a:latin typeface="微软雅黑" panose="020B0503020204020204" charset="-122"/>
                <a:ea typeface="微软雅黑" panose="020B0503020204020204" charset="-122"/>
              </a:rPr>
              <a:t>和能力中间件</a:t>
            </a:r>
          </a:p>
        </p:txBody>
      </p:sp>
      <p:cxnSp>
        <p:nvCxnSpPr>
          <p:cNvPr id="24" name="Straight Connector 28"/>
          <p:cNvCxnSpPr/>
          <p:nvPr/>
        </p:nvCxnSpPr>
        <p:spPr>
          <a:xfrm>
            <a:off x="2024888" y="3330231"/>
            <a:ext cx="59401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30"/>
          <p:cNvCxnSpPr/>
          <p:nvPr/>
        </p:nvCxnSpPr>
        <p:spPr>
          <a:xfrm>
            <a:off x="1102908" y="2021057"/>
            <a:ext cx="69482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Rectangle 32"/>
          <p:cNvSpPr/>
          <p:nvPr/>
        </p:nvSpPr>
        <p:spPr>
          <a:xfrm>
            <a:off x="224687" y="2012991"/>
            <a:ext cx="504056" cy="3909528"/>
          </a:xfrm>
          <a:prstGeom prst="rect">
            <a:avLst/>
          </a:prstGeom>
          <a:solidFill>
            <a:srgbClr val="6AA8D9"/>
          </a:solidFill>
          <a:ln>
            <a:solidFill>
              <a:srgbClr val="6AA8D9"/>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rPr>
              <a:t>云</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算运营</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理</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endParaRPr lang="zh-CN" altLang="en-US" sz="1400" b="1" dirty="0">
              <a:solidFill>
                <a:schemeClr val="bg1"/>
              </a:solidFill>
              <a:latin typeface="微软雅黑" panose="020B0503020204020204" charset="-122"/>
              <a:ea typeface="微软雅黑" panose="020B0503020204020204" charset="-122"/>
            </a:endParaRPr>
          </a:p>
        </p:txBody>
      </p:sp>
      <p:cxnSp>
        <p:nvCxnSpPr>
          <p:cNvPr id="27" name="Straight Connector 33"/>
          <p:cNvCxnSpPr/>
          <p:nvPr/>
        </p:nvCxnSpPr>
        <p:spPr>
          <a:xfrm>
            <a:off x="1845375" y="1534386"/>
            <a:ext cx="0" cy="438813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2035572" y="5278802"/>
            <a:ext cx="596314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Rectangle 24"/>
          <p:cNvSpPr/>
          <p:nvPr/>
        </p:nvSpPr>
        <p:spPr bwMode="auto">
          <a:xfrm>
            <a:off x="2024887" y="1941704"/>
            <a:ext cx="5952053" cy="4585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zh-CN" altLang="en-US" sz="1600" b="1" dirty="0">
                <a:solidFill>
                  <a:prstClr val="black"/>
                </a:solidFill>
                <a:latin typeface="微软雅黑" panose="020B0503020204020204" charset="-122"/>
                <a:ea typeface="微软雅黑" panose="020B0503020204020204" charset="-122"/>
              </a:rPr>
              <a:t>云计算应用</a:t>
            </a:r>
          </a:p>
        </p:txBody>
      </p:sp>
      <p:sp>
        <p:nvSpPr>
          <p:cNvPr id="34" name="Rectangle 32"/>
          <p:cNvSpPr/>
          <p:nvPr/>
        </p:nvSpPr>
        <p:spPr>
          <a:xfrm>
            <a:off x="1016775" y="2033301"/>
            <a:ext cx="682656" cy="3889217"/>
          </a:xfrm>
          <a:prstGeom prst="rect">
            <a:avLst/>
          </a:prstGeom>
          <a:solidFill>
            <a:srgbClr val="6AA8D9"/>
          </a:solidFill>
          <a:ln>
            <a:solidFill>
              <a:srgbClr val="6AA8D9"/>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rPr>
              <a:t>资源池管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理</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endParaRPr lang="zh-CN" altLang="en-US" sz="1400" b="1" dirty="0">
              <a:solidFill>
                <a:schemeClr val="bg1"/>
              </a:solidFill>
              <a:latin typeface="微软雅黑" panose="020B0503020204020204" charset="-122"/>
              <a:ea typeface="微软雅黑" panose="020B0503020204020204" charset="-122"/>
            </a:endParaRPr>
          </a:p>
        </p:txBody>
      </p:sp>
      <p:sp>
        <p:nvSpPr>
          <p:cNvPr id="35" name="TextBox 41"/>
          <p:cNvSpPr txBox="1"/>
          <p:nvPr/>
        </p:nvSpPr>
        <p:spPr>
          <a:xfrm>
            <a:off x="584727" y="1606394"/>
            <a:ext cx="1007096" cy="337185"/>
          </a:xfrm>
          <a:prstGeom prst="rect">
            <a:avLst/>
          </a:prstGeom>
          <a:noFill/>
        </p:spPr>
        <p:txBody>
          <a:bodyPr wrap="square" rtlCol="0">
            <a:spAutoFit/>
          </a:bodyPr>
          <a:lstStyle/>
          <a:p>
            <a:pPr algn="ctr"/>
            <a:r>
              <a:rPr lang="zh-CN" altLang="en-US" sz="1600" b="1" dirty="0">
                <a:solidFill>
                  <a:schemeClr val="accent1">
                    <a:lumMod val="75000"/>
                  </a:schemeClr>
                </a:solidFill>
                <a:latin typeface="微软雅黑" panose="020B0503020204020204" charset="-122"/>
                <a:ea typeface="微软雅黑" panose="020B0503020204020204" charset="-122"/>
              </a:rPr>
              <a:t>管理域</a:t>
            </a:r>
          </a:p>
        </p:txBody>
      </p:sp>
      <p:sp>
        <p:nvSpPr>
          <p:cNvPr id="36" name="TextBox 42"/>
          <p:cNvSpPr txBox="1"/>
          <p:nvPr/>
        </p:nvSpPr>
        <p:spPr>
          <a:xfrm>
            <a:off x="4402167" y="1603150"/>
            <a:ext cx="1007096" cy="337185"/>
          </a:xfrm>
          <a:prstGeom prst="rect">
            <a:avLst/>
          </a:prstGeom>
          <a:noFill/>
        </p:spPr>
        <p:txBody>
          <a:bodyPr wrap="square" rtlCol="0">
            <a:spAutoFit/>
          </a:bodyPr>
          <a:lstStyle/>
          <a:p>
            <a:pPr algn="ctr"/>
            <a:r>
              <a:rPr lang="zh-CN" altLang="en-US" sz="1600" b="1" dirty="0">
                <a:solidFill>
                  <a:schemeClr val="accent1">
                    <a:lumMod val="75000"/>
                  </a:schemeClr>
                </a:solidFill>
                <a:latin typeface="微软雅黑" panose="020B0503020204020204" charset="-122"/>
                <a:ea typeface="微软雅黑" panose="020B0503020204020204" charset="-122"/>
              </a:rPr>
              <a:t>业务域</a:t>
            </a:r>
          </a:p>
        </p:txBody>
      </p:sp>
      <p:cxnSp>
        <p:nvCxnSpPr>
          <p:cNvPr id="37" name="直接箭头连接符 36"/>
          <p:cNvCxnSpPr/>
          <p:nvPr/>
        </p:nvCxnSpPr>
        <p:spPr>
          <a:xfrm>
            <a:off x="1526507" y="1786557"/>
            <a:ext cx="253552" cy="0"/>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373259" y="1772427"/>
            <a:ext cx="2625454" cy="0"/>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888919" y="1781164"/>
            <a:ext cx="2566170" cy="5393"/>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68703" y="1773522"/>
            <a:ext cx="288032" cy="2149"/>
          </a:xfrm>
          <a:prstGeom prst="straightConnector1">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003901" y="5481179"/>
            <a:ext cx="1264920" cy="368300"/>
          </a:xfrm>
          <a:prstGeom prst="rect">
            <a:avLst/>
          </a:prstGeom>
        </p:spPr>
        <p:txBody>
          <a:bodyPr wrap="none">
            <a:spAutoFit/>
          </a:bodyPr>
          <a:lstStyle/>
          <a:p>
            <a:r>
              <a:rPr lang="en-US" altLang="zh-CN" dirty="0" err="1">
                <a:solidFill>
                  <a:schemeClr val="bg1"/>
                </a:solidFill>
                <a:latin typeface="微软雅黑" panose="020B0503020204020204" charset="-122"/>
                <a:ea typeface="微软雅黑" panose="020B0503020204020204" charset="-122"/>
              </a:rPr>
              <a:t>BackBlaze</a:t>
            </a:r>
            <a:endParaRPr lang="zh-CN" altLang="en-US" dirty="0">
              <a:solidFill>
                <a:schemeClr val="bg1"/>
              </a:solidFill>
            </a:endParaRPr>
          </a:p>
        </p:txBody>
      </p:sp>
      <p:sp>
        <p:nvSpPr>
          <p:cNvPr id="42" name="矩形 41"/>
          <p:cNvSpPr/>
          <p:nvPr/>
        </p:nvSpPr>
        <p:spPr>
          <a:xfrm>
            <a:off x="2729023" y="5481179"/>
            <a:ext cx="1865630" cy="368300"/>
          </a:xfrm>
          <a:prstGeom prst="rect">
            <a:avLst/>
          </a:prstGeom>
        </p:spPr>
        <p:txBody>
          <a:bodyPr wrap="none">
            <a:spAutoFit/>
          </a:bodyPr>
          <a:lstStyle/>
          <a:p>
            <a:r>
              <a:rPr lang="en-US" altLang="zh-CN" dirty="0">
                <a:solidFill>
                  <a:schemeClr val="bg1"/>
                </a:solidFill>
                <a:latin typeface="微软雅黑" panose="020B0503020204020204" charset="-122"/>
                <a:ea typeface="微软雅黑" panose="020B0503020204020204" charset="-122"/>
              </a:rPr>
              <a:t>Open Compute</a:t>
            </a:r>
            <a:endParaRPr lang="zh-CN" altLang="en-US" dirty="0">
              <a:solidFill>
                <a:schemeClr val="bg1"/>
              </a:solidFill>
            </a:endParaRPr>
          </a:p>
        </p:txBody>
      </p:sp>
      <p:sp>
        <p:nvSpPr>
          <p:cNvPr id="43" name="矩形 42"/>
          <p:cNvSpPr/>
          <p:nvPr/>
        </p:nvSpPr>
        <p:spPr>
          <a:xfrm>
            <a:off x="6635140" y="5481179"/>
            <a:ext cx="640080" cy="368300"/>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rPr>
              <a:t>天蝎</a:t>
            </a:r>
            <a:endParaRPr lang="zh-CN" altLang="en-US" dirty="0">
              <a:solidFill>
                <a:schemeClr val="bg1"/>
              </a:solidFill>
            </a:endParaRPr>
          </a:p>
        </p:txBody>
      </p:sp>
      <p:pic>
        <p:nvPicPr>
          <p:cNvPr id="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6821" y="3890964"/>
            <a:ext cx="838032" cy="277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572" y="4276220"/>
            <a:ext cx="617803" cy="340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492" y="4811224"/>
            <a:ext cx="1084127" cy="13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30707" y="3811598"/>
            <a:ext cx="390324" cy="456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5615" y="5000893"/>
            <a:ext cx="966415" cy="17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5815" y="4482904"/>
            <a:ext cx="569310" cy="24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27423" y="4304470"/>
            <a:ext cx="399889" cy="1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9429" y="4676176"/>
            <a:ext cx="896568" cy="22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65047" y="4424323"/>
            <a:ext cx="549290" cy="23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05144" y="3857571"/>
            <a:ext cx="1085973" cy="24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31917" y="4105793"/>
            <a:ext cx="900236" cy="291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41111" y="4415504"/>
            <a:ext cx="7620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67352" y="4917846"/>
            <a:ext cx="1024175" cy="232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17981" y="3834287"/>
            <a:ext cx="1303420" cy="18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1227" y="4033508"/>
            <a:ext cx="1071563"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49223" y="4657055"/>
            <a:ext cx="633225" cy="1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91227" y="4815150"/>
            <a:ext cx="1114623" cy="33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70682" y="4663763"/>
            <a:ext cx="741102" cy="1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705407" y="3877191"/>
            <a:ext cx="477632" cy="32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607852" y="4217335"/>
            <a:ext cx="1124243" cy="30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600652" y="4512354"/>
            <a:ext cx="1132479" cy="29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13754" y="4815536"/>
            <a:ext cx="1171773" cy="32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233184" y="3857572"/>
            <a:ext cx="419100" cy="359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539772" y="2700654"/>
            <a:ext cx="1293427" cy="19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689183" y="2950894"/>
            <a:ext cx="1549195" cy="23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927246" y="2683628"/>
            <a:ext cx="877177" cy="19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232703" y="4133020"/>
            <a:ext cx="6286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矩形 70"/>
          <p:cNvSpPr/>
          <p:nvPr/>
        </p:nvSpPr>
        <p:spPr>
          <a:xfrm>
            <a:off x="3605144" y="2847661"/>
            <a:ext cx="1019175" cy="337185"/>
          </a:xfrm>
          <a:prstGeom prst="rect">
            <a:avLst/>
          </a:prstGeom>
        </p:spPr>
        <p:txBody>
          <a:bodyPr wrap="none">
            <a:spAutoFit/>
          </a:bodyPr>
          <a:lstStyle/>
          <a:p>
            <a:r>
              <a:rPr lang="en-US" altLang="zh-CN" sz="1600" dirty="0" err="1"/>
              <a:t>ActiveMQ</a:t>
            </a:r>
            <a:endParaRPr lang="zh-CN" altLang="en-US" sz="1600" dirty="0"/>
          </a:p>
        </p:txBody>
      </p:sp>
      <p:sp>
        <p:nvSpPr>
          <p:cNvPr id="72" name="矩形 71"/>
          <p:cNvSpPr/>
          <p:nvPr/>
        </p:nvSpPr>
        <p:spPr>
          <a:xfrm>
            <a:off x="3327834" y="2021057"/>
            <a:ext cx="1106170" cy="337185"/>
          </a:xfrm>
          <a:prstGeom prst="rect">
            <a:avLst/>
          </a:prstGeom>
        </p:spPr>
        <p:txBody>
          <a:bodyPr wrap="none">
            <a:spAutoFit/>
          </a:bodyPr>
          <a:lstStyle/>
          <a:p>
            <a:r>
              <a:rPr lang="en-US" altLang="zh-CN" sz="1600" dirty="0" err="1"/>
              <a:t>SugarCRM</a:t>
            </a:r>
            <a:endParaRPr lang="zh-CN" altLang="en-US" sz="1600" dirty="0"/>
          </a:p>
        </p:txBody>
      </p:sp>
      <p:sp>
        <p:nvSpPr>
          <p:cNvPr id="73" name="矩形 72"/>
          <p:cNvSpPr/>
          <p:nvPr/>
        </p:nvSpPr>
        <p:spPr>
          <a:xfrm>
            <a:off x="4548423" y="2021057"/>
            <a:ext cx="812165" cy="337185"/>
          </a:xfrm>
          <a:prstGeom prst="rect">
            <a:avLst/>
          </a:prstGeom>
        </p:spPr>
        <p:txBody>
          <a:bodyPr wrap="none">
            <a:spAutoFit/>
          </a:bodyPr>
          <a:lstStyle/>
          <a:p>
            <a:r>
              <a:rPr lang="en-US" altLang="zh-CN" sz="1600" dirty="0"/>
              <a:t>Joomla</a:t>
            </a:r>
            <a:endParaRPr lang="zh-CN" altLang="en-US" sz="1600" dirty="0"/>
          </a:p>
        </p:txBody>
      </p:sp>
      <p:sp>
        <p:nvSpPr>
          <p:cNvPr id="74" name="矩形 73"/>
          <p:cNvSpPr/>
          <p:nvPr/>
        </p:nvSpPr>
        <p:spPr>
          <a:xfrm>
            <a:off x="5454998" y="2021057"/>
            <a:ext cx="1010920" cy="337185"/>
          </a:xfrm>
          <a:prstGeom prst="rect">
            <a:avLst/>
          </a:prstGeom>
        </p:spPr>
        <p:txBody>
          <a:bodyPr wrap="none">
            <a:spAutoFit/>
          </a:bodyPr>
          <a:lstStyle/>
          <a:p>
            <a:r>
              <a:rPr lang="en-US" altLang="zh-CN" sz="1600" dirty="0" err="1"/>
              <a:t>OpenERP</a:t>
            </a:r>
            <a:endParaRPr lang="zh-CN" altLang="en-US" sz="1600" dirty="0"/>
          </a:p>
        </p:txBody>
      </p:sp>
      <p:sp>
        <p:nvSpPr>
          <p:cNvPr id="75" name="矩形 74"/>
          <p:cNvSpPr/>
          <p:nvPr/>
        </p:nvSpPr>
        <p:spPr>
          <a:xfrm>
            <a:off x="1005112" y="4617677"/>
            <a:ext cx="780062" cy="260350"/>
          </a:xfrm>
          <a:prstGeom prst="rect">
            <a:avLst/>
          </a:prstGeom>
          <a:noFill/>
        </p:spPr>
        <p:txBody>
          <a:bodyPr wrap="square">
            <a:spAutoFit/>
          </a:bodyPr>
          <a:lstStyle/>
          <a:p>
            <a:r>
              <a:rPr lang="en-US" altLang="zh-CN" sz="1100" b="1" dirty="0"/>
              <a:t>Ganglia</a:t>
            </a:r>
          </a:p>
        </p:txBody>
      </p:sp>
      <p:pic>
        <p:nvPicPr>
          <p:cNvPr id="76" name="Picture 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102908" y="4883343"/>
            <a:ext cx="532145" cy="14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3"/>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18849" y="5090789"/>
            <a:ext cx="500261" cy="15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119687" y="5307885"/>
            <a:ext cx="504056" cy="21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854959" y="2637447"/>
            <a:ext cx="378056" cy="28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6"/>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314809" y="2673159"/>
            <a:ext cx="863112" cy="28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06870" y="5587924"/>
            <a:ext cx="551754" cy="8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8"/>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4792" y="1971259"/>
            <a:ext cx="6477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9"/>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360870" y="2932764"/>
            <a:ext cx="838770" cy="224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矩形 83"/>
          <p:cNvSpPr/>
          <p:nvPr/>
        </p:nvSpPr>
        <p:spPr>
          <a:xfrm>
            <a:off x="997624" y="4482359"/>
            <a:ext cx="857575" cy="260350"/>
          </a:xfrm>
          <a:prstGeom prst="rect">
            <a:avLst/>
          </a:prstGeom>
          <a:noFill/>
        </p:spPr>
        <p:txBody>
          <a:bodyPr wrap="square">
            <a:spAutoFit/>
          </a:bodyPr>
          <a:lstStyle/>
          <a:p>
            <a:r>
              <a:rPr lang="en-US" altLang="zh-CN" sz="1100" b="1" dirty="0"/>
              <a:t>Keystone</a:t>
            </a:r>
          </a:p>
        </p:txBody>
      </p:sp>
      <p:sp>
        <p:nvSpPr>
          <p:cNvPr id="85" name="矩形 84"/>
          <p:cNvSpPr/>
          <p:nvPr/>
        </p:nvSpPr>
        <p:spPr>
          <a:xfrm>
            <a:off x="944767" y="5629845"/>
            <a:ext cx="857575" cy="260350"/>
          </a:xfrm>
          <a:prstGeom prst="rect">
            <a:avLst/>
          </a:prstGeom>
          <a:noFill/>
        </p:spPr>
        <p:txBody>
          <a:bodyPr wrap="square">
            <a:spAutoFit/>
          </a:bodyPr>
          <a:lstStyle/>
          <a:p>
            <a:pPr algn="ctr"/>
            <a:r>
              <a:rPr lang="en-US" altLang="zh-CN" sz="1100" b="1" dirty="0"/>
              <a:t>CAS</a:t>
            </a:r>
          </a:p>
        </p:txBody>
      </p:sp>
      <p:sp>
        <p:nvSpPr>
          <p:cNvPr id="86" name="矩形 85"/>
          <p:cNvSpPr/>
          <p:nvPr/>
        </p:nvSpPr>
        <p:spPr>
          <a:xfrm>
            <a:off x="-6089" y="271484"/>
            <a:ext cx="457141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308931" y="271484"/>
            <a:ext cx="435968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云计算开源生态系统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0810" y="1192195"/>
            <a:ext cx="11548677" cy="829945"/>
          </a:xfrm>
          <a:prstGeom prst="rect">
            <a:avLst/>
          </a:prstGeom>
          <a:noFill/>
        </p:spPr>
        <p:txBody>
          <a:bodyPr wrap="square" rtlCol="0">
            <a:spAutoFit/>
          </a:bodyPr>
          <a:lstStyle/>
          <a:p>
            <a:pPr indent="457200">
              <a:lnSpc>
                <a:spcPct val="150000"/>
              </a:lnSpc>
            </a:pPr>
            <a:r>
              <a:rPr lang="zh-CN" altLang="en-US" sz="1600" dirty="0">
                <a:latin typeface="微软雅黑" panose="020B0503020204020204" charset="-122"/>
                <a:ea typeface="微软雅黑" panose="020B0503020204020204" charset="-122"/>
              </a:rPr>
              <a:t>云计算发展初期，众多厂商围绕云计算开发出大量的产品，基于云计算的解决方案也在多个领域开始实施，然而云服务的多样性以及资源平台的异构性为不同云之间的互联互通带来了巨大的挑战。</a:t>
            </a:r>
            <a:endParaRPr lang="en-US" altLang="zh-CN" sz="1600" dirty="0">
              <a:latin typeface="微软雅黑" panose="020B0503020204020204" charset="-122"/>
              <a:ea typeface="微软雅黑" panose="020B0503020204020204" charset="-122"/>
            </a:endParaRPr>
          </a:p>
        </p:txBody>
      </p:sp>
      <p:sp>
        <p:nvSpPr>
          <p:cNvPr id="17" name="文本框 16"/>
          <p:cNvSpPr txBox="1"/>
          <p:nvPr/>
        </p:nvSpPr>
        <p:spPr>
          <a:xfrm>
            <a:off x="380810" y="5272306"/>
            <a:ext cx="11548676" cy="1198880"/>
          </a:xfrm>
          <a:prstGeom prst="rect">
            <a:avLst/>
          </a:prstGeom>
          <a:noFill/>
        </p:spPr>
        <p:txBody>
          <a:bodyPr wrap="square" rtlCol="0">
            <a:spAutoFit/>
          </a:bodyPr>
          <a:lstStyle/>
          <a:p>
            <a:pPr algn="just">
              <a:lnSpc>
                <a:spcPct val="150000"/>
              </a:lnSpc>
            </a:pPr>
            <a:r>
              <a:rPr lang="zh-CN" altLang="en-US" sz="1600" dirty="0">
                <a:solidFill>
                  <a:schemeClr val="bg2">
                    <a:lumMod val="50000"/>
                  </a:schemeClr>
                </a:solidFill>
                <a:latin typeface="微软雅黑" panose="020B0503020204020204" charset="-122"/>
                <a:ea typeface="微软雅黑" panose="020B0503020204020204" charset="-122"/>
              </a:rPr>
              <a:t>     从长远来看，如果云计算要成为像电信、电力这样的公共服务行业，形成巨大的产业规模，实现标准化是必然的选择。针对云计算中的各个关键层面制定相应标准，成为屏蔽云服务多样性和资源异构性，搭建一个互联互通、安全可靠云计算环境的必要条件。</a:t>
            </a:r>
          </a:p>
        </p:txBody>
      </p:sp>
      <p:grpSp>
        <p:nvGrpSpPr>
          <p:cNvPr id="5" name="组合 4"/>
          <p:cNvGrpSpPr/>
          <p:nvPr/>
        </p:nvGrpSpPr>
        <p:grpSpPr>
          <a:xfrm>
            <a:off x="1891210" y="2586745"/>
            <a:ext cx="8549331" cy="1665346"/>
            <a:chOff x="1659194" y="2832409"/>
            <a:chExt cx="7985267" cy="1665346"/>
          </a:xfrm>
        </p:grpSpPr>
        <p:sp>
          <p:nvSpPr>
            <p:cNvPr id="6" name="Block Arc 51"/>
            <p:cNvSpPr/>
            <p:nvPr/>
          </p:nvSpPr>
          <p:spPr>
            <a:xfrm>
              <a:off x="1976636"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7" name="Block Arc 53"/>
            <p:cNvSpPr/>
            <p:nvPr/>
          </p:nvSpPr>
          <p:spPr>
            <a:xfrm>
              <a:off x="4791323"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8" name="Block Arc 55"/>
            <p:cNvSpPr/>
            <p:nvPr/>
          </p:nvSpPr>
          <p:spPr>
            <a:xfrm>
              <a:off x="7605937"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9" name="Block Arc 52"/>
            <p:cNvSpPr/>
            <p:nvPr/>
          </p:nvSpPr>
          <p:spPr>
            <a:xfrm rot="10800000">
              <a:off x="3383249" y="2832409"/>
              <a:ext cx="1663184" cy="1663184"/>
            </a:xfrm>
            <a:prstGeom prst="blockArc">
              <a:avLst>
                <a:gd name="adj1" fmla="val 10800000"/>
                <a:gd name="adj2" fmla="val 3"/>
                <a:gd name="adj3" fmla="val 15291"/>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10" name="Block Arc 54"/>
            <p:cNvSpPr/>
            <p:nvPr/>
          </p:nvSpPr>
          <p:spPr>
            <a:xfrm rot="10800000">
              <a:off x="6197937" y="2832409"/>
              <a:ext cx="1663184" cy="1663184"/>
            </a:xfrm>
            <a:prstGeom prst="blockArc">
              <a:avLst>
                <a:gd name="adj1" fmla="val 10800000"/>
                <a:gd name="adj2" fmla="val 3"/>
                <a:gd name="adj3" fmla="val 15291"/>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grpSp>
          <p:nvGrpSpPr>
            <p:cNvPr id="11" name="组合 10"/>
            <p:cNvGrpSpPr/>
            <p:nvPr/>
          </p:nvGrpSpPr>
          <p:grpSpPr>
            <a:xfrm>
              <a:off x="1659194" y="3243277"/>
              <a:ext cx="925239" cy="925239"/>
              <a:chOff x="1318780" y="2410117"/>
              <a:chExt cx="806358" cy="806358"/>
            </a:xfrm>
          </p:grpSpPr>
          <p:grpSp>
            <p:nvGrpSpPr>
              <p:cNvPr id="12" name="组合 11"/>
              <p:cNvGrpSpPr/>
              <p:nvPr/>
            </p:nvGrpSpPr>
            <p:grpSpPr>
              <a:xfrm>
                <a:off x="1318780" y="2410117"/>
                <a:ext cx="806358" cy="806358"/>
                <a:chOff x="3724322" y="1908536"/>
                <a:chExt cx="1329153" cy="1329153"/>
              </a:xfrm>
            </p:grpSpPr>
            <p:sp>
              <p:nvSpPr>
                <p:cNvPr id="14" name="椭圆 13"/>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15" name="椭圆 14"/>
                <p:cNvSpPr/>
                <p:nvPr/>
              </p:nvSpPr>
              <p:spPr>
                <a:xfrm>
                  <a:off x="3839838" y="2024052"/>
                  <a:ext cx="1098122" cy="1098122"/>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13" name="Freeform 116"/>
              <p:cNvSpPr>
                <a:spLocks noEditPoints="1"/>
              </p:cNvSpPr>
              <p:nvPr/>
            </p:nvSpPr>
            <p:spPr bwMode="auto">
              <a:xfrm>
                <a:off x="1497123" y="2652994"/>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16" name="组合 15"/>
            <p:cNvGrpSpPr/>
            <p:nvPr/>
          </p:nvGrpSpPr>
          <p:grpSpPr>
            <a:xfrm>
              <a:off x="3752220" y="3220062"/>
              <a:ext cx="925239" cy="925239"/>
              <a:chOff x="2701342" y="2384716"/>
              <a:chExt cx="925239" cy="925239"/>
            </a:xfrm>
          </p:grpSpPr>
          <p:grpSp>
            <p:nvGrpSpPr>
              <p:cNvPr id="18" name="组合 17"/>
              <p:cNvGrpSpPr/>
              <p:nvPr/>
            </p:nvGrpSpPr>
            <p:grpSpPr>
              <a:xfrm>
                <a:off x="2701342" y="2384716"/>
                <a:ext cx="925239" cy="925239"/>
                <a:chOff x="3724322" y="1908536"/>
                <a:chExt cx="1329153" cy="1329153"/>
              </a:xfrm>
            </p:grpSpPr>
            <p:sp>
              <p:nvSpPr>
                <p:cNvPr id="20" name="椭圆 1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21" name="椭圆 20"/>
                <p:cNvSpPr/>
                <p:nvPr/>
              </p:nvSpPr>
              <p:spPr>
                <a:xfrm>
                  <a:off x="3839838" y="2024052"/>
                  <a:ext cx="1098122" cy="109812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19" name="Freeform 105"/>
              <p:cNvSpPr>
                <a:spLocks noEditPoints="1"/>
              </p:cNvSpPr>
              <p:nvPr/>
            </p:nvSpPr>
            <p:spPr bwMode="auto">
              <a:xfrm>
                <a:off x="2943474" y="2657050"/>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dirty="0">
                  <a:solidFill>
                    <a:schemeClr val="tx2">
                      <a:lumMod val="40000"/>
                      <a:lumOff val="60000"/>
                    </a:schemeClr>
                  </a:solidFill>
                </a:endParaRPr>
              </a:p>
            </p:txBody>
          </p:sp>
        </p:grpSp>
        <p:grpSp>
          <p:nvGrpSpPr>
            <p:cNvPr id="22" name="组合 21"/>
            <p:cNvGrpSpPr/>
            <p:nvPr/>
          </p:nvGrpSpPr>
          <p:grpSpPr>
            <a:xfrm>
              <a:off x="6572085" y="3192395"/>
              <a:ext cx="925239" cy="925239"/>
              <a:chOff x="5521207" y="2357049"/>
              <a:chExt cx="925239" cy="925239"/>
            </a:xfrm>
          </p:grpSpPr>
          <p:grpSp>
            <p:nvGrpSpPr>
              <p:cNvPr id="23" name="组合 22"/>
              <p:cNvGrpSpPr/>
              <p:nvPr/>
            </p:nvGrpSpPr>
            <p:grpSpPr>
              <a:xfrm>
                <a:off x="5521207" y="2357049"/>
                <a:ext cx="925239" cy="925239"/>
                <a:chOff x="3724322" y="1908536"/>
                <a:chExt cx="1329153" cy="1329153"/>
              </a:xfrm>
            </p:grpSpPr>
            <p:sp>
              <p:nvSpPr>
                <p:cNvPr id="25" name="椭圆 24"/>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26" name="椭圆 25"/>
                <p:cNvSpPr/>
                <p:nvPr/>
              </p:nvSpPr>
              <p:spPr>
                <a:xfrm>
                  <a:off x="3839838" y="2024052"/>
                  <a:ext cx="1098122" cy="109812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24" name="Freeform 45"/>
              <p:cNvSpPr>
                <a:spLocks noEditPoints="1"/>
              </p:cNvSpPr>
              <p:nvPr/>
            </p:nvSpPr>
            <p:spPr bwMode="auto">
              <a:xfrm>
                <a:off x="5784023" y="2620287"/>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27" name="组合 26"/>
            <p:cNvGrpSpPr/>
            <p:nvPr/>
          </p:nvGrpSpPr>
          <p:grpSpPr>
            <a:xfrm>
              <a:off x="8719222" y="3146159"/>
              <a:ext cx="925239" cy="925239"/>
              <a:chOff x="6935520" y="2364357"/>
              <a:chExt cx="925239" cy="925239"/>
            </a:xfrm>
          </p:grpSpPr>
          <p:grpSp>
            <p:nvGrpSpPr>
              <p:cNvPr id="28" name="组合 27"/>
              <p:cNvGrpSpPr/>
              <p:nvPr/>
            </p:nvGrpSpPr>
            <p:grpSpPr>
              <a:xfrm>
                <a:off x="6935520" y="2364357"/>
                <a:ext cx="925239" cy="925239"/>
                <a:chOff x="3724322" y="1908536"/>
                <a:chExt cx="1329153" cy="1329153"/>
              </a:xfrm>
            </p:grpSpPr>
            <p:sp>
              <p:nvSpPr>
                <p:cNvPr id="30" name="椭圆 2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31" name="椭圆 30"/>
                <p:cNvSpPr/>
                <p:nvPr/>
              </p:nvSpPr>
              <p:spPr>
                <a:xfrm>
                  <a:off x="3839838" y="2024052"/>
                  <a:ext cx="1098122" cy="1098122"/>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29" name="Freeform 62"/>
              <p:cNvSpPr>
                <a:spLocks noChangeAspect="1" noEditPoints="1"/>
              </p:cNvSpPr>
              <p:nvPr/>
            </p:nvSpPr>
            <p:spPr bwMode="auto">
              <a:xfrm>
                <a:off x="7183365" y="2621245"/>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32" name="组合 31"/>
            <p:cNvGrpSpPr/>
            <p:nvPr/>
          </p:nvGrpSpPr>
          <p:grpSpPr>
            <a:xfrm>
              <a:off x="5158883" y="3225751"/>
              <a:ext cx="925239" cy="925239"/>
              <a:chOff x="4313078" y="3516012"/>
              <a:chExt cx="925239" cy="925239"/>
            </a:xfrm>
          </p:grpSpPr>
          <p:grpSp>
            <p:nvGrpSpPr>
              <p:cNvPr id="33" name="组合 32"/>
              <p:cNvGrpSpPr/>
              <p:nvPr/>
            </p:nvGrpSpPr>
            <p:grpSpPr>
              <a:xfrm>
                <a:off x="4313078" y="3516012"/>
                <a:ext cx="925239" cy="925239"/>
                <a:chOff x="3724322" y="1908536"/>
                <a:chExt cx="1329153" cy="1329153"/>
              </a:xfrm>
            </p:grpSpPr>
            <p:sp>
              <p:nvSpPr>
                <p:cNvPr id="35" name="椭圆 34"/>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36" name="椭圆 35"/>
                <p:cNvSpPr/>
                <p:nvPr/>
              </p:nvSpPr>
              <p:spPr>
                <a:xfrm>
                  <a:off x="3839838" y="2024052"/>
                  <a:ext cx="1098122" cy="1098122"/>
                </a:xfrm>
                <a:prstGeom prst="ellipse">
                  <a:avLst/>
                </a:prstGeom>
                <a:solidFill>
                  <a:srgbClr val="FFC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34" name="Freeform 178"/>
              <p:cNvSpPr>
                <a:spLocks noEditPoints="1"/>
              </p:cNvSpPr>
              <p:nvPr/>
            </p:nvSpPr>
            <p:spPr bwMode="auto">
              <a:xfrm>
                <a:off x="4518150" y="3784655"/>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sp>
        <p:nvSpPr>
          <p:cNvPr id="37" name="TextBox 77"/>
          <p:cNvSpPr txBox="1"/>
          <p:nvPr/>
        </p:nvSpPr>
        <p:spPr>
          <a:xfrm>
            <a:off x="1405727" y="2288323"/>
            <a:ext cx="2955818"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云计算业务的开展形式不统一</a:t>
            </a:r>
          </a:p>
        </p:txBody>
      </p:sp>
      <p:sp>
        <p:nvSpPr>
          <p:cNvPr id="38" name="TextBox 77"/>
          <p:cNvSpPr txBox="1"/>
          <p:nvPr/>
        </p:nvSpPr>
        <p:spPr>
          <a:xfrm>
            <a:off x="4484009" y="2288323"/>
            <a:ext cx="2737454"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具体技术实现框架不统一</a:t>
            </a:r>
          </a:p>
        </p:txBody>
      </p:sp>
      <p:sp>
        <p:nvSpPr>
          <p:cNvPr id="39" name="TextBox 77"/>
          <p:cNvSpPr txBox="1"/>
          <p:nvPr/>
        </p:nvSpPr>
        <p:spPr>
          <a:xfrm>
            <a:off x="7292497" y="2288323"/>
            <a:ext cx="2943331"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平台和服务的技术接口不统一</a:t>
            </a:r>
          </a:p>
        </p:txBody>
      </p:sp>
      <p:sp>
        <p:nvSpPr>
          <p:cNvPr id="40" name="TextBox 77"/>
          <p:cNvSpPr txBox="1"/>
          <p:nvPr/>
        </p:nvSpPr>
        <p:spPr>
          <a:xfrm>
            <a:off x="2598681" y="4320807"/>
            <a:ext cx="3299001" cy="52197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不同公司采用不同的技术方案，不同厂商设备之间不互联互通</a:t>
            </a:r>
          </a:p>
        </p:txBody>
      </p:sp>
      <p:sp>
        <p:nvSpPr>
          <p:cNvPr id="41" name="TextBox 77"/>
          <p:cNvSpPr txBox="1"/>
          <p:nvPr/>
        </p:nvSpPr>
        <p:spPr>
          <a:xfrm>
            <a:off x="6155148" y="4320807"/>
            <a:ext cx="3766782" cy="73723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各个企业推出各自的平台和服务标准，使得众多云平台的长期稳定发展和云服务用户的利益得不到保障</a:t>
            </a:r>
          </a:p>
        </p:txBody>
      </p:sp>
      <p:sp>
        <p:nvSpPr>
          <p:cNvPr id="42" name="矩形 41"/>
          <p:cNvSpPr/>
          <p:nvPr/>
        </p:nvSpPr>
        <p:spPr>
          <a:xfrm>
            <a:off x="-6090" y="271484"/>
            <a:ext cx="590377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08932" y="271484"/>
            <a:ext cx="5846216"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云计算标准产生的背景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5643" y="988507"/>
            <a:ext cx="11548677" cy="922020"/>
          </a:xfrm>
          <a:prstGeom prst="rect">
            <a:avLst/>
          </a:prstGeom>
          <a:noFill/>
        </p:spPr>
        <p:txBody>
          <a:bodyPr wrap="square" rtlCol="0">
            <a:spAutoFit/>
          </a:bodyPr>
          <a:lstStyle/>
          <a:p>
            <a:pPr lvl="1">
              <a:lnSpc>
                <a:spcPct val="150000"/>
              </a:lnSpc>
            </a:pPr>
            <a:r>
              <a:rPr lang="zh-CN" altLang="en-US" dirty="0">
                <a:solidFill>
                  <a:schemeClr val="bg2">
                    <a:lumMod val="50000"/>
                  </a:schemeClr>
                </a:solidFill>
                <a:latin typeface="微软雅黑" panose="020B0503020204020204" charset="-122"/>
                <a:ea typeface="微软雅黑" panose="020B0503020204020204" charset="-122"/>
              </a:rPr>
              <a:t>国际上已经有</a:t>
            </a:r>
            <a:r>
              <a:rPr lang="en-US" altLang="zh-CN" dirty="0">
                <a:solidFill>
                  <a:schemeClr val="bg2">
                    <a:lumMod val="50000"/>
                  </a:schemeClr>
                </a:solidFill>
                <a:latin typeface="微软雅黑" panose="020B0503020204020204" charset="-122"/>
                <a:ea typeface="微软雅黑" panose="020B0503020204020204" charset="-122"/>
              </a:rPr>
              <a:t>30</a:t>
            </a:r>
            <a:r>
              <a:rPr lang="zh-CN" altLang="en-US" dirty="0">
                <a:solidFill>
                  <a:schemeClr val="bg2">
                    <a:lumMod val="50000"/>
                  </a:schemeClr>
                </a:solidFill>
                <a:latin typeface="微软雅黑" panose="020B0503020204020204" charset="-122"/>
                <a:ea typeface="微软雅黑" panose="020B0503020204020204" charset="-122"/>
              </a:rPr>
              <a:t>多个标准组织和协会加入云计算标准的制定行列，并且这个数字还在不断增加。这些标准组织和协会从各个角度开展云计算标准化工作，大致可分为</a:t>
            </a:r>
            <a:r>
              <a:rPr lang="en-US" altLang="zh-CN" dirty="0">
                <a:solidFill>
                  <a:schemeClr val="bg2">
                    <a:lumMod val="50000"/>
                  </a:schemeClr>
                </a:solidFill>
                <a:latin typeface="微软雅黑" panose="020B0503020204020204" charset="-122"/>
                <a:ea typeface="微软雅黑" panose="020B0503020204020204" charset="-122"/>
              </a:rPr>
              <a:t>3</a:t>
            </a:r>
            <a:r>
              <a:rPr lang="zh-CN" altLang="en-US" dirty="0">
                <a:solidFill>
                  <a:schemeClr val="bg2">
                    <a:lumMod val="50000"/>
                  </a:schemeClr>
                </a:solidFill>
                <a:latin typeface="微软雅黑" panose="020B0503020204020204" charset="-122"/>
                <a:ea typeface="微软雅黑" panose="020B0503020204020204" charset="-122"/>
              </a:rPr>
              <a:t>种类型：</a:t>
            </a:r>
          </a:p>
        </p:txBody>
      </p:sp>
      <p:grpSp>
        <p:nvGrpSpPr>
          <p:cNvPr id="25" name="组合 24"/>
          <p:cNvGrpSpPr/>
          <p:nvPr/>
        </p:nvGrpSpPr>
        <p:grpSpPr>
          <a:xfrm>
            <a:off x="592370" y="2275911"/>
            <a:ext cx="5046430" cy="2323119"/>
            <a:chOff x="467544" y="3284984"/>
            <a:chExt cx="5046430" cy="2323119"/>
          </a:xfrm>
        </p:grpSpPr>
        <p:cxnSp>
          <p:nvCxnSpPr>
            <p:cNvPr id="26" name="直接连接符 25"/>
            <p:cNvCxnSpPr>
              <a:stCxn id="32" idx="2"/>
            </p:cNvCxnSpPr>
            <p:nvPr/>
          </p:nvCxnSpPr>
          <p:spPr>
            <a:xfrm flipV="1">
              <a:off x="2391768" y="5157192"/>
              <a:ext cx="1748184" cy="9432"/>
            </a:xfrm>
            <a:prstGeom prst="line">
              <a:avLst/>
            </a:prstGeom>
            <a:noFill/>
            <a:ln w="38100" cap="flat" cmpd="sng" algn="ctr">
              <a:solidFill>
                <a:srgbClr val="2F56A3"/>
              </a:solidFill>
              <a:prstDash val="solid"/>
              <a:tailEnd type="arrow"/>
            </a:ln>
            <a:effectLst>
              <a:outerShdw blurRad="40000" dist="23000" dir="5400000" rotWithShape="0">
                <a:srgbClr val="000000">
                  <a:alpha val="35000"/>
                </a:srgbClr>
              </a:outerShdw>
            </a:effectLst>
          </p:spPr>
        </p:cxnSp>
        <p:cxnSp>
          <p:nvCxnSpPr>
            <p:cNvPr id="27" name="直接连接符 26"/>
            <p:cNvCxnSpPr/>
            <p:nvPr/>
          </p:nvCxnSpPr>
          <p:spPr>
            <a:xfrm>
              <a:off x="2987824" y="4149080"/>
              <a:ext cx="1728192" cy="1080120"/>
            </a:xfrm>
            <a:prstGeom prst="line">
              <a:avLst/>
            </a:prstGeom>
            <a:noFill/>
            <a:ln w="38100" cap="flat" cmpd="sng" algn="ctr">
              <a:solidFill>
                <a:srgbClr val="00AEE0"/>
              </a:solidFill>
              <a:prstDash val="solid"/>
              <a:tailEnd type="arrow"/>
            </a:ln>
            <a:effectLst>
              <a:outerShdw blurRad="40000" dist="23000" dir="5400000" rotWithShape="0">
                <a:srgbClr val="000000">
                  <a:alpha val="35000"/>
                </a:srgbClr>
              </a:outerShdw>
            </a:effectLst>
          </p:spPr>
        </p:cxnSp>
        <p:cxnSp>
          <p:nvCxnSpPr>
            <p:cNvPr id="28" name="直接连接符 27"/>
            <p:cNvCxnSpPr>
              <a:stCxn id="30" idx="3"/>
            </p:cNvCxnSpPr>
            <p:nvPr/>
          </p:nvCxnSpPr>
          <p:spPr>
            <a:xfrm flipH="1">
              <a:off x="1026410" y="4167944"/>
              <a:ext cx="1877574" cy="1277280"/>
            </a:xfrm>
            <a:prstGeom prst="line">
              <a:avLst/>
            </a:prstGeom>
            <a:noFill/>
            <a:ln w="38100" cap="flat" cmpd="sng" algn="ctr">
              <a:solidFill>
                <a:srgbClr val="6AA8D9"/>
              </a:solidFill>
              <a:prstDash val="solid"/>
              <a:tailEnd type="arrow"/>
            </a:ln>
            <a:effectLst>
              <a:outerShdw blurRad="40000" dist="23000" dir="5400000" rotWithShape="0">
                <a:srgbClr val="000000">
                  <a:alpha val="35000"/>
                </a:srgbClr>
              </a:outerShdw>
            </a:effectLst>
          </p:spPr>
        </p:cxnSp>
        <p:grpSp>
          <p:nvGrpSpPr>
            <p:cNvPr id="29" name="组合 28"/>
            <p:cNvGrpSpPr/>
            <p:nvPr/>
          </p:nvGrpSpPr>
          <p:grpSpPr>
            <a:xfrm>
              <a:off x="467544" y="3284984"/>
              <a:ext cx="5046430" cy="2323119"/>
              <a:chOff x="899592" y="2781957"/>
              <a:chExt cx="5046430" cy="2323119"/>
            </a:xfrm>
          </p:grpSpPr>
          <p:sp>
            <p:nvSpPr>
              <p:cNvPr id="30" name="任意多边形 29"/>
              <p:cNvSpPr/>
              <p:nvPr/>
            </p:nvSpPr>
            <p:spPr>
              <a:xfrm>
                <a:off x="2267744" y="2781957"/>
                <a:ext cx="2136576" cy="882959"/>
              </a:xfrm>
              <a:custGeom>
                <a:avLst/>
                <a:gdLst>
                  <a:gd name="connsiteX0" fmla="*/ 0 w 2136576"/>
                  <a:gd name="connsiteY0" fmla="*/ 441480 h 882959"/>
                  <a:gd name="connsiteX1" fmla="*/ 1068288 w 2136576"/>
                  <a:gd name="connsiteY1" fmla="*/ 0 h 882959"/>
                  <a:gd name="connsiteX2" fmla="*/ 2136576 w 2136576"/>
                  <a:gd name="connsiteY2" fmla="*/ 441480 h 882959"/>
                  <a:gd name="connsiteX3" fmla="*/ 1068288 w 2136576"/>
                  <a:gd name="connsiteY3" fmla="*/ 882960 h 882959"/>
                  <a:gd name="connsiteX4" fmla="*/ 0 w 2136576"/>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576" h="882959">
                    <a:moveTo>
                      <a:pt x="0" y="441480"/>
                    </a:moveTo>
                    <a:cubicBezTo>
                      <a:pt x="0" y="197657"/>
                      <a:pt x="478289" y="0"/>
                      <a:pt x="1068288" y="0"/>
                    </a:cubicBezTo>
                    <a:cubicBezTo>
                      <a:pt x="1658287" y="0"/>
                      <a:pt x="2136576" y="197657"/>
                      <a:pt x="2136576" y="441480"/>
                    </a:cubicBezTo>
                    <a:cubicBezTo>
                      <a:pt x="2136576" y="685303"/>
                      <a:pt x="1658287" y="882960"/>
                      <a:pt x="1068288" y="882960"/>
                    </a:cubicBezTo>
                    <a:cubicBezTo>
                      <a:pt x="478289" y="882960"/>
                      <a:pt x="0" y="685303"/>
                      <a:pt x="0" y="441480"/>
                    </a:cubicBezTo>
                    <a:close/>
                  </a:path>
                </a:pathLst>
              </a:custGeom>
              <a:solidFill>
                <a:srgbClr val="6AA8D9"/>
              </a:solidFill>
              <a:ln w="25400" cap="flat" cmpd="sng" algn="ctr">
                <a:solidFill>
                  <a:sysClr val="window" lastClr="FFFFFF">
                    <a:hueOff val="0"/>
                    <a:satOff val="0"/>
                    <a:lumOff val="0"/>
                    <a:alphaOff val="0"/>
                  </a:sysClr>
                </a:solidFill>
                <a:prstDash val="solid"/>
              </a:ln>
              <a:effectLst/>
            </p:spPr>
            <p:txBody>
              <a:bodyPr spcFirstLastPara="0" vert="horz" wrap="square" lIns="330674" tIns="147086" rIns="330674" bIns="147086" numCol="1" spcCol="1270" anchor="ctr" anchorCtr="0">
                <a:noAutofit/>
              </a:bodyPr>
              <a:lstStyle/>
              <a:p>
                <a:pPr marL="0" marR="0" lvl="0" indent="0" algn="ctr" defTabSz="622300" eaLnBrk="0" fontAlgn="base" latinLnBrk="0" hangingPunct="0">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传统</a:t>
                </a:r>
                <a:r>
                  <a:rPr kumimoji="0" lang="en-US"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IT</a:t>
                </a: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标准组织或产业联盟</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31" name="任意多边形 30"/>
              <p:cNvSpPr/>
              <p:nvPr/>
            </p:nvSpPr>
            <p:spPr>
              <a:xfrm>
                <a:off x="3995936" y="4150109"/>
                <a:ext cx="1950086" cy="882959"/>
              </a:xfrm>
              <a:custGeom>
                <a:avLst/>
                <a:gdLst>
                  <a:gd name="connsiteX0" fmla="*/ 0 w 1950086"/>
                  <a:gd name="connsiteY0" fmla="*/ 441480 h 882959"/>
                  <a:gd name="connsiteX1" fmla="*/ 975043 w 1950086"/>
                  <a:gd name="connsiteY1" fmla="*/ 0 h 882959"/>
                  <a:gd name="connsiteX2" fmla="*/ 1950086 w 1950086"/>
                  <a:gd name="connsiteY2" fmla="*/ 441480 h 882959"/>
                  <a:gd name="connsiteX3" fmla="*/ 975043 w 1950086"/>
                  <a:gd name="connsiteY3" fmla="*/ 882960 h 882959"/>
                  <a:gd name="connsiteX4" fmla="*/ 0 w 1950086"/>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086" h="882959">
                    <a:moveTo>
                      <a:pt x="0" y="441480"/>
                    </a:moveTo>
                    <a:cubicBezTo>
                      <a:pt x="0" y="197657"/>
                      <a:pt x="436542" y="0"/>
                      <a:pt x="975043" y="0"/>
                    </a:cubicBezTo>
                    <a:cubicBezTo>
                      <a:pt x="1513544" y="0"/>
                      <a:pt x="1950086" y="197657"/>
                      <a:pt x="1950086" y="441480"/>
                    </a:cubicBezTo>
                    <a:cubicBezTo>
                      <a:pt x="1950086" y="685303"/>
                      <a:pt x="1513544" y="882960"/>
                      <a:pt x="975043" y="882960"/>
                    </a:cubicBezTo>
                    <a:cubicBezTo>
                      <a:pt x="436542" y="882960"/>
                      <a:pt x="0" y="685303"/>
                      <a:pt x="0" y="441480"/>
                    </a:cubicBezTo>
                    <a:close/>
                  </a:path>
                </a:pathLst>
              </a:custGeom>
              <a:solidFill>
                <a:srgbClr val="00AEE0"/>
              </a:solidFill>
              <a:ln w="25400" cap="flat" cmpd="sng" algn="ctr">
                <a:solidFill>
                  <a:sysClr val="window" lastClr="FFFFFF">
                    <a:hueOff val="0"/>
                    <a:satOff val="0"/>
                    <a:lumOff val="0"/>
                    <a:alphaOff val="0"/>
                  </a:sysClr>
                </a:solidFill>
                <a:prstDash val="solid"/>
              </a:ln>
              <a:effectLst/>
            </p:spPr>
            <p:txBody>
              <a:bodyPr spcFirstLastPara="0" vert="horz" wrap="square" lIns="303363" tIns="147086" rIns="303363" bIns="147086" numCol="1" spcCol="1270" anchor="ctr" anchorCtr="0">
                <a:noAutofit/>
              </a:bodyPr>
              <a:lstStyle/>
              <a:p>
                <a:pPr marL="0" marR="0" lvl="0" indent="0" algn="ctr" defTabSz="622300" eaLnBrk="0" fontAlgn="base" latinLnBrk="0" hangingPunct="0">
                  <a:lnSpc>
                    <a:spcPct val="90000"/>
                  </a:lnSpc>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云计算标准化的新兴标准组织</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32" name="任意多边形 31"/>
              <p:cNvSpPr/>
              <p:nvPr/>
            </p:nvSpPr>
            <p:spPr>
              <a:xfrm>
                <a:off x="899592" y="4222117"/>
                <a:ext cx="1924224" cy="882959"/>
              </a:xfrm>
              <a:custGeom>
                <a:avLst/>
                <a:gdLst>
                  <a:gd name="connsiteX0" fmla="*/ 0 w 1924224"/>
                  <a:gd name="connsiteY0" fmla="*/ 441480 h 882959"/>
                  <a:gd name="connsiteX1" fmla="*/ 962112 w 1924224"/>
                  <a:gd name="connsiteY1" fmla="*/ 0 h 882959"/>
                  <a:gd name="connsiteX2" fmla="*/ 1924224 w 1924224"/>
                  <a:gd name="connsiteY2" fmla="*/ 441480 h 882959"/>
                  <a:gd name="connsiteX3" fmla="*/ 962112 w 1924224"/>
                  <a:gd name="connsiteY3" fmla="*/ 882960 h 882959"/>
                  <a:gd name="connsiteX4" fmla="*/ 0 w 1924224"/>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24" h="882959">
                    <a:moveTo>
                      <a:pt x="0" y="441480"/>
                    </a:moveTo>
                    <a:cubicBezTo>
                      <a:pt x="0" y="197657"/>
                      <a:pt x="430752" y="0"/>
                      <a:pt x="962112" y="0"/>
                    </a:cubicBezTo>
                    <a:cubicBezTo>
                      <a:pt x="1493472" y="0"/>
                      <a:pt x="1924224" y="197657"/>
                      <a:pt x="1924224" y="441480"/>
                    </a:cubicBezTo>
                    <a:cubicBezTo>
                      <a:pt x="1924224" y="685303"/>
                      <a:pt x="1493472" y="882960"/>
                      <a:pt x="962112" y="882960"/>
                    </a:cubicBezTo>
                    <a:cubicBezTo>
                      <a:pt x="430752" y="882960"/>
                      <a:pt x="0" y="685303"/>
                      <a:pt x="0" y="441480"/>
                    </a:cubicBezTo>
                    <a:close/>
                  </a:path>
                </a:pathLst>
              </a:custGeom>
              <a:solidFill>
                <a:srgbClr val="2F56A3"/>
              </a:solidFill>
              <a:ln w="25400" cap="flat" cmpd="sng" algn="ctr">
                <a:solidFill>
                  <a:sysClr val="window" lastClr="FFFFFF">
                    <a:hueOff val="0"/>
                    <a:satOff val="0"/>
                    <a:lumOff val="0"/>
                    <a:alphaOff val="0"/>
                  </a:sysClr>
                </a:solidFill>
                <a:prstDash val="solid"/>
              </a:ln>
              <a:effectLst/>
            </p:spPr>
            <p:txBody>
              <a:bodyPr spcFirstLastPara="0" vert="horz" wrap="square" lIns="299576" tIns="147086" rIns="299576" bIns="147086" numCol="1" spcCol="1270" anchor="ctr" anchorCtr="0">
                <a:noAutofit/>
              </a:bodyPr>
              <a:lstStyle/>
              <a:p>
                <a:pPr marL="0" marR="0" lvl="0" indent="0" algn="ctr" defTabSz="622300" eaLnBrk="0" fontAlgn="base" latinLnBrk="0" hangingPunct="0">
                  <a:lnSpc>
                    <a:spcPct val="90000"/>
                  </a:lnSpc>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传统电信或互联网领域的标准组织</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sp>
        <p:nvSpPr>
          <p:cNvPr id="33" name="矩形 32"/>
          <p:cNvSpPr/>
          <p:nvPr/>
        </p:nvSpPr>
        <p:spPr>
          <a:xfrm>
            <a:off x="61642" y="4813419"/>
            <a:ext cx="6054088" cy="1861185"/>
          </a:xfrm>
          <a:prstGeom prst="rect">
            <a:avLst/>
          </a:prstGeom>
        </p:spPr>
        <p:txBody>
          <a:bodyPr wrap="square">
            <a:spAutoFit/>
          </a:bodyPr>
          <a:lstStyle/>
          <a:p>
            <a:pPr marL="285750" indent="-285750" eaLnBrk="0" fontAlgn="base" hangingPunct="0">
              <a:lnSpc>
                <a:spcPct val="120000"/>
              </a:lnSpc>
              <a:spcBef>
                <a:spcPct val="0"/>
              </a:spcBef>
              <a:spcAft>
                <a:spcPct val="0"/>
              </a:spcAft>
              <a:buFont typeface="Wingdings" panose="05000000000000000000" pitchFamily="2" charset="2"/>
              <a:buChar char="ü"/>
            </a:pPr>
            <a:r>
              <a:rPr lang="en-US" altLang="zh-CN" sz="1600" b="1" dirty="0">
                <a:solidFill>
                  <a:schemeClr val="accent5"/>
                </a:solidFill>
                <a:latin typeface="微软雅黑" panose="020B0503020204020204" charset="-122"/>
                <a:ea typeface="微软雅黑" panose="020B0503020204020204" charset="-122"/>
              </a:rPr>
              <a:t>DMTF</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SNIA</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OASIS</a:t>
            </a:r>
            <a:r>
              <a:rPr lang="zh-CN" altLang="en-US" sz="1600" b="1" dirty="0">
                <a:solidFill>
                  <a:schemeClr val="accent5"/>
                </a:solidFill>
                <a:latin typeface="微软雅黑" panose="020B0503020204020204" charset="-122"/>
                <a:ea typeface="微软雅黑" panose="020B0503020204020204" charset="-122"/>
              </a:rPr>
              <a:t>等知名标准化组织和协会</a:t>
            </a:r>
            <a:r>
              <a:rPr lang="zh-CN" altLang="en-US" sz="1600" dirty="0">
                <a:solidFill>
                  <a:schemeClr val="bg2">
                    <a:lumMod val="50000"/>
                  </a:schemeClr>
                </a:solidFill>
                <a:latin typeface="微软雅黑" panose="020B0503020204020204" charset="-122"/>
                <a:ea typeface="微软雅黑" panose="020B0503020204020204" charset="-122"/>
              </a:rPr>
              <a:t>，在其已有标准化工作的基础上，开展云计算标准工作研制。其中</a:t>
            </a:r>
            <a:r>
              <a:rPr lang="en-US" altLang="zh-CN" sz="1600" dirty="0">
                <a:solidFill>
                  <a:schemeClr val="bg2">
                    <a:lumMod val="50000"/>
                  </a:schemeClr>
                </a:solidFill>
                <a:latin typeface="微软雅黑" panose="020B0503020204020204" charset="-122"/>
                <a:ea typeface="微软雅黑" panose="020B0503020204020204" charset="-122"/>
              </a:rPr>
              <a:t>DMTF</a:t>
            </a:r>
            <a:r>
              <a:rPr lang="zh-CN" altLang="en-US" sz="1600" dirty="0">
                <a:solidFill>
                  <a:schemeClr val="bg2">
                    <a:lumMod val="50000"/>
                  </a:schemeClr>
                </a:solidFill>
                <a:latin typeface="微软雅黑" panose="020B0503020204020204" charset="-122"/>
                <a:ea typeface="微软雅黑" panose="020B0503020204020204" charset="-122"/>
              </a:rPr>
              <a:t>提出了</a:t>
            </a:r>
            <a:r>
              <a:rPr lang="en-US" altLang="zh-CN" sz="1600" dirty="0">
                <a:solidFill>
                  <a:schemeClr val="bg2">
                    <a:lumMod val="50000"/>
                  </a:schemeClr>
                </a:solidFill>
                <a:latin typeface="微软雅黑" panose="020B0503020204020204" charset="-122"/>
                <a:ea typeface="微软雅黑" panose="020B0503020204020204" charset="-122"/>
              </a:rPr>
              <a:t>VMAN</a:t>
            </a:r>
            <a:r>
              <a:rPr lang="zh-CN" altLang="en-US" sz="1600" dirty="0">
                <a:solidFill>
                  <a:schemeClr val="bg2">
                    <a:lumMod val="50000"/>
                  </a:schemeClr>
                </a:solidFill>
                <a:latin typeface="微软雅黑" panose="020B0503020204020204" charset="-122"/>
                <a:ea typeface="微软雅黑" panose="020B0503020204020204" charset="-122"/>
              </a:rPr>
              <a:t>虚拟化管理标准；</a:t>
            </a:r>
            <a:r>
              <a:rPr lang="en-US" altLang="zh-CN" sz="1600" dirty="0">
                <a:solidFill>
                  <a:schemeClr val="bg2">
                    <a:lumMod val="50000"/>
                  </a:schemeClr>
                </a:solidFill>
                <a:latin typeface="微软雅黑" panose="020B0503020204020204" charset="-122"/>
                <a:ea typeface="微软雅黑" panose="020B0503020204020204" charset="-122"/>
              </a:rPr>
              <a:t>SINA</a:t>
            </a:r>
            <a:r>
              <a:rPr lang="zh-CN" altLang="en-US" sz="1600" dirty="0">
                <a:solidFill>
                  <a:schemeClr val="bg2">
                    <a:lumMod val="50000"/>
                  </a:schemeClr>
                </a:solidFill>
                <a:latin typeface="微软雅黑" panose="020B0503020204020204" charset="-122"/>
                <a:ea typeface="微软雅黑" panose="020B0503020204020204" charset="-122"/>
              </a:rPr>
              <a:t>发布了“云数据管理接口”文档</a:t>
            </a:r>
            <a:r>
              <a:rPr lang="en-US" altLang="zh-CN" sz="1600" dirty="0">
                <a:solidFill>
                  <a:schemeClr val="bg2">
                    <a:lumMod val="50000"/>
                  </a:schemeClr>
                </a:solidFill>
                <a:latin typeface="微软雅黑" panose="020B0503020204020204" charset="-122"/>
                <a:ea typeface="微软雅黑" panose="020B0503020204020204" charset="-122"/>
              </a:rPr>
              <a:t>CDMI</a:t>
            </a:r>
            <a:r>
              <a:rPr lang="zh-CN" altLang="en-US" sz="1600" dirty="0">
                <a:solidFill>
                  <a:schemeClr val="bg2">
                    <a:lumMod val="50000"/>
                  </a:schemeClr>
                </a:solidFill>
                <a:latin typeface="微软雅黑" panose="020B0503020204020204" charset="-122"/>
                <a:ea typeface="微软雅黑" panose="020B0503020204020204" charset="-122"/>
              </a:rPr>
              <a:t>，迈出了云存储标准化工作重要的一步；</a:t>
            </a:r>
            <a:r>
              <a:rPr lang="en-US" altLang="zh-CN" sz="1600" dirty="0">
                <a:solidFill>
                  <a:schemeClr val="bg2">
                    <a:lumMod val="50000"/>
                  </a:schemeClr>
                </a:solidFill>
                <a:latin typeface="微软雅黑" panose="020B0503020204020204" charset="-122"/>
                <a:ea typeface="微软雅黑" panose="020B0503020204020204" charset="-122"/>
              </a:rPr>
              <a:t>OASIS</a:t>
            </a:r>
            <a:r>
              <a:rPr lang="zh-CN" altLang="en-US" sz="1600" dirty="0">
                <a:solidFill>
                  <a:schemeClr val="bg2">
                    <a:lumMod val="50000"/>
                  </a:schemeClr>
                </a:solidFill>
                <a:latin typeface="微软雅黑" panose="020B0503020204020204" charset="-122"/>
                <a:ea typeface="微软雅黑" panose="020B0503020204020204" charset="-122"/>
              </a:rPr>
              <a:t>成立了云身份技术委员会，以解决由云计算身份管理带来的安全挑战。</a:t>
            </a:r>
            <a:endParaRPr lang="en-US" altLang="zh-CN" sz="1600" dirty="0">
              <a:solidFill>
                <a:schemeClr val="bg2">
                  <a:lumMod val="50000"/>
                </a:schemeClr>
              </a:solidFill>
              <a:latin typeface="微软雅黑" panose="020B0503020204020204" charset="-122"/>
              <a:ea typeface="微软雅黑" panose="020B0503020204020204" charset="-122"/>
            </a:endParaRPr>
          </a:p>
        </p:txBody>
      </p:sp>
      <p:sp>
        <p:nvSpPr>
          <p:cNvPr id="34" name="矩形 33"/>
          <p:cNvSpPr/>
          <p:nvPr/>
        </p:nvSpPr>
        <p:spPr>
          <a:xfrm>
            <a:off x="6004304" y="2163276"/>
            <a:ext cx="5880288" cy="1271270"/>
          </a:xfrm>
          <a:prstGeom prst="rect">
            <a:avLst/>
          </a:prstGeom>
        </p:spPr>
        <p:txBody>
          <a:bodyPr wrap="square">
            <a:spAutoFit/>
          </a:bodyPr>
          <a:lstStyle/>
          <a:p>
            <a:pPr marL="285750" indent="-285750" algn="just" eaLnBrk="0" fontAlgn="base" hangingPunct="0">
              <a:lnSpc>
                <a:spcPct val="120000"/>
              </a:lnSpc>
              <a:spcBef>
                <a:spcPct val="0"/>
              </a:spcBef>
              <a:spcAft>
                <a:spcPct val="0"/>
              </a:spcAft>
              <a:buFont typeface="Wingdings" panose="05000000000000000000" pitchFamily="2" charset="2"/>
              <a:buChar char="ü"/>
            </a:pPr>
            <a:r>
              <a:rPr lang="zh-CN" altLang="en-US" sz="1600" b="1" dirty="0">
                <a:solidFill>
                  <a:schemeClr val="accent5"/>
                </a:solidFill>
                <a:latin typeface="微软雅黑" panose="020B0503020204020204" charset="-122"/>
                <a:ea typeface="微软雅黑" panose="020B0503020204020204" charset="-122"/>
              </a:rPr>
              <a:t>以</a:t>
            </a:r>
            <a:r>
              <a:rPr lang="en-US" altLang="zh-CN" sz="1600" b="1" dirty="0">
                <a:solidFill>
                  <a:schemeClr val="accent5"/>
                </a:solidFill>
                <a:latin typeface="微软雅黑" panose="020B0503020204020204" charset="-122"/>
                <a:ea typeface="微软雅黑" panose="020B0503020204020204" charset="-122"/>
              </a:rPr>
              <a:t>ISO</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IEEE</a:t>
            </a:r>
            <a:r>
              <a:rPr lang="zh-CN" altLang="en-US" sz="1600" b="1" dirty="0">
                <a:solidFill>
                  <a:schemeClr val="accent5"/>
                </a:solidFill>
                <a:latin typeface="微软雅黑" panose="020B0503020204020204" charset="-122"/>
                <a:ea typeface="微软雅黑" panose="020B0503020204020204" charset="-122"/>
              </a:rPr>
              <a:t>、 </a:t>
            </a:r>
            <a:r>
              <a:rPr lang="en-US" altLang="zh-CN" sz="1600" b="1" dirty="0">
                <a:solidFill>
                  <a:schemeClr val="accent5"/>
                </a:solidFill>
                <a:latin typeface="微软雅黑" panose="020B0503020204020204" charset="-122"/>
                <a:ea typeface="微软雅黑" panose="020B0503020204020204" charset="-122"/>
              </a:rPr>
              <a:t>ITU</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NIST</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ETSI</a:t>
            </a:r>
            <a:r>
              <a:rPr lang="zh-CN" altLang="en-US" sz="1600" b="1" dirty="0">
                <a:solidFill>
                  <a:schemeClr val="accent5"/>
                </a:solidFill>
                <a:latin typeface="微软雅黑" panose="020B0503020204020204" charset="-122"/>
                <a:ea typeface="微软雅黑" panose="020B0503020204020204" charset="-122"/>
              </a:rPr>
              <a:t>为代表的传统电信或互联网领域的标准组织。</a:t>
            </a:r>
            <a:r>
              <a:rPr lang="en-US" altLang="zh-CN" sz="1600" dirty="0">
                <a:solidFill>
                  <a:schemeClr val="bg2">
                    <a:lumMod val="50000"/>
                  </a:schemeClr>
                </a:solidFill>
                <a:latin typeface="微软雅黑" panose="020B0503020204020204" charset="-122"/>
                <a:ea typeface="微软雅黑" panose="020B0503020204020204" charset="-122"/>
              </a:rPr>
              <a:t>ISO/IEC JTC1/SC38</a:t>
            </a:r>
            <a:r>
              <a:rPr lang="zh-CN" altLang="en-US" sz="1600" dirty="0">
                <a:solidFill>
                  <a:schemeClr val="bg2">
                    <a:lumMod val="50000"/>
                  </a:schemeClr>
                </a:solidFill>
                <a:latin typeface="微软雅黑" panose="020B0503020204020204" charset="-122"/>
                <a:ea typeface="微软雅黑" panose="020B0503020204020204" charset="-122"/>
              </a:rPr>
              <a:t>与共同</a:t>
            </a:r>
            <a:r>
              <a:rPr lang="en-US" altLang="zh-CN" sz="1600" dirty="0">
                <a:solidFill>
                  <a:schemeClr val="bg2">
                    <a:lumMod val="50000"/>
                  </a:schemeClr>
                </a:solidFill>
                <a:latin typeface="微软雅黑" panose="020B0503020204020204" charset="-122"/>
                <a:ea typeface="微软雅黑" panose="020B0503020204020204" charset="-122"/>
              </a:rPr>
              <a:t>ITU-T SG13</a:t>
            </a:r>
            <a:r>
              <a:rPr lang="zh-CN" altLang="en-US" sz="1600" dirty="0">
                <a:solidFill>
                  <a:schemeClr val="bg2">
                    <a:lumMod val="50000"/>
                  </a:schemeClr>
                </a:solidFill>
                <a:latin typeface="微软雅黑" panose="020B0503020204020204" charset="-122"/>
                <a:ea typeface="微软雅黑" panose="020B0503020204020204" charset="-122"/>
              </a:rPr>
              <a:t>成立了联合工作组共同推进</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云计算概述和词汇</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和</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云计算参考架构</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两项国际标准。</a:t>
            </a:r>
            <a:endParaRPr lang="en-US" altLang="zh-CN" sz="1600" dirty="0">
              <a:solidFill>
                <a:schemeClr val="bg2">
                  <a:lumMod val="50000"/>
                </a:schemeClr>
              </a:solidFill>
              <a:latin typeface="微软雅黑" panose="020B0503020204020204" charset="-122"/>
              <a:ea typeface="微软雅黑" panose="020B0503020204020204" charset="-122"/>
            </a:endParaRPr>
          </a:p>
        </p:txBody>
      </p:sp>
      <p:sp>
        <p:nvSpPr>
          <p:cNvPr id="35" name="矩形 34"/>
          <p:cNvSpPr/>
          <p:nvPr/>
        </p:nvSpPr>
        <p:spPr>
          <a:xfrm>
            <a:off x="5918134" y="3564283"/>
            <a:ext cx="6052627" cy="3041015"/>
          </a:xfrm>
          <a:prstGeom prst="rect">
            <a:avLst/>
          </a:prstGeom>
        </p:spPr>
        <p:txBody>
          <a:bodyPr wrap="square">
            <a:spAutoFit/>
          </a:bodyPr>
          <a:lstStyle/>
          <a:p>
            <a:pPr marL="285750" indent="-285750" algn="just" eaLnBrk="0" fontAlgn="base" hangingPunct="0">
              <a:lnSpc>
                <a:spcPct val="120000"/>
              </a:lnSpc>
              <a:spcBef>
                <a:spcPct val="0"/>
              </a:spcBef>
              <a:spcAft>
                <a:spcPct val="0"/>
              </a:spcAft>
              <a:buFont typeface="Wingdings" panose="05000000000000000000" pitchFamily="2" charset="2"/>
              <a:buChar char="ü"/>
            </a:pPr>
            <a:r>
              <a:rPr lang="zh-CN" altLang="en-US" sz="1600" b="1" dirty="0">
                <a:solidFill>
                  <a:schemeClr val="accent5"/>
                </a:solidFill>
                <a:latin typeface="微软雅黑" panose="020B0503020204020204" charset="-122"/>
                <a:ea typeface="微软雅黑" panose="020B0503020204020204" charset="-122"/>
              </a:rPr>
              <a:t>以</a:t>
            </a:r>
            <a:r>
              <a:rPr lang="en-US" altLang="zh-CN" sz="1600" b="1" dirty="0">
                <a:solidFill>
                  <a:schemeClr val="accent5"/>
                </a:solidFill>
                <a:latin typeface="微软雅黑" panose="020B0503020204020204" charset="-122"/>
                <a:ea typeface="微软雅黑" panose="020B0503020204020204" charset="-122"/>
              </a:rPr>
              <a:t>CSA</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CSCC</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OCC</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CNCF</a:t>
            </a:r>
            <a:r>
              <a:rPr lang="zh-CN" altLang="en-US" sz="1600" b="1" dirty="0">
                <a:solidFill>
                  <a:schemeClr val="accent5"/>
                </a:solidFill>
                <a:latin typeface="微软雅黑" panose="020B0503020204020204" charset="-122"/>
                <a:ea typeface="微软雅黑" panose="020B0503020204020204" charset="-122"/>
              </a:rPr>
              <a:t>等为代表的专门致力于进行云计算标准化的新兴标准组织。</a:t>
            </a:r>
            <a:r>
              <a:rPr lang="zh-CN" altLang="en-US" sz="1600" dirty="0">
                <a:solidFill>
                  <a:schemeClr val="bg2">
                    <a:lumMod val="50000"/>
                  </a:schemeClr>
                </a:solidFill>
                <a:latin typeface="微软雅黑" panose="020B0503020204020204" charset="-122"/>
                <a:ea typeface="微软雅黑" panose="020B0503020204020204" charset="-122"/>
              </a:rPr>
              <a:t>主要从某一方面入手，开展云计算标准研制，其中</a:t>
            </a:r>
            <a:r>
              <a:rPr lang="en-US" altLang="zh-CN" sz="1600" dirty="0">
                <a:solidFill>
                  <a:schemeClr val="bg2">
                    <a:lumMod val="50000"/>
                  </a:schemeClr>
                </a:solidFill>
                <a:latin typeface="微软雅黑" panose="020B0503020204020204" charset="-122"/>
                <a:ea typeface="微软雅黑" panose="020B0503020204020204" charset="-122"/>
              </a:rPr>
              <a:t>CSA</a:t>
            </a:r>
            <a:r>
              <a:rPr lang="zh-CN" altLang="en-US" sz="1600" dirty="0">
                <a:solidFill>
                  <a:schemeClr val="bg2">
                    <a:lumMod val="50000"/>
                  </a:schemeClr>
                </a:solidFill>
                <a:latin typeface="微软雅黑" panose="020B0503020204020204" charset="-122"/>
                <a:ea typeface="微软雅黑" panose="020B0503020204020204" charset="-122"/>
              </a:rPr>
              <a:t>致力于在云计算环境下为业界提供最佳安全解决方案，推出了</a:t>
            </a:r>
            <a:r>
              <a:rPr lang="en-US" altLang="zh-CN" sz="1600" dirty="0">
                <a:solidFill>
                  <a:schemeClr val="bg2">
                    <a:lumMod val="50000"/>
                  </a:schemeClr>
                </a:solidFill>
                <a:latin typeface="微软雅黑" panose="020B0503020204020204" charset="-122"/>
                <a:ea typeface="微软雅黑" panose="020B0503020204020204" charset="-122"/>
              </a:rPr>
              <a:t>CSA STAR</a:t>
            </a:r>
            <a:r>
              <a:rPr lang="zh-CN" altLang="en-US" sz="1600" dirty="0">
                <a:solidFill>
                  <a:schemeClr val="bg2">
                    <a:lumMod val="50000"/>
                  </a:schemeClr>
                </a:solidFill>
                <a:latin typeface="微软雅黑" panose="020B0503020204020204" charset="-122"/>
                <a:ea typeface="微软雅黑" panose="020B0503020204020204" charset="-122"/>
              </a:rPr>
              <a:t>云安全认证；</a:t>
            </a:r>
            <a:r>
              <a:rPr lang="en-US" altLang="zh-CN" sz="1600" dirty="0">
                <a:solidFill>
                  <a:schemeClr val="bg2">
                    <a:lumMod val="50000"/>
                  </a:schemeClr>
                </a:solidFill>
                <a:latin typeface="微软雅黑" panose="020B0503020204020204" charset="-122"/>
                <a:ea typeface="微软雅黑" panose="020B0503020204020204" charset="-122"/>
              </a:rPr>
              <a:t>CSCC</a:t>
            </a:r>
            <a:r>
              <a:rPr lang="zh-CN" altLang="en-US" sz="1600" dirty="0">
                <a:solidFill>
                  <a:schemeClr val="bg2">
                    <a:lumMod val="50000"/>
                  </a:schemeClr>
                </a:solidFill>
                <a:latin typeface="微软雅黑" panose="020B0503020204020204" charset="-122"/>
                <a:ea typeface="微软雅黑" panose="020B0503020204020204" charset="-122"/>
              </a:rPr>
              <a:t>发布的“云计算实用指南”涵盖了企业顾问、厂商和最终用户在部署云计算方面的最佳实践；</a:t>
            </a:r>
            <a:r>
              <a:rPr lang="en-US" altLang="zh-CN" sz="1600" dirty="0">
                <a:solidFill>
                  <a:schemeClr val="bg2">
                    <a:lumMod val="50000"/>
                  </a:schemeClr>
                </a:solidFill>
                <a:latin typeface="微软雅黑" panose="020B0503020204020204" charset="-122"/>
                <a:ea typeface="微软雅黑" panose="020B0503020204020204" charset="-122"/>
              </a:rPr>
              <a:t>OCC</a:t>
            </a:r>
            <a:r>
              <a:rPr lang="zh-CN" altLang="en-US" sz="1600" dirty="0">
                <a:solidFill>
                  <a:schemeClr val="bg2">
                    <a:lumMod val="50000"/>
                  </a:schemeClr>
                </a:solidFill>
                <a:latin typeface="微软雅黑" panose="020B0503020204020204" charset="-122"/>
                <a:ea typeface="微软雅黑" panose="020B0503020204020204" charset="-122"/>
              </a:rPr>
              <a:t>致力于提升在地理位置上彼此独立的数据中心存储和计算云的性能，加强开放架构让计算云通过实体的网络实现无缝互操作；</a:t>
            </a:r>
            <a:r>
              <a:rPr lang="en-US" altLang="zh-CN" sz="1600" dirty="0">
                <a:solidFill>
                  <a:schemeClr val="bg2">
                    <a:lumMod val="50000"/>
                  </a:schemeClr>
                </a:solidFill>
                <a:latin typeface="微软雅黑" panose="020B0503020204020204" charset="-122"/>
                <a:ea typeface="微软雅黑" panose="020B0503020204020204" charset="-122"/>
              </a:rPr>
              <a:t>CNCF</a:t>
            </a:r>
            <a:r>
              <a:rPr lang="zh-CN" altLang="en-US" sz="1600" dirty="0">
                <a:solidFill>
                  <a:schemeClr val="bg2">
                    <a:lumMod val="50000"/>
                  </a:schemeClr>
                </a:solidFill>
                <a:latin typeface="微软雅黑" panose="020B0503020204020204" charset="-122"/>
                <a:ea typeface="微软雅黑" panose="020B0503020204020204" charset="-122"/>
              </a:rPr>
              <a:t>的成员代表了容器、云计算技术、</a:t>
            </a:r>
            <a:r>
              <a:rPr lang="en-US" altLang="zh-CN" sz="1600" dirty="0">
                <a:solidFill>
                  <a:schemeClr val="bg2">
                    <a:lumMod val="50000"/>
                  </a:schemeClr>
                </a:solidFill>
                <a:latin typeface="微软雅黑" panose="020B0503020204020204" charset="-122"/>
                <a:ea typeface="微软雅黑" panose="020B0503020204020204" charset="-122"/>
              </a:rPr>
              <a:t>IT </a:t>
            </a:r>
            <a:r>
              <a:rPr lang="zh-CN" altLang="en-US" sz="1600" dirty="0">
                <a:solidFill>
                  <a:schemeClr val="bg2">
                    <a:lumMod val="50000"/>
                  </a:schemeClr>
                </a:solidFill>
                <a:latin typeface="微软雅黑" panose="020B0503020204020204" charset="-122"/>
                <a:ea typeface="微软雅黑" panose="020B0503020204020204" charset="-122"/>
              </a:rPr>
              <a:t>服务和终端用户，共同营造全球云原生生态系统，维护和集成开源技术，支持容器化编排的微服务架构应用。</a:t>
            </a:r>
          </a:p>
        </p:txBody>
      </p:sp>
      <p:sp>
        <p:nvSpPr>
          <p:cNvPr id="16" name="矩形 15"/>
          <p:cNvSpPr/>
          <p:nvPr/>
        </p:nvSpPr>
        <p:spPr>
          <a:xfrm>
            <a:off x="-6091" y="271484"/>
            <a:ext cx="662722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155643" y="271484"/>
            <a:ext cx="646549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2.5.1</a:t>
            </a:r>
            <a:r>
              <a:rPr lang="zh-CN" altLang="en-US" sz="3200" dirty="0">
                <a:solidFill>
                  <a:schemeClr val="bg1"/>
                </a:solidFill>
                <a:latin typeface="微软雅黑" panose="020B0503020204020204" charset="-122"/>
                <a:ea typeface="微软雅黑" panose="020B0503020204020204" charset="-122"/>
              </a:rPr>
              <a:t>国际云计算标准化发展现状</a:t>
            </a:r>
          </a:p>
        </p:txBody>
      </p:sp>
      <p:cxnSp>
        <p:nvCxnSpPr>
          <p:cNvPr id="6" name="直线连接符 5"/>
          <p:cNvCxnSpPr/>
          <p:nvPr/>
        </p:nvCxnSpPr>
        <p:spPr>
          <a:xfrm>
            <a:off x="5918134" y="2124123"/>
            <a:ext cx="0" cy="4616603"/>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114"/>
          <p:cNvGrpSpPr/>
          <p:nvPr/>
        </p:nvGrpSpPr>
        <p:grpSpPr>
          <a:xfrm>
            <a:off x="1223895" y="970556"/>
            <a:ext cx="9762973" cy="3827079"/>
            <a:chOff x="1223895" y="970556"/>
            <a:chExt cx="9762973" cy="3827079"/>
          </a:xfrm>
        </p:grpSpPr>
        <p:sp>
          <p:nvSpPr>
            <p:cNvPr id="24" name="云形 23"/>
            <p:cNvSpPr/>
            <p:nvPr/>
          </p:nvSpPr>
          <p:spPr>
            <a:xfrm>
              <a:off x="8177521" y="970556"/>
              <a:ext cx="2675257" cy="896531"/>
            </a:xfrm>
            <a:prstGeom prst="clou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燕尾形箭头 24"/>
            <p:cNvSpPr/>
            <p:nvPr/>
          </p:nvSpPr>
          <p:spPr>
            <a:xfrm flipV="1">
              <a:off x="5628407" y="3377346"/>
              <a:ext cx="694158" cy="284816"/>
            </a:xfrm>
            <a:prstGeom prst="notchedRightArrow">
              <a:avLst/>
            </a:prstGeom>
            <a:solidFill>
              <a:srgbClr val="8EB4E3"/>
            </a:solidFill>
            <a:ln>
              <a:solidFill>
                <a:srgbClr val="BBC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923086" y="1222550"/>
              <a:ext cx="1050921" cy="40011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云计算</a:t>
              </a:r>
            </a:p>
          </p:txBody>
        </p:sp>
        <p:grpSp>
          <p:nvGrpSpPr>
            <p:cNvPr id="27" name="组合 19"/>
            <p:cNvGrpSpPr/>
            <p:nvPr/>
          </p:nvGrpSpPr>
          <p:grpSpPr>
            <a:xfrm>
              <a:off x="4914819" y="2087014"/>
              <a:ext cx="2578988" cy="1507720"/>
              <a:chOff x="2265267" y="4277599"/>
              <a:chExt cx="1946312" cy="1394034"/>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330" y="4320334"/>
                <a:ext cx="1370249" cy="1351299"/>
              </a:xfrm>
              <a:prstGeom prst="rect">
                <a:avLst/>
              </a:prstGeom>
            </p:spPr>
          </p:pic>
          <p:grpSp>
            <p:nvGrpSpPr>
              <p:cNvPr id="35" name="组合 17"/>
              <p:cNvGrpSpPr/>
              <p:nvPr/>
            </p:nvGrpSpPr>
            <p:grpSpPr>
              <a:xfrm>
                <a:off x="2265267" y="4277599"/>
                <a:ext cx="1320620" cy="750410"/>
                <a:chOff x="2265267" y="4277599"/>
                <a:chExt cx="1320620" cy="750410"/>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267" y="4524166"/>
                  <a:ext cx="1201270" cy="503843"/>
                </a:xfrm>
                <a:prstGeom prst="rect">
                  <a:avLst/>
                </a:prstGeom>
              </p:spPr>
            </p:pic>
            <p:sp>
              <p:nvSpPr>
                <p:cNvPr id="37" name="文本框 36"/>
                <p:cNvSpPr txBox="1"/>
                <p:nvPr/>
              </p:nvSpPr>
              <p:spPr>
                <a:xfrm>
                  <a:off x="2764253" y="4277599"/>
                  <a:ext cx="821634" cy="275774"/>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成本</a:t>
                  </a:r>
                </a:p>
              </p:txBody>
            </p:sp>
          </p:grpSp>
        </p:grpSp>
        <p:grpSp>
          <p:nvGrpSpPr>
            <p:cNvPr id="28" name="组合 27"/>
            <p:cNvGrpSpPr/>
            <p:nvPr/>
          </p:nvGrpSpPr>
          <p:grpSpPr>
            <a:xfrm>
              <a:off x="4920303" y="3848129"/>
              <a:ext cx="2363656" cy="873703"/>
              <a:chOff x="7658628" y="4388352"/>
              <a:chExt cx="1951456" cy="850046"/>
            </a:xfrm>
          </p:grpSpPr>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8628" y="4396839"/>
                <a:ext cx="1951456" cy="841559"/>
              </a:xfrm>
              <a:prstGeom prst="rect">
                <a:avLst/>
              </a:prstGeom>
            </p:spPr>
          </p:pic>
          <p:sp>
            <p:nvSpPr>
              <p:cNvPr id="33" name="文本框 32"/>
              <p:cNvSpPr txBox="1"/>
              <p:nvPr/>
            </p:nvSpPr>
            <p:spPr>
              <a:xfrm>
                <a:off x="7900654" y="4388352"/>
                <a:ext cx="707214" cy="299444"/>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效率</a:t>
                </a:r>
              </a:p>
            </p:txBody>
          </p:sp>
        </p:grpSp>
        <p:sp>
          <p:nvSpPr>
            <p:cNvPr id="31" name="圆角矩形 30"/>
            <p:cNvSpPr/>
            <p:nvPr/>
          </p:nvSpPr>
          <p:spPr>
            <a:xfrm>
              <a:off x="1393445" y="1045817"/>
              <a:ext cx="3139237" cy="759559"/>
            </a:xfrm>
            <a:prstGeom prst="roundRect">
              <a:avLst/>
            </a:prstGeom>
            <a:solidFill>
              <a:srgbClr val="ED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传统</a:t>
              </a:r>
              <a:r>
                <a:rPr lang="en-US" altLang="zh-CN" b="1" dirty="0">
                  <a:solidFill>
                    <a:schemeClr val="tx1"/>
                  </a:solidFill>
                  <a:latin typeface="微软雅黑" panose="020B0503020204020204" charset="-122"/>
                  <a:ea typeface="微软雅黑" panose="020B0503020204020204" charset="-122"/>
                </a:rPr>
                <a:t>IT</a:t>
              </a:r>
              <a:r>
                <a:rPr lang="zh-CN" altLang="en-US" dirty="0">
                  <a:solidFill>
                    <a:schemeClr val="tx1"/>
                  </a:solidFill>
                  <a:latin typeface="微软雅黑" panose="020B0503020204020204" charset="-122"/>
                  <a:ea typeface="微软雅黑" panose="020B0503020204020204" charset="-122"/>
                </a:rPr>
                <a:t>架构</a:t>
              </a:r>
              <a:endParaRPr lang="en-US" altLang="zh-CN" dirty="0">
                <a:solidFill>
                  <a:schemeClr val="tx1"/>
                </a:solidFill>
                <a:latin typeface="微软雅黑" panose="020B0503020204020204" charset="-122"/>
                <a:ea typeface="微软雅黑" panose="020B0503020204020204" charset="-122"/>
              </a:endParaRPr>
            </a:p>
            <a:p>
              <a:pPr algn="ctr"/>
              <a:r>
                <a:rPr lang="zh-CN" altLang="en-US" dirty="0">
                  <a:solidFill>
                    <a:schemeClr val="tx1"/>
                  </a:solidFill>
                  <a:latin typeface="微软雅黑" panose="020B0503020204020204" charset="-122"/>
                  <a:ea typeface="微软雅黑" panose="020B0503020204020204" charset="-122"/>
                </a:rPr>
                <a:t>竖井，封闭，耦合</a:t>
              </a:r>
            </a:p>
          </p:txBody>
        </p:sp>
        <p:sp>
          <p:nvSpPr>
            <p:cNvPr id="5" name="矩形 4"/>
            <p:cNvSpPr/>
            <p:nvPr/>
          </p:nvSpPr>
          <p:spPr>
            <a:xfrm>
              <a:off x="7464501" y="4302608"/>
              <a:ext cx="3522367" cy="495027"/>
            </a:xfrm>
            <a:prstGeom prst="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charset="-122"/>
                  <a:ea typeface="微软雅黑" panose="020B0503020204020204" charset="-122"/>
                </a:rPr>
                <a:t>IT</a:t>
              </a:r>
              <a:r>
                <a:rPr lang="zh-CN" altLang="en-US" b="1" dirty="0">
                  <a:solidFill>
                    <a:schemeClr val="tx1"/>
                  </a:solidFill>
                  <a:latin typeface="微软雅黑" panose="020B0503020204020204" charset="-122"/>
                  <a:ea typeface="微软雅黑" panose="020B0503020204020204" charset="-122"/>
                </a:rPr>
                <a:t>基础设施</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（定制服务器、新型数据中心）</a:t>
              </a:r>
            </a:p>
          </p:txBody>
        </p:sp>
        <p:sp>
          <p:nvSpPr>
            <p:cNvPr id="41" name="矩形 40"/>
            <p:cNvSpPr/>
            <p:nvPr/>
          </p:nvSpPr>
          <p:spPr>
            <a:xfrm>
              <a:off x="7464501" y="3730130"/>
              <a:ext cx="3522367" cy="495027"/>
            </a:xfrm>
            <a:prstGeom prst="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charset="-122"/>
                  <a:ea typeface="微软雅黑" panose="020B0503020204020204" charset="-122"/>
                </a:rPr>
                <a:t>资源池能力</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（基于云计算架构的按需供给）</a:t>
              </a:r>
            </a:p>
          </p:txBody>
        </p:sp>
        <p:sp>
          <p:nvSpPr>
            <p:cNvPr id="42" name="矩形 41"/>
            <p:cNvSpPr/>
            <p:nvPr/>
          </p:nvSpPr>
          <p:spPr>
            <a:xfrm>
              <a:off x="7464501" y="3157653"/>
              <a:ext cx="3522367" cy="495027"/>
            </a:xfrm>
            <a:prstGeom prst="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charset="-122"/>
                  <a:ea typeface="微软雅黑" panose="020B0503020204020204" charset="-122"/>
                </a:rPr>
                <a:t>大数据能力</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（统一的数据存储和分析服务）</a:t>
              </a:r>
            </a:p>
          </p:txBody>
        </p:sp>
        <p:grpSp>
          <p:nvGrpSpPr>
            <p:cNvPr id="10" name="组合 9"/>
            <p:cNvGrpSpPr/>
            <p:nvPr/>
          </p:nvGrpSpPr>
          <p:grpSpPr>
            <a:xfrm>
              <a:off x="7543181" y="2018115"/>
              <a:ext cx="1223964" cy="990222"/>
              <a:chOff x="8240251" y="3544166"/>
              <a:chExt cx="780262" cy="963345"/>
            </a:xfrm>
          </p:grpSpPr>
          <p:grpSp>
            <p:nvGrpSpPr>
              <p:cNvPr id="9" name="组合 8"/>
              <p:cNvGrpSpPr/>
              <p:nvPr/>
            </p:nvGrpSpPr>
            <p:grpSpPr>
              <a:xfrm>
                <a:off x="8240251" y="3558728"/>
                <a:ext cx="780262" cy="948783"/>
                <a:chOff x="8240251" y="3558728"/>
                <a:chExt cx="780262" cy="948783"/>
              </a:xfrm>
            </p:grpSpPr>
            <p:sp>
              <p:nvSpPr>
                <p:cNvPr id="6" name="圆柱形 5"/>
                <p:cNvSpPr/>
                <p:nvPr/>
              </p:nvSpPr>
              <p:spPr>
                <a:xfrm>
                  <a:off x="8240251" y="3558728"/>
                  <a:ext cx="780262" cy="948783"/>
                </a:xfrm>
                <a:prstGeom prst="can">
                  <a:avLst/>
                </a:prstGeom>
                <a:solidFill>
                  <a:srgbClr val="FEC9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6"/>
                <p:cNvSpPr/>
                <p:nvPr/>
              </p:nvSpPr>
              <p:spPr>
                <a:xfrm>
                  <a:off x="8299938" y="3871876"/>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grpSp>
          <p:sp>
            <p:nvSpPr>
              <p:cNvPr id="8" name="文本框 7"/>
              <p:cNvSpPr txBox="1"/>
              <p:nvPr/>
            </p:nvSpPr>
            <p:spPr>
              <a:xfrm>
                <a:off x="8402454" y="3544166"/>
                <a:ext cx="515491" cy="29942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应用</a:t>
                </a:r>
                <a:r>
                  <a:rPr lang="en-US" altLang="zh-CN" sz="1400" b="1" dirty="0">
                    <a:latin typeface="微软雅黑" panose="020B0503020204020204" charset="-122"/>
                    <a:ea typeface="微软雅黑" panose="020B0503020204020204" charset="-122"/>
                  </a:rPr>
                  <a:t>A</a:t>
                </a:r>
                <a:endParaRPr lang="zh-CN" altLang="en-US" sz="1400" b="1" dirty="0">
                  <a:latin typeface="微软雅黑" panose="020B0503020204020204" charset="-122"/>
                  <a:ea typeface="微软雅黑" panose="020B0503020204020204" charset="-122"/>
                </a:endParaRPr>
              </a:p>
            </p:txBody>
          </p:sp>
        </p:grpSp>
        <p:grpSp>
          <p:nvGrpSpPr>
            <p:cNvPr id="57" name="组合 56"/>
            <p:cNvGrpSpPr/>
            <p:nvPr/>
          </p:nvGrpSpPr>
          <p:grpSpPr>
            <a:xfrm>
              <a:off x="9739410" y="2030470"/>
              <a:ext cx="1219322" cy="1003707"/>
              <a:chOff x="8221267" y="3531047"/>
              <a:chExt cx="777303" cy="976464"/>
            </a:xfrm>
          </p:grpSpPr>
          <p:grpSp>
            <p:nvGrpSpPr>
              <p:cNvPr id="58" name="组合 57"/>
              <p:cNvGrpSpPr/>
              <p:nvPr/>
            </p:nvGrpSpPr>
            <p:grpSpPr>
              <a:xfrm>
                <a:off x="8221267" y="3558728"/>
                <a:ext cx="777303" cy="948783"/>
                <a:chOff x="8221267" y="3558728"/>
                <a:chExt cx="777303" cy="948783"/>
              </a:xfrm>
            </p:grpSpPr>
            <p:sp>
              <p:nvSpPr>
                <p:cNvPr id="60" name="圆柱形 59"/>
                <p:cNvSpPr/>
                <p:nvPr/>
              </p:nvSpPr>
              <p:spPr>
                <a:xfrm>
                  <a:off x="8221267" y="3558728"/>
                  <a:ext cx="777303" cy="948783"/>
                </a:xfrm>
                <a:prstGeom prst="can">
                  <a:avLst/>
                </a:prstGeom>
                <a:solidFill>
                  <a:srgbClr val="FEC9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圆角矩形 60"/>
                <p:cNvSpPr/>
                <p:nvPr/>
              </p:nvSpPr>
              <p:spPr>
                <a:xfrm>
                  <a:off x="8299938" y="3871876"/>
                  <a:ext cx="634081"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grpSp>
          <p:sp>
            <p:nvSpPr>
              <p:cNvPr id="59" name="文本框 58"/>
              <p:cNvSpPr txBox="1"/>
              <p:nvPr/>
            </p:nvSpPr>
            <p:spPr>
              <a:xfrm>
                <a:off x="8393485" y="3531047"/>
                <a:ext cx="470566" cy="29942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应用</a:t>
                </a:r>
                <a:r>
                  <a:rPr lang="en-US" altLang="zh-CN" sz="1400" b="1" dirty="0">
                    <a:latin typeface="微软雅黑" panose="020B0503020204020204" charset="-122"/>
                    <a:ea typeface="微软雅黑" panose="020B0503020204020204" charset="-122"/>
                  </a:rPr>
                  <a:t>N</a:t>
                </a:r>
                <a:endParaRPr lang="zh-CN" altLang="en-US" sz="1400" b="1" dirty="0">
                  <a:latin typeface="微软雅黑" panose="020B0503020204020204" charset="-122"/>
                  <a:ea typeface="微软雅黑" panose="020B0503020204020204" charset="-122"/>
                </a:endParaRPr>
              </a:p>
            </p:txBody>
          </p:sp>
        </p:grpSp>
        <p:sp>
          <p:nvSpPr>
            <p:cNvPr id="11" name="文本框 10"/>
            <p:cNvSpPr txBox="1"/>
            <p:nvPr/>
          </p:nvSpPr>
          <p:spPr>
            <a:xfrm>
              <a:off x="8918354" y="2335224"/>
              <a:ext cx="71802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grpSp>
          <p:nvGrpSpPr>
            <p:cNvPr id="77" name="组合 76"/>
            <p:cNvGrpSpPr/>
            <p:nvPr/>
          </p:nvGrpSpPr>
          <p:grpSpPr>
            <a:xfrm>
              <a:off x="1223895" y="2030279"/>
              <a:ext cx="3529928" cy="2767353"/>
              <a:chOff x="8196606" y="3659702"/>
              <a:chExt cx="2390028" cy="2691629"/>
            </a:xfrm>
          </p:grpSpPr>
          <p:sp>
            <p:nvSpPr>
              <p:cNvPr id="13" name="圆柱形 12"/>
              <p:cNvSpPr/>
              <p:nvPr/>
            </p:nvSpPr>
            <p:spPr>
              <a:xfrm>
                <a:off x="8196606" y="3675235"/>
                <a:ext cx="844929" cy="2664376"/>
              </a:xfrm>
              <a:prstGeom prst="ca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8285548" y="4083325"/>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sp>
            <p:nvSpPr>
              <p:cNvPr id="63" name="圆角矩形 62"/>
              <p:cNvSpPr/>
              <p:nvPr/>
            </p:nvSpPr>
            <p:spPr>
              <a:xfrm>
                <a:off x="8292424" y="4645804"/>
                <a:ext cx="667044" cy="489114"/>
              </a:xfrm>
              <a:prstGeom prst="round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数据能力</a:t>
                </a:r>
              </a:p>
            </p:txBody>
          </p:sp>
          <p:sp>
            <p:nvSpPr>
              <p:cNvPr id="64" name="圆角矩形 63"/>
              <p:cNvSpPr/>
              <p:nvPr/>
            </p:nvSpPr>
            <p:spPr>
              <a:xfrm>
                <a:off x="8292424" y="5200545"/>
                <a:ext cx="667044" cy="489114"/>
              </a:xfrm>
              <a:prstGeom prst="round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资源能力</a:t>
                </a:r>
              </a:p>
            </p:txBody>
          </p:sp>
          <p:sp>
            <p:nvSpPr>
              <p:cNvPr id="65" name="圆角矩形 64"/>
              <p:cNvSpPr/>
              <p:nvPr/>
            </p:nvSpPr>
            <p:spPr>
              <a:xfrm>
                <a:off x="8292424" y="5766964"/>
                <a:ext cx="667044" cy="489114"/>
              </a:xfrm>
              <a:prstGeom prst="round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基础能力</a:t>
                </a:r>
              </a:p>
            </p:txBody>
          </p:sp>
          <p:sp>
            <p:nvSpPr>
              <p:cNvPr id="66" name="文本框 65"/>
              <p:cNvSpPr txBox="1"/>
              <p:nvPr/>
            </p:nvSpPr>
            <p:spPr>
              <a:xfrm>
                <a:off x="8387674" y="3659702"/>
                <a:ext cx="528889" cy="29935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系统</a:t>
                </a:r>
                <a:r>
                  <a:rPr lang="en-US" altLang="zh-CN" sz="1400" b="1" dirty="0">
                    <a:latin typeface="微软雅黑" panose="020B0503020204020204" charset="-122"/>
                    <a:ea typeface="微软雅黑" panose="020B0503020204020204" charset="-122"/>
                  </a:rPr>
                  <a:t>A</a:t>
                </a:r>
                <a:endParaRPr lang="zh-CN" altLang="en-US" sz="1400" b="1" dirty="0">
                  <a:latin typeface="微软雅黑" panose="020B0503020204020204" charset="-122"/>
                  <a:ea typeface="微软雅黑" panose="020B0503020204020204" charset="-122"/>
                </a:endParaRPr>
              </a:p>
            </p:txBody>
          </p:sp>
          <p:sp>
            <p:nvSpPr>
              <p:cNvPr id="67" name="圆柱形 66"/>
              <p:cNvSpPr/>
              <p:nvPr/>
            </p:nvSpPr>
            <p:spPr>
              <a:xfrm>
                <a:off x="9741705" y="3686955"/>
                <a:ext cx="844929" cy="2664376"/>
              </a:xfrm>
              <a:prstGeom prst="ca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9830647" y="4095045"/>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sp>
            <p:nvSpPr>
              <p:cNvPr id="69" name="圆角矩形 68"/>
              <p:cNvSpPr/>
              <p:nvPr/>
            </p:nvSpPr>
            <p:spPr>
              <a:xfrm>
                <a:off x="9837523" y="4657524"/>
                <a:ext cx="667044" cy="489114"/>
              </a:xfrm>
              <a:prstGeom prst="round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数据能力</a:t>
                </a:r>
              </a:p>
            </p:txBody>
          </p:sp>
          <p:sp>
            <p:nvSpPr>
              <p:cNvPr id="70" name="圆角矩形 69"/>
              <p:cNvSpPr/>
              <p:nvPr/>
            </p:nvSpPr>
            <p:spPr>
              <a:xfrm>
                <a:off x="9837523" y="5212265"/>
                <a:ext cx="667044" cy="489114"/>
              </a:xfrm>
              <a:prstGeom prst="round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资源能力</a:t>
                </a:r>
              </a:p>
            </p:txBody>
          </p:sp>
          <p:sp>
            <p:nvSpPr>
              <p:cNvPr id="71" name="圆角矩形 70"/>
              <p:cNvSpPr/>
              <p:nvPr/>
            </p:nvSpPr>
            <p:spPr>
              <a:xfrm>
                <a:off x="9837523" y="5778684"/>
                <a:ext cx="667044" cy="489114"/>
              </a:xfrm>
              <a:prstGeom prst="round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基础能力</a:t>
                </a:r>
              </a:p>
            </p:txBody>
          </p:sp>
          <p:sp>
            <p:nvSpPr>
              <p:cNvPr id="72" name="文本框 71"/>
              <p:cNvSpPr txBox="1"/>
              <p:nvPr/>
            </p:nvSpPr>
            <p:spPr>
              <a:xfrm>
                <a:off x="9932771" y="3688918"/>
                <a:ext cx="517607" cy="29935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系统</a:t>
                </a:r>
                <a:r>
                  <a:rPr lang="en-US" altLang="zh-CN" sz="1400" b="1" dirty="0">
                    <a:latin typeface="微软雅黑" panose="020B0503020204020204" charset="-122"/>
                    <a:ea typeface="微软雅黑" panose="020B0503020204020204" charset="-122"/>
                  </a:rPr>
                  <a:t>N</a:t>
                </a:r>
                <a:endParaRPr lang="zh-CN" altLang="en-US" sz="1400" b="1" dirty="0">
                  <a:latin typeface="微软雅黑" panose="020B0503020204020204" charset="-122"/>
                  <a:ea typeface="微软雅黑" panose="020B0503020204020204" charset="-122"/>
                </a:endParaRPr>
              </a:p>
            </p:txBody>
          </p:sp>
          <p:sp>
            <p:nvSpPr>
              <p:cNvPr id="73" name="文本框 72"/>
              <p:cNvSpPr txBox="1"/>
              <p:nvPr/>
            </p:nvSpPr>
            <p:spPr>
              <a:xfrm>
                <a:off x="9147133" y="4109387"/>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4" name="文本框 73"/>
              <p:cNvSpPr txBox="1"/>
              <p:nvPr/>
            </p:nvSpPr>
            <p:spPr>
              <a:xfrm>
                <a:off x="9158853" y="4655682"/>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5" name="文本框 74"/>
              <p:cNvSpPr txBox="1"/>
              <p:nvPr/>
            </p:nvSpPr>
            <p:spPr>
              <a:xfrm>
                <a:off x="9156505" y="5187912"/>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6" name="文本框 75"/>
              <p:cNvSpPr txBox="1"/>
              <p:nvPr/>
            </p:nvSpPr>
            <p:spPr>
              <a:xfrm>
                <a:off x="9154157" y="5748278"/>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grpSp>
      </p:grpSp>
      <p:grpSp>
        <p:nvGrpSpPr>
          <p:cNvPr id="112" name="组合 111"/>
          <p:cNvGrpSpPr/>
          <p:nvPr/>
        </p:nvGrpSpPr>
        <p:grpSpPr>
          <a:xfrm>
            <a:off x="1223895" y="5065580"/>
            <a:ext cx="9640635" cy="1390482"/>
            <a:chOff x="1237963" y="5211054"/>
            <a:chExt cx="9640635" cy="1390482"/>
          </a:xfrm>
        </p:grpSpPr>
        <p:sp>
          <p:nvSpPr>
            <p:cNvPr id="103" name="文本框 102"/>
            <p:cNvSpPr txBox="1"/>
            <p:nvPr/>
          </p:nvSpPr>
          <p:spPr>
            <a:xfrm>
              <a:off x="1237963" y="5211054"/>
              <a:ext cx="3648641"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资源烟囱</a:t>
              </a:r>
            </a:p>
          </p:txBody>
        </p:sp>
        <p:sp>
          <p:nvSpPr>
            <p:cNvPr id="104" name="文本框 103"/>
            <p:cNvSpPr txBox="1"/>
            <p:nvPr/>
          </p:nvSpPr>
          <p:spPr>
            <a:xfrm>
              <a:off x="6813750" y="5211054"/>
              <a:ext cx="4064847"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资源共享</a:t>
              </a:r>
            </a:p>
          </p:txBody>
        </p:sp>
        <p:sp>
          <p:nvSpPr>
            <p:cNvPr id="105" name="文本框 104"/>
            <p:cNvSpPr txBox="1"/>
            <p:nvPr/>
          </p:nvSpPr>
          <p:spPr>
            <a:xfrm>
              <a:off x="1237963" y="6201426"/>
              <a:ext cx="3654222"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线下求助和分工协作</a:t>
              </a:r>
            </a:p>
          </p:txBody>
        </p:sp>
        <p:sp>
          <p:nvSpPr>
            <p:cNvPr id="106" name="文本框 105"/>
            <p:cNvSpPr txBox="1"/>
            <p:nvPr/>
          </p:nvSpPr>
          <p:spPr>
            <a:xfrm>
              <a:off x="6813752" y="6195205"/>
              <a:ext cx="4064846"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自助、按需、随时获取资源及服务</a:t>
              </a:r>
            </a:p>
          </p:txBody>
        </p:sp>
        <p:sp>
          <p:nvSpPr>
            <p:cNvPr id="107" name="文本框 106"/>
            <p:cNvSpPr txBox="1"/>
            <p:nvPr/>
          </p:nvSpPr>
          <p:spPr>
            <a:xfrm>
              <a:off x="1237963" y="5697558"/>
              <a:ext cx="3654222"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低价值人力事务</a:t>
              </a:r>
            </a:p>
          </p:txBody>
        </p:sp>
        <p:sp>
          <p:nvSpPr>
            <p:cNvPr id="108" name="文本框 107"/>
            <p:cNvSpPr txBox="1"/>
            <p:nvPr/>
          </p:nvSpPr>
          <p:spPr>
            <a:xfrm>
              <a:off x="6813751" y="5700276"/>
              <a:ext cx="4064847"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自动化实现</a:t>
              </a:r>
            </a:p>
          </p:txBody>
        </p:sp>
        <p:sp>
          <p:nvSpPr>
            <p:cNvPr id="109" name="燕尾形箭头 108"/>
            <p:cNvSpPr/>
            <p:nvPr/>
          </p:nvSpPr>
          <p:spPr>
            <a:xfrm flipV="1">
              <a:off x="5588456" y="5273317"/>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10" name="燕尾形箭头 109"/>
            <p:cNvSpPr/>
            <p:nvPr/>
          </p:nvSpPr>
          <p:spPr>
            <a:xfrm flipV="1">
              <a:off x="5588082" y="5755205"/>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11" name="燕尾形箭头 110"/>
            <p:cNvSpPr/>
            <p:nvPr/>
          </p:nvSpPr>
          <p:spPr>
            <a:xfrm flipV="1">
              <a:off x="5591994" y="6252852"/>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80" name="矩形 79"/>
          <p:cNvSpPr/>
          <p:nvPr/>
        </p:nvSpPr>
        <p:spPr>
          <a:xfrm>
            <a:off x="-1" y="263359"/>
            <a:ext cx="340821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308932" y="269817"/>
            <a:ext cx="2769682"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云计算的价值</a:t>
            </a:r>
          </a:p>
        </p:txBody>
      </p:sp>
      <p:sp>
        <p:nvSpPr>
          <p:cNvPr id="4" name="矩形 3"/>
          <p:cNvSpPr/>
          <p:nvPr/>
        </p:nvSpPr>
        <p:spPr>
          <a:xfrm>
            <a:off x="1223895" y="5029190"/>
            <a:ext cx="9762973" cy="1530629"/>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5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表格 43"/>
          <p:cNvGraphicFramePr>
            <a:graphicFrameLocks noGrp="1"/>
          </p:cNvGraphicFramePr>
          <p:nvPr>
            <p:custDataLst>
              <p:tags r:id="rId1"/>
            </p:custDataLst>
          </p:nvPr>
        </p:nvGraphicFramePr>
        <p:xfrm>
          <a:off x="887104" y="1644542"/>
          <a:ext cx="10085696" cy="4811907"/>
        </p:xfrm>
        <a:graphic>
          <a:graphicData uri="http://schemas.openxmlformats.org/drawingml/2006/table">
            <a:tbl>
              <a:tblPr firstRow="1" bandRow="1"/>
              <a:tblGrid>
                <a:gridCol w="2966381">
                  <a:extLst>
                    <a:ext uri="{9D8B030D-6E8A-4147-A177-3AD203B41FA5}">
                      <a16:colId xmlns:a16="http://schemas.microsoft.com/office/drawing/2014/main" val="20000"/>
                    </a:ext>
                  </a:extLst>
                </a:gridCol>
                <a:gridCol w="7119315">
                  <a:extLst>
                    <a:ext uri="{9D8B030D-6E8A-4147-A177-3AD203B41FA5}">
                      <a16:colId xmlns:a16="http://schemas.microsoft.com/office/drawing/2014/main" val="20001"/>
                    </a:ext>
                  </a:extLst>
                </a:gridCol>
              </a:tblGrid>
              <a:tr h="5407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zh-CN" altLang="en-US" sz="1800" b="1" i="0" u="none" strike="noStrike" dirty="0">
                          <a:solidFill>
                            <a:schemeClr val="tx1"/>
                          </a:solidFill>
                          <a:effectLst/>
                          <a:latin typeface="微软雅黑" panose="020B0503020204020204" charset="-122"/>
                          <a:ea typeface="微软雅黑" panose="020B0503020204020204" charset="-122"/>
                        </a:rPr>
                        <a:t>方面</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t="100000"/>
                      </a:path>
                      <a:tileRect r="-100000" b="-100000"/>
                    </a:gra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 latinLnBrk="0" hangingPunct="1"/>
                      <a:r>
                        <a:rPr lang="zh-CN" altLang="en-US" sz="1800" b="1" u="none" strike="noStrike" kern="1200" dirty="0">
                          <a:solidFill>
                            <a:schemeClr val="tx1"/>
                          </a:solidFill>
                          <a:effectLst/>
                          <a:latin typeface="微软雅黑" panose="020B0503020204020204" charset="-122"/>
                          <a:ea typeface="微软雅黑" panose="020B0503020204020204" charset="-122"/>
                          <a:cs typeface="+mn-cs"/>
                        </a:rPr>
                        <a:t>内容简介</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t="100000"/>
                      </a:path>
                      <a:tileRect r="-100000" b="-100000"/>
                    </a:gradFill>
                  </a:tcPr>
                </a:tc>
                <a:extLst>
                  <a:ext uri="{0D108BD9-81ED-4DB2-BD59-A6C34878D82A}">
                    <a16:rowId xmlns:a16="http://schemas.microsoft.com/office/drawing/2014/main" val="10000"/>
                  </a:ext>
                </a:extLst>
              </a:tr>
              <a:tr h="520474">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应用场景和案例分析</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对目前已有的案例和场景从多角度进行分类和总结</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1"/>
                  </a:ext>
                </a:extLst>
              </a:tr>
              <a:tr h="740870">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通用和基础标准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lnSpc>
                          <a:spcPct val="150000"/>
                        </a:lnSpc>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旨在对云计算一些基础共性的标准进行制定，包括云计算术语、云计算基本参考模型、云计算标准化指南等。</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2"/>
                  </a:ext>
                </a:extLst>
              </a:tr>
              <a:tr h="7408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互操作和可移植标准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以构建互连互通、高效稳定的云计算环境为目标，对基础架构层、平台层和应用层的核心技术和产品进行规范。</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3"/>
                  </a:ext>
                </a:extLst>
              </a:tr>
              <a:tr h="15280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服务标准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主要针对云服务生命周期管理的各个阶段，覆盖服务交付、服务水平协议、服务计量、服务质量、服务运维和运营、服务管理、服务采购，包括云服务通用要求、云服务级别协议规范、云服务质量评价指南、云运维服务规范、云服务采购规范等。</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4"/>
                  </a:ext>
                </a:extLst>
              </a:tr>
              <a:tr h="7408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安全标准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主要关注数据的存储安全和传输安全、跨云的身份鉴别、访间控制、安全审计等方面。</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5"/>
                  </a:ext>
                </a:extLst>
              </a:tr>
            </a:tbl>
          </a:graphicData>
        </a:graphic>
      </p:graphicFrame>
      <p:sp>
        <p:nvSpPr>
          <p:cNvPr id="45" name="矩形 44"/>
          <p:cNvSpPr/>
          <p:nvPr/>
        </p:nvSpPr>
        <p:spPr>
          <a:xfrm>
            <a:off x="887104" y="890185"/>
            <a:ext cx="10311848" cy="553085"/>
          </a:xfrm>
          <a:prstGeom prst="rect">
            <a:avLst/>
          </a:prstGeom>
        </p:spPr>
        <p:txBody>
          <a:bodyPr wrap="square">
            <a:spAutoFit/>
            <a:scene3d>
              <a:camera prst="orthographicFront"/>
              <a:lightRig rig="threePt" dir="t"/>
            </a:scene3d>
          </a:bodyPr>
          <a:lstStyle/>
          <a:p>
            <a:pPr eaLnBrk="0" fontAlgn="base" hangingPunct="0">
              <a:spcBef>
                <a:spcPct val="0"/>
              </a:spcBef>
              <a:spcAft>
                <a:spcPct val="0"/>
              </a:spcAft>
            </a:pPr>
            <a:endParaRPr lang="zh-CN" altLang="en-US" sz="12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fontAlgn="base" hangingPunct="0">
              <a:spcBef>
                <a:spcPct val="0"/>
              </a:spcBef>
              <a:spcAft>
                <a:spcPct val="0"/>
              </a:spcAft>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通过对</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33</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个标准化组织和协会的输出物进行分类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主要集中在以下</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5</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个方面：</a:t>
            </a:r>
          </a:p>
        </p:txBody>
      </p:sp>
      <p:sp>
        <p:nvSpPr>
          <p:cNvPr id="6" name="矩形 5"/>
          <p:cNvSpPr/>
          <p:nvPr/>
        </p:nvSpPr>
        <p:spPr>
          <a:xfrm>
            <a:off x="-6091" y="271484"/>
            <a:ext cx="625265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6135936"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国际云计算标准化工作分析</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表格 43"/>
          <p:cNvGraphicFramePr>
            <a:graphicFrameLocks noGrp="1"/>
          </p:cNvGraphicFramePr>
          <p:nvPr>
            <p:custDataLst>
              <p:tags r:id="rId1"/>
            </p:custDataLst>
          </p:nvPr>
        </p:nvGraphicFramePr>
        <p:xfrm>
          <a:off x="824726" y="2101720"/>
          <a:ext cx="10085696" cy="3907051"/>
        </p:xfrm>
        <a:graphic>
          <a:graphicData uri="http://schemas.openxmlformats.org/drawingml/2006/table">
            <a:tbl>
              <a:tblPr firstRow="1" bandRow="1">
                <a:tableStyleId>{5C22544A-7EE6-4342-B048-85BDC9FD1C3A}</a:tableStyleId>
              </a:tblPr>
              <a:tblGrid>
                <a:gridCol w="674410">
                  <a:extLst>
                    <a:ext uri="{9D8B030D-6E8A-4147-A177-3AD203B41FA5}">
                      <a16:colId xmlns:a16="http://schemas.microsoft.com/office/drawing/2014/main" val="20000"/>
                    </a:ext>
                  </a:extLst>
                </a:gridCol>
                <a:gridCol w="2291971">
                  <a:extLst>
                    <a:ext uri="{9D8B030D-6E8A-4147-A177-3AD203B41FA5}">
                      <a16:colId xmlns:a16="http://schemas.microsoft.com/office/drawing/2014/main" val="20001"/>
                    </a:ext>
                  </a:extLst>
                </a:gridCol>
                <a:gridCol w="7119315">
                  <a:extLst>
                    <a:ext uri="{9D8B030D-6E8A-4147-A177-3AD203B41FA5}">
                      <a16:colId xmlns:a16="http://schemas.microsoft.com/office/drawing/2014/main" val="20002"/>
                    </a:ext>
                  </a:extLst>
                </a:gridCol>
              </a:tblGrid>
              <a:tr h="521431">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zh-CN" altLang="en-US" sz="1800" b="1" u="none" strike="noStrike" dirty="0">
                          <a:solidFill>
                            <a:schemeClr val="tx1"/>
                          </a:solidFill>
                          <a:effectLst/>
                          <a:latin typeface="微软雅黑" panose="020B0503020204020204" charset="-122"/>
                          <a:ea typeface="微软雅黑" panose="020B0503020204020204" charset="-122"/>
                        </a:rPr>
                        <a:t>关注点</a:t>
                      </a:r>
                      <a:endParaRPr lang="zh-CN" altLang="en-US" sz="1800" b="1" i="0" u="none" strike="noStrike" dirty="0">
                        <a:solidFill>
                          <a:schemeClr val="tx1"/>
                        </a:solidFill>
                        <a:effectLst/>
                        <a:latin typeface="微软雅黑" panose="020B0503020204020204" charset="-122"/>
                        <a:ea typeface="微软雅黑" panose="020B0503020204020204" charset="-122"/>
                      </a:endParaRPr>
                    </a:p>
                  </a:txBody>
                  <a:tcPr marL="45720" marR="45720"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hMerge="1">
                  <a:txBody>
                    <a:bodyPr/>
                    <a:lstStyle/>
                    <a:p>
                      <a:endParaRPr lang="zh-CN"/>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 latinLnBrk="0" hangingPunct="1"/>
                      <a:r>
                        <a:rPr lang="zh-CN" altLang="en-US" sz="1800" b="1" u="none" strike="noStrike" kern="1200" dirty="0">
                          <a:solidFill>
                            <a:schemeClr val="tx1"/>
                          </a:solidFill>
                          <a:effectLst/>
                          <a:latin typeface="微软雅黑" panose="020B0503020204020204" charset="-122"/>
                          <a:ea typeface="微软雅黑" panose="020B0503020204020204" charset="-122"/>
                        </a:rPr>
                        <a:t>相关标准组织</a:t>
                      </a:r>
                      <a:endParaRPr lang="zh-CN" altLang="en-US" sz="1800" b="1" u="none" strike="noStrike" kern="1200" dirty="0">
                        <a:solidFill>
                          <a:schemeClr val="tx1"/>
                        </a:solidFill>
                        <a:effectLst/>
                        <a:latin typeface="微软雅黑" panose="020B0503020204020204" charset="-122"/>
                        <a:ea typeface="微软雅黑" panose="020B0503020204020204" charset="-122"/>
                        <a:cs typeface="+mn-cs"/>
                      </a:endParaRPr>
                    </a:p>
                  </a:txBody>
                  <a:tcPr marL="45720" marR="45720"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extLst>
                  <a:ext uri="{0D108BD9-81ED-4DB2-BD59-A6C34878D82A}">
                    <a16:rowId xmlns:a16="http://schemas.microsoft.com/office/drawing/2014/main" val="10000"/>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应用场景和案例分析</a:t>
                      </a:r>
                    </a:p>
                  </a:txBody>
                  <a:tcPr marL="68580" marR="68580" marT="0" marB="0" anchor="ctr"/>
                </a:tc>
                <a:tc hMerge="1">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Cloud Use Case</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1"/>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通用和基础</a:t>
                      </a:r>
                    </a:p>
                  </a:txBody>
                  <a:tcPr marL="68580" marR="68580" marT="0" marB="0" anchor="ctr"/>
                </a:tc>
                <a:tc hMerge="1">
                  <a:txBody>
                    <a:bodyPr/>
                    <a:lstStyle/>
                    <a:p>
                      <a:endParaRPr lang="zh-CN"/>
                    </a:p>
                  </a:txBody>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ETSI</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NIST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TOG</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2"/>
                  </a:ext>
                </a:extLst>
              </a:tr>
              <a:tr h="483660">
                <a:tc rowSpan="3">
                  <a:txBody>
                    <a:bodyPr/>
                    <a:lstStyle/>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互</a:t>
                      </a:r>
                      <a:endParaRPr lang="en-US" altLang="zh-CN" sz="1800" b="1" kern="100" dirty="0">
                        <a:solidFill>
                          <a:schemeClr val="tx1">
                            <a:lumMod val="50000"/>
                            <a:lumOff val="50000"/>
                          </a:schemeClr>
                        </a:solidFill>
                        <a:effectLst/>
                        <a:latin typeface="微软雅黑" panose="020B0503020204020204" charset="-122"/>
                        <a:ea typeface="微软雅黑" panose="020B0503020204020204" charset="-122"/>
                      </a:endParaRPr>
                    </a:p>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操</a:t>
                      </a:r>
                      <a:endParaRPr lang="en-US" altLang="zh-CN" sz="1800" b="1" kern="100" dirty="0">
                        <a:solidFill>
                          <a:schemeClr val="tx1">
                            <a:lumMod val="50000"/>
                            <a:lumOff val="50000"/>
                          </a:schemeClr>
                        </a:solidFill>
                        <a:effectLst/>
                        <a:latin typeface="微软雅黑" panose="020B0503020204020204" charset="-122"/>
                        <a:ea typeface="微软雅黑" panose="020B0503020204020204" charset="-122"/>
                      </a:endParaRPr>
                    </a:p>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作</a:t>
                      </a:r>
                      <a:endParaRPr lang="zh-CN" sz="1800" b="1" kern="100" dirty="0">
                        <a:solidFill>
                          <a:schemeClr val="tx1">
                            <a:lumMod val="50000"/>
                            <a:lumOff val="50000"/>
                          </a:schemeClr>
                        </a:solidFill>
                        <a:effectLst/>
                        <a:latin typeface="微软雅黑" panose="020B0503020204020204" charset="-122"/>
                        <a:ea typeface="微软雅黑" panose="020B0503020204020204" charset="-122"/>
                      </a:endParaRPr>
                    </a:p>
                  </a:txBody>
                  <a:tcPr marL="0" marR="68580" marT="0" marB="0" anchor="ct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虚拟资源管理</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SNIA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OGF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3"/>
                  </a:ext>
                </a:extLst>
              </a:tr>
              <a:tr h="483660">
                <a:tc vMerge="1">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数据存储与管理</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SNIA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4"/>
                  </a:ext>
                </a:extLst>
              </a:tr>
              <a:tr h="483660">
                <a:tc vMerge="1">
                  <a:txBody>
                    <a:bodyPr/>
                    <a:lstStyle/>
                    <a:p>
                      <a:endParaRPr lang="zh-CN"/>
                    </a:p>
                  </a:txBody>
                  <a:tcP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应用移植与部署</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OASIS</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CSCC</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5"/>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安全</a:t>
                      </a:r>
                    </a:p>
                  </a:txBody>
                  <a:tcPr marL="68580" marR="68580" marT="0" marB="0" anchor="ctr"/>
                </a:tc>
                <a:tc hMerge="1">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CSA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NIST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OASIS</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ENISA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6"/>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服务</a:t>
                      </a:r>
                    </a:p>
                  </a:txBody>
                  <a:tcPr marL="68580" marR="68580" marT="0" marB="0" anchor="ctr"/>
                </a:tc>
                <a:tc hMerge="1">
                  <a:txBody>
                    <a:bodyPr/>
                    <a:lstStyle/>
                    <a:p>
                      <a:endParaRPr lang="zh-CN"/>
                    </a:p>
                  </a:txBody>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JTCI</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GICTF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7"/>
                  </a:ext>
                </a:extLst>
              </a:tr>
            </a:tbl>
          </a:graphicData>
        </a:graphic>
      </p:graphicFrame>
      <p:sp>
        <p:nvSpPr>
          <p:cNvPr id="45" name="矩形 44"/>
          <p:cNvSpPr/>
          <p:nvPr/>
        </p:nvSpPr>
        <p:spPr>
          <a:xfrm>
            <a:off x="824726" y="1121892"/>
            <a:ext cx="10311848" cy="553085"/>
          </a:xfrm>
          <a:prstGeom prst="rect">
            <a:avLst/>
          </a:prstGeom>
        </p:spPr>
        <p:txBody>
          <a:bodyPr wrap="square">
            <a:spAutoFit/>
            <a:scene3d>
              <a:camera prst="orthographicFront"/>
              <a:lightRig rig="threePt" dir="t"/>
            </a:scene3d>
          </a:bodyPr>
          <a:lstStyle/>
          <a:p>
            <a:pPr eaLnBrk="0" fontAlgn="base" hangingPunct="0">
              <a:spcBef>
                <a:spcPct val="0"/>
              </a:spcBef>
              <a:spcAft>
                <a:spcPct val="0"/>
              </a:spcAft>
            </a:pPr>
            <a:endParaRPr lang="zh-CN" altLang="en-US" sz="12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fontAlgn="base" hangingPunct="0">
              <a:spcBef>
                <a:spcPct val="0"/>
              </a:spcBef>
              <a:spcAft>
                <a:spcPct val="0"/>
              </a:spcAft>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根据</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33</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个标准化组织和协会的云计算标准输出物进行分类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不同标准组织对云计算的关注点不同 </a:t>
            </a:r>
          </a:p>
        </p:txBody>
      </p:sp>
      <p:sp>
        <p:nvSpPr>
          <p:cNvPr id="7" name="矩形 6"/>
          <p:cNvSpPr/>
          <p:nvPr/>
        </p:nvSpPr>
        <p:spPr>
          <a:xfrm>
            <a:off x="-6091" y="271484"/>
            <a:ext cx="5644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1" y="271484"/>
            <a:ext cx="5194401"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国际云计算标准化组织情况</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935437" y="6323394"/>
            <a:ext cx="3668658" cy="306705"/>
          </a:xfrm>
          <a:prstGeom prst="rect">
            <a:avLst/>
          </a:prstGeom>
        </p:spPr>
        <p:txBody>
          <a:bodyPr wrap="square">
            <a:spAutoFit/>
          </a:bodyPr>
          <a:lstStyle/>
          <a:p>
            <a:pPr marL="266700" indent="254000" algn="ctr">
              <a:spcBef>
                <a:spcPts val="780"/>
              </a:spcBef>
              <a:spcAft>
                <a:spcPts val="0"/>
              </a:spcAft>
            </a:pPr>
            <a:r>
              <a:rPr lang="zh-CN" altLang="zh-CN" sz="1400" kern="100" dirty="0">
                <a:solidFill>
                  <a:schemeClr val="accent5"/>
                </a:solidFill>
                <a:latin typeface="微软雅黑" panose="020B0503020204020204" charset="-122"/>
                <a:ea typeface="微软雅黑" panose="020B0503020204020204" charset="-122"/>
                <a:cs typeface="Times New Roman" panose="02020603050405020304" pitchFamily="18" charset="0"/>
              </a:rPr>
              <a:t>云计算综合标准化体系框架</a:t>
            </a:r>
            <a:endParaRPr lang="zh-CN" altLang="zh-CN" sz="1600" kern="100" dirty="0">
              <a:solidFill>
                <a:schemeClr val="accent5"/>
              </a:solidFill>
              <a:latin typeface="微软雅黑" panose="020B0503020204020204" charset="-122"/>
              <a:ea typeface="微软雅黑" panose="020B0503020204020204" charset="-122"/>
              <a:cs typeface="Times New Roman" panose="02020603050405020304" pitchFamily="18" charset="0"/>
            </a:endParaRPr>
          </a:p>
        </p:txBody>
      </p:sp>
      <p:sp>
        <p:nvSpPr>
          <p:cNvPr id="38" name="矩形 37"/>
          <p:cNvSpPr/>
          <p:nvPr/>
        </p:nvSpPr>
        <p:spPr>
          <a:xfrm>
            <a:off x="563879" y="963091"/>
            <a:ext cx="11202927" cy="2168525"/>
          </a:xfrm>
          <a:prstGeom prst="rect">
            <a:avLst/>
          </a:prstGeom>
        </p:spPr>
        <p:txBody>
          <a:bodyPr wrap="square">
            <a:spAutoFit/>
          </a:bodyPr>
          <a:lstStyle/>
          <a:p>
            <a:pPr indent="457200" algn="just">
              <a:lnSpc>
                <a:spcPct val="150000"/>
              </a:lnSpc>
            </a:pPr>
            <a:r>
              <a:rPr lang="zh-CN" altLang="en-US" dirty="0">
                <a:latin typeface="微软雅黑" panose="020B0503020204020204" charset="-122"/>
                <a:ea typeface="微软雅黑" panose="020B0503020204020204" charset="-122"/>
              </a:rPr>
              <a:t>为了推动标准的有效应用，国标对国际标准的做了等同引用，同时形成了较为完善的标准体系。云计算相关的标准化工作自</a:t>
            </a:r>
            <a:r>
              <a:rPr lang="en-US" altLang="zh-CN" dirty="0">
                <a:latin typeface="微软雅黑" panose="020B0503020204020204" charset="-122"/>
                <a:ea typeface="微软雅黑" panose="020B0503020204020204" charset="-122"/>
              </a:rPr>
              <a:t>2008 </a:t>
            </a:r>
            <a:r>
              <a:rPr lang="zh-CN" altLang="en-US" dirty="0">
                <a:latin typeface="微软雅黑" panose="020B0503020204020204" charset="-122"/>
                <a:ea typeface="微软雅黑" panose="020B0503020204020204" charset="-122"/>
              </a:rPr>
              <a:t>年底开始被科研机构、行业协会及企业关注，云计算相关的联盟及标准组织在全国范围内迅速发展。总体而言，我国的云计算标准化工作从起步阶段进入了切实推进的快速发展阶段。</a:t>
            </a:r>
            <a:endParaRPr lang="en-US" altLang="zh-CN" dirty="0">
              <a:latin typeface="微软雅黑" panose="020B0503020204020204" charset="-122"/>
              <a:ea typeface="微软雅黑" panose="020B0503020204020204" charset="-122"/>
            </a:endParaRPr>
          </a:p>
          <a:p>
            <a:pPr indent="457200" algn="just">
              <a:lnSpc>
                <a:spcPct val="150000"/>
              </a:lnSpc>
            </a:pPr>
            <a:r>
              <a:rPr lang="zh-CN" altLang="en-US" dirty="0">
                <a:latin typeface="微软雅黑" panose="020B0503020204020204" charset="-122"/>
                <a:ea typeface="微软雅黑" panose="020B0503020204020204" charset="-122"/>
              </a:rPr>
              <a:t>工信部发布</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云计算发展三年行动计划（</a:t>
            </a:r>
            <a:r>
              <a:rPr lang="en-US" altLang="zh-CN" dirty="0">
                <a:latin typeface="微软雅黑" panose="020B0503020204020204" charset="-122"/>
                <a:ea typeface="微软雅黑" panose="020B0503020204020204" charset="-122"/>
              </a:rPr>
              <a:t>2017-2019</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提出，到</a:t>
            </a:r>
            <a:r>
              <a:rPr lang="en-US" altLang="zh-CN" dirty="0">
                <a:latin typeface="微软雅黑" panose="020B0503020204020204" charset="-122"/>
                <a:ea typeface="微软雅黑" panose="020B0503020204020204" charset="-122"/>
              </a:rPr>
              <a:t>2019</a:t>
            </a:r>
            <a:r>
              <a:rPr lang="zh-CN" altLang="en-US" dirty="0">
                <a:latin typeface="微软雅黑" panose="020B0503020204020204" charset="-122"/>
                <a:ea typeface="微软雅黑" panose="020B0503020204020204" charset="-122"/>
              </a:rPr>
              <a:t>年，我国将发布云计算相关标准超过</a:t>
            </a:r>
            <a:r>
              <a:rPr lang="en-US" altLang="zh-CN" dirty="0">
                <a:latin typeface="微软雅黑" panose="020B0503020204020204" charset="-122"/>
                <a:ea typeface="微软雅黑" panose="020B0503020204020204" charset="-122"/>
              </a:rPr>
              <a:t>20</a:t>
            </a:r>
            <a:r>
              <a:rPr lang="zh-CN" altLang="en-US" dirty="0">
                <a:latin typeface="微软雅黑" panose="020B0503020204020204" charset="-122"/>
                <a:ea typeface="微软雅黑" panose="020B0503020204020204" charset="-122"/>
              </a:rPr>
              <a:t>项，形成较为完整的云计算标准体系和第三方测评服务体系。</a:t>
            </a:r>
          </a:p>
        </p:txBody>
      </p:sp>
      <p:sp>
        <p:nvSpPr>
          <p:cNvPr id="39" name="矩形 38"/>
          <p:cNvSpPr/>
          <p:nvPr/>
        </p:nvSpPr>
        <p:spPr>
          <a:xfrm>
            <a:off x="824132" y="3300214"/>
            <a:ext cx="5341211" cy="2999740"/>
          </a:xfrm>
          <a:prstGeom prst="rect">
            <a:avLst/>
          </a:prstGeom>
        </p:spPr>
        <p:txBody>
          <a:bodyPr wrap="square">
            <a:spAutoFit/>
          </a:bodyPr>
          <a:lstStyle/>
          <a:p>
            <a:pPr>
              <a:lnSpc>
                <a:spcPct val="150000"/>
              </a:lnSpc>
            </a:pPr>
            <a:r>
              <a:rPr lang="zh-CN" altLang="en-US" dirty="0">
                <a:solidFill>
                  <a:schemeClr val="bg2">
                    <a:lumMod val="50000"/>
                  </a:schemeClr>
                </a:solidFill>
                <a:latin typeface="微软雅黑" panose="020B0503020204020204" charset="-122"/>
                <a:ea typeface="微软雅黑" panose="020B0503020204020204" charset="-122"/>
              </a:rPr>
              <a:t> </a:t>
            </a:r>
            <a:r>
              <a:rPr lang="en-US" altLang="zh-CN" dirty="0">
                <a:solidFill>
                  <a:schemeClr val="bg2">
                    <a:lumMod val="50000"/>
                  </a:schemeClr>
                </a:solidFill>
                <a:latin typeface="微软雅黑" panose="020B0503020204020204" charset="-122"/>
                <a:ea typeface="微软雅黑" panose="020B0503020204020204" charset="-122"/>
              </a:rPr>
              <a:t>2015</a:t>
            </a:r>
            <a:r>
              <a:rPr lang="zh-CN" altLang="en-US" dirty="0">
                <a:solidFill>
                  <a:schemeClr val="bg2">
                    <a:lumMod val="50000"/>
                  </a:schemeClr>
                </a:solidFill>
                <a:latin typeface="微软雅黑" panose="020B0503020204020204" charset="-122"/>
                <a:ea typeface="微软雅黑" panose="020B0503020204020204" charset="-122"/>
              </a:rPr>
              <a:t>年工业和信息化部办公厅发布了</a:t>
            </a:r>
            <a:r>
              <a:rPr lang="en-US" altLang="zh-CN" dirty="0">
                <a:solidFill>
                  <a:schemeClr val="bg2">
                    <a:lumMod val="50000"/>
                  </a:schemeClr>
                </a:solidFill>
                <a:latin typeface="微软雅黑" panose="020B0503020204020204" charset="-122"/>
                <a:ea typeface="微软雅黑" panose="020B0503020204020204" charset="-122"/>
              </a:rPr>
              <a:t>《</a:t>
            </a:r>
            <a:r>
              <a:rPr lang="zh-CN" altLang="en-US" dirty="0">
                <a:solidFill>
                  <a:schemeClr val="bg2">
                    <a:lumMod val="50000"/>
                  </a:schemeClr>
                </a:solidFill>
                <a:latin typeface="微软雅黑" panose="020B0503020204020204" charset="-122"/>
                <a:ea typeface="微软雅黑" panose="020B0503020204020204" charset="-122"/>
              </a:rPr>
              <a:t>云计算综合标准化体系建设指南</a:t>
            </a:r>
            <a:r>
              <a:rPr lang="en-US" altLang="zh-CN" dirty="0">
                <a:solidFill>
                  <a:schemeClr val="bg2">
                    <a:lumMod val="50000"/>
                  </a:schemeClr>
                </a:solidFill>
                <a:latin typeface="微软雅黑" panose="020B0503020204020204" charset="-122"/>
                <a:ea typeface="微软雅黑" panose="020B0503020204020204" charset="-122"/>
              </a:rPr>
              <a:t>》</a:t>
            </a:r>
            <a:r>
              <a:rPr lang="zh-CN" altLang="en-US" dirty="0">
                <a:solidFill>
                  <a:schemeClr val="bg2">
                    <a:lumMod val="50000"/>
                  </a:schemeClr>
                </a:solidFill>
                <a:latin typeface="微软雅黑" panose="020B0503020204020204" charset="-122"/>
                <a:ea typeface="微软雅黑" panose="020B0503020204020204" charset="-122"/>
              </a:rPr>
              <a:t>。依据我国云计算生态系统中技术和产品、服务和应用等关键环节，以及贯穿于整个生态系统的云安全，结合国内外云计算发展趋势，该指南提出的云计算综合标准化体系框架包括：“云基础”、“云资源”、“云服务”、“云安全”四个部分</a:t>
            </a:r>
            <a:endParaRPr lang="zh-CN" altLang="zh-CN" kern="100" dirty="0">
              <a:solidFill>
                <a:schemeClr val="bg2">
                  <a:lumMod val="50000"/>
                </a:schemeClr>
              </a:solidFill>
              <a:latin typeface="微软雅黑" panose="020B0503020204020204" charset="-122"/>
              <a:ea typeface="微软雅黑" panose="020B0503020204020204" charset="-122"/>
              <a:cs typeface="Times New Roman" panose="02020603050405020304" pitchFamily="18" charset="0"/>
            </a:endParaRPr>
          </a:p>
        </p:txBody>
      </p:sp>
      <p:pic>
        <p:nvPicPr>
          <p:cNvPr id="40" name="图片 39"/>
          <p:cNvPicPr>
            <a:picLocks noChangeAspect="1"/>
          </p:cNvPicPr>
          <p:nvPr/>
        </p:nvPicPr>
        <p:blipFill>
          <a:blip r:embed="rId3" cstate="print"/>
          <a:stretch>
            <a:fillRect/>
          </a:stretch>
        </p:blipFill>
        <p:spPr>
          <a:xfrm>
            <a:off x="6351255" y="3083034"/>
            <a:ext cx="5489893" cy="3240360"/>
          </a:xfrm>
          <a:prstGeom prst="rect">
            <a:avLst/>
          </a:prstGeom>
        </p:spPr>
      </p:pic>
      <p:sp>
        <p:nvSpPr>
          <p:cNvPr id="8" name="矩形 7"/>
          <p:cNvSpPr/>
          <p:nvPr/>
        </p:nvSpPr>
        <p:spPr>
          <a:xfrm>
            <a:off x="-6091" y="271484"/>
            <a:ext cx="653909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8931" y="271484"/>
            <a:ext cx="6042324"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2.5.2 </a:t>
            </a:r>
            <a:r>
              <a:rPr lang="zh-CN" altLang="en-US" sz="3200" dirty="0">
                <a:solidFill>
                  <a:schemeClr val="bg1"/>
                </a:solidFill>
                <a:latin typeface="微软雅黑" panose="020B0503020204020204" charset="-122"/>
                <a:ea typeface="微软雅黑" panose="020B0503020204020204" charset="-122"/>
              </a:rPr>
              <a:t>国内云计算标准化发展现状</a:t>
            </a:r>
          </a:p>
        </p:txBody>
      </p:sp>
      <p:sp>
        <p:nvSpPr>
          <p:cNvPr id="4" name="矩形 3"/>
          <p:cNvSpPr/>
          <p:nvPr/>
        </p:nvSpPr>
        <p:spPr>
          <a:xfrm>
            <a:off x="749792" y="3215064"/>
            <a:ext cx="5415551" cy="3084136"/>
          </a:xfrm>
          <a:prstGeom prst="rect">
            <a:avLst/>
          </a:prstGeom>
          <a:no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stretch>
            <a:fillRect/>
          </a:stretch>
        </p:blipFill>
        <p:spPr>
          <a:xfrm>
            <a:off x="5050974" y="1344733"/>
            <a:ext cx="7145260" cy="4641729"/>
          </a:xfrm>
          <a:prstGeom prst="rect">
            <a:avLst/>
          </a:prstGeom>
        </p:spPr>
      </p:pic>
      <p:sp>
        <p:nvSpPr>
          <p:cNvPr id="30" name="内容占位符 2"/>
          <p:cNvSpPr txBox="1"/>
          <p:nvPr/>
        </p:nvSpPr>
        <p:spPr>
          <a:xfrm>
            <a:off x="308931" y="1344734"/>
            <a:ext cx="4742043" cy="2692400"/>
          </a:xfrm>
          <a:prstGeom prst="rect">
            <a:avLst/>
          </a:prstGeom>
          <a:noFill/>
          <a:ln w="34925">
            <a:noFill/>
          </a:ln>
        </p:spPr>
        <p:txBody>
          <a:bodyPr vert="horz" lIns="91440" tIns="45720" rIns="91440" bIns="45720" rtlCol="0">
            <a:noAutofit/>
            <a:scene3d>
              <a:camera prst="orthographicFront"/>
              <a:lightRig rig="threePt" dir="t"/>
            </a:scene3d>
          </a:bodyPr>
          <a:lstStyle>
            <a:lvl1pPr marL="0" indent="0" algn="l" defTabSz="914400" rtl="0" eaLnBrk="1" latinLnBrk="0" hangingPunct="1">
              <a:spcBef>
                <a:spcPct val="20000"/>
              </a:spcBef>
              <a:buClr>
                <a:srgbClr val="FF0000"/>
              </a:buClr>
              <a:buFontTx/>
              <a:buNone/>
              <a:defRPr sz="1600" kern="1200">
                <a:solidFill>
                  <a:schemeClr val="tx1"/>
                </a:solidFill>
                <a:latin typeface="微软雅黑" panose="020B0503020204020204" charset="-122"/>
                <a:ea typeface="微软雅黑" panose="020B0503020204020204" charset="-122"/>
                <a:cs typeface="+mn-cs"/>
              </a:defRPr>
            </a:lvl1pPr>
            <a:lvl2pPr marL="533400" indent="-266700" algn="l" defTabSz="914400" rtl="0" eaLnBrk="1" latinLnBrk="0" hangingPunct="1">
              <a:spcBef>
                <a:spcPct val="20000"/>
              </a:spcBef>
              <a:buClr>
                <a:srgbClr val="FF0000"/>
              </a:buClr>
              <a:buFont typeface="Wingdings" panose="05000000000000000000" pitchFamily="2" charset="2"/>
              <a:buChar char="Ø"/>
              <a:defRPr sz="1400" kern="1200">
                <a:solidFill>
                  <a:schemeClr val="tx1"/>
                </a:solidFill>
                <a:latin typeface="微软雅黑" panose="020B0503020204020204" charset="-122"/>
                <a:ea typeface="微软雅黑" panose="020B0503020204020204" charset="-122"/>
                <a:cs typeface="+mn-cs"/>
              </a:defRPr>
            </a:lvl2pPr>
            <a:lvl3pPr marL="805180" indent="-182880" algn="l" defTabSz="914400" rtl="0" eaLnBrk="1" latinLnBrk="0" hangingPunct="1">
              <a:spcBef>
                <a:spcPct val="20000"/>
              </a:spcBef>
              <a:buClr>
                <a:srgbClr val="FF0000"/>
              </a:buClr>
              <a:buFont typeface="Arial" panose="020B0604020202020204" pitchFamily="34" charset="0"/>
              <a:buChar char="•"/>
              <a:defRPr sz="12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20000"/>
              </a:spcBef>
              <a:spcAft>
                <a:spcPts val="0"/>
              </a:spcAft>
              <a:buClr>
                <a:srgbClr val="FF0000"/>
              </a:buClr>
              <a:buSzTx/>
              <a:buFontTx/>
              <a:buNone/>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 </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中国通信标准化协会（</a:t>
            </a: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CCSA</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defRPr/>
            </a:pP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 2002</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年</a:t>
            </a: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12</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月</a:t>
            </a: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18</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日成立</a:t>
            </a:r>
            <a:r>
              <a:rPr lang="zh-CN" altLang="en-US" dirty="0">
                <a:solidFill>
                  <a:schemeClr val="tx1"/>
                </a:solidFill>
                <a:effectLst>
                  <a:outerShdw blurRad="38100" dist="19050" dir="2700000" algn="tl" rotWithShape="0">
                    <a:schemeClr val="dk1">
                      <a:alpha val="40000"/>
                    </a:schemeClr>
                  </a:outerShdw>
                </a:effectLst>
              </a:rPr>
              <a:t>。主要开展通信技术领域标准化活动，跟进并完成中国云计算标准第一阶段起草。</a:t>
            </a:r>
            <a:endPar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marL="0" marR="0" lvl="0" indent="0" algn="just" defTabSz="914400" rtl="0" eaLnBrk="1" fontAlgn="auto" latinLnBrk="0" hangingPunct="1">
              <a:lnSpc>
                <a:spcPct val="130000"/>
              </a:lnSpc>
              <a:spcBef>
                <a:spcPct val="20000"/>
              </a:spcBef>
              <a:spcAft>
                <a:spcPts val="0"/>
              </a:spcAft>
              <a:buClr>
                <a:srgbClr val="FF0000"/>
              </a:buClr>
              <a:buSzTx/>
              <a:buFontTx/>
              <a:buNone/>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2 </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中国电子技术标准化研究院</a:t>
            </a: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电子四所）</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defRPr/>
            </a:pPr>
            <a:r>
              <a:rPr lang="zh-CN" altLang="en-US" dirty="0">
                <a:solidFill>
                  <a:schemeClr val="tx1"/>
                </a:solidFill>
                <a:effectLst>
                  <a:outerShdw blurRad="38100" dist="19050" dir="2700000" algn="tl" rotWithShape="0">
                    <a:schemeClr val="dk1">
                      <a:alpha val="40000"/>
                    </a:schemeClr>
                  </a:outerShdw>
                </a:effectLst>
              </a:rPr>
              <a:t>组织国内行业专家编写了</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云计算标准化白皮书</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分析了当前国内外云计算发展的现状及主要问题，梳理了国际标准组织及协会的云计算标准化工作，从云计算概述、云计算支撑技术分析、云计算应用情况分析以及如何实施云计算等几个方面进行了全面详细的论述 。</a:t>
            </a:r>
            <a:endParaRPr lang="en-US" altLang="zh-CN" dirty="0">
              <a:solidFill>
                <a:schemeClr val="tx1"/>
              </a:solidFill>
              <a:effectLst>
                <a:outerShdw blurRad="38100" dist="19050" dir="2700000" algn="tl" rotWithShape="0">
                  <a:schemeClr val="dk1">
                    <a:alpha val="40000"/>
                  </a:schemeClr>
                </a:outerShdw>
              </a:effectLst>
            </a:endParaRPr>
          </a:p>
          <a:p>
            <a:pPr lvl="0" algn="just">
              <a:lnSpc>
                <a:spcPct val="130000"/>
              </a:lnSpc>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3</a:t>
            </a:r>
            <a:r>
              <a:rPr lang="zh-CN" altLang="en-US" b="1" dirty="0">
                <a:solidFill>
                  <a:schemeClr val="tx1"/>
                </a:solidFill>
                <a:effectLst>
                  <a:outerShdw blurRad="38100" dist="19050" dir="2700000" algn="tl" rotWithShape="0">
                    <a:schemeClr val="dk1">
                      <a:alpha val="40000"/>
                    </a:schemeClr>
                  </a:outerShdw>
                </a:effectLst>
              </a:rPr>
              <a:t>中国云计算技术与产业联盟（</a:t>
            </a:r>
            <a:r>
              <a:rPr lang="en-US" altLang="zh-CN" b="1" dirty="0">
                <a:solidFill>
                  <a:schemeClr val="tx1"/>
                </a:solidFill>
                <a:effectLst>
                  <a:outerShdw blurRad="38100" dist="19050" dir="2700000" algn="tl" rotWithShape="0">
                    <a:schemeClr val="dk1">
                      <a:alpha val="40000"/>
                    </a:schemeClr>
                  </a:outerShdw>
                </a:effectLst>
              </a:rPr>
              <a:t>CCCTIA</a:t>
            </a:r>
            <a:r>
              <a:rPr lang="zh-CN" altLang="en-US" b="1" dirty="0">
                <a:solidFill>
                  <a:schemeClr val="tx1"/>
                </a:solidFill>
                <a:effectLst>
                  <a:outerShdw blurRad="38100" dist="19050" dir="2700000" algn="tl" rotWithShape="0">
                    <a:schemeClr val="dk1">
                      <a:alpha val="40000"/>
                    </a:schemeClr>
                  </a:outerShdw>
                </a:effectLst>
              </a:rPr>
              <a:t>）</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buClrTx/>
              <a:defRPr/>
            </a:pPr>
            <a:r>
              <a:rPr lang="zh-CN" altLang="en-US" dirty="0">
                <a:solidFill>
                  <a:schemeClr val="tx1"/>
                </a:solidFill>
                <a:effectLst>
                  <a:outerShdw blurRad="38100" dist="19050" dir="2700000" algn="tl" rotWithShape="0">
                    <a:schemeClr val="dk1">
                      <a:alpha val="40000"/>
                    </a:schemeClr>
                  </a:outerShdw>
                </a:effectLst>
              </a:rPr>
              <a:t>参与云计算国际、国家或行业标准制定，推进云计算技术应用与实施。中国云产业联盟发布云产业联盟白皮书</a:t>
            </a:r>
            <a:r>
              <a:rPr lang="en-US" altLang="zh-CN" dirty="0">
                <a:solidFill>
                  <a:schemeClr val="tx1"/>
                </a:solidFill>
                <a:effectLst>
                  <a:outerShdw blurRad="38100" dist="19050" dir="2700000" algn="tl" rotWithShape="0">
                    <a:schemeClr val="dk1">
                      <a:alpha val="40000"/>
                    </a:schemeClr>
                  </a:outerShdw>
                </a:effectLst>
              </a:rPr>
              <a:t>1.0</a:t>
            </a:r>
            <a:r>
              <a:rPr lang="zh-CN" altLang="en-US" dirty="0">
                <a:solidFill>
                  <a:schemeClr val="tx1"/>
                </a:solidFill>
                <a:effectLst>
                  <a:outerShdw blurRad="38100" dist="19050" dir="2700000" algn="tl" rotWithShape="0">
                    <a:schemeClr val="dk1">
                      <a:alpha val="40000"/>
                    </a:schemeClr>
                  </a:outerShdw>
                </a:effectLst>
              </a:rPr>
              <a:t>版本。</a:t>
            </a:r>
            <a:endPar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6" name="矩形 5"/>
          <p:cNvSpPr/>
          <p:nvPr/>
        </p:nvSpPr>
        <p:spPr>
          <a:xfrm>
            <a:off x="-6091" y="271484"/>
            <a:ext cx="5644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5194401"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国内云计算标准化组织情况</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563880" y="914400"/>
            <a:ext cx="8208912" cy="553085"/>
          </a:xfrm>
          <a:prstGeom prst="rect">
            <a:avLst/>
          </a:prstGeom>
        </p:spPr>
        <p:txBody>
          <a:bodyPr wrap="square">
            <a:spAutoFit/>
            <a:scene3d>
              <a:camera prst="orthographicFront"/>
              <a:lightRig rig="threePt" dir="t"/>
            </a:scene3d>
          </a:bodyPr>
          <a:lstStyle/>
          <a:p>
            <a:pPr>
              <a:lnSpc>
                <a:spcPct val="150000"/>
              </a:lnSpc>
            </a:pP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国家标准</a:t>
            </a:r>
          </a:p>
        </p:txBody>
      </p:sp>
      <p:graphicFrame>
        <p:nvGraphicFramePr>
          <p:cNvPr id="80" name="表格 79"/>
          <p:cNvGraphicFramePr>
            <a:graphicFrameLocks noGrp="1"/>
          </p:cNvGraphicFramePr>
          <p:nvPr/>
        </p:nvGraphicFramePr>
        <p:xfrm>
          <a:off x="563880" y="1499175"/>
          <a:ext cx="11229385" cy="4992297"/>
        </p:xfrm>
        <a:graphic>
          <a:graphicData uri="http://schemas.openxmlformats.org/drawingml/2006/table">
            <a:tbl>
              <a:tblPr firstRow="1" bandRow="1">
                <a:tableStyleId>{7DF18680-E054-41AD-8BC1-D1AEF772440D}</a:tableStyleId>
              </a:tblPr>
              <a:tblGrid>
                <a:gridCol w="1012485">
                  <a:extLst>
                    <a:ext uri="{9D8B030D-6E8A-4147-A177-3AD203B41FA5}">
                      <a16:colId xmlns:a16="http://schemas.microsoft.com/office/drawing/2014/main" val="20000"/>
                    </a:ext>
                  </a:extLst>
                </a:gridCol>
                <a:gridCol w="2393148">
                  <a:extLst>
                    <a:ext uri="{9D8B030D-6E8A-4147-A177-3AD203B41FA5}">
                      <a16:colId xmlns:a16="http://schemas.microsoft.com/office/drawing/2014/main" val="20001"/>
                    </a:ext>
                  </a:extLst>
                </a:gridCol>
                <a:gridCol w="5982869">
                  <a:extLst>
                    <a:ext uri="{9D8B030D-6E8A-4147-A177-3AD203B41FA5}">
                      <a16:colId xmlns:a16="http://schemas.microsoft.com/office/drawing/2014/main" val="20002"/>
                    </a:ext>
                  </a:extLst>
                </a:gridCol>
                <a:gridCol w="1840883">
                  <a:extLst>
                    <a:ext uri="{9D8B030D-6E8A-4147-A177-3AD203B41FA5}">
                      <a16:colId xmlns:a16="http://schemas.microsoft.com/office/drawing/2014/main" val="20003"/>
                    </a:ext>
                  </a:extLst>
                </a:gridCol>
              </a:tblGrid>
              <a:tr h="504056">
                <a:tc>
                  <a:txBody>
                    <a:bodyPr/>
                    <a:lstStyle/>
                    <a:p>
                      <a:pPr algn="l" fontAlgn="b"/>
                      <a:r>
                        <a:rPr lang="zh-CN" altLang="en-US" sz="1200" u="none" strike="noStrike" dirty="0">
                          <a:solidFill>
                            <a:schemeClr val="tx1"/>
                          </a:solidFill>
                          <a:effectLst/>
                        </a:rPr>
                        <a:t>序号</a:t>
                      </a:r>
                      <a:endParaRPr lang="zh-CN" altLang="en-US" sz="1200" b="1" i="0" u="none" strike="noStrike" dirty="0">
                        <a:solidFill>
                          <a:schemeClr val="tx1"/>
                        </a:solidFill>
                        <a:effectLst/>
                        <a:latin typeface="微软雅黑" panose="020B0503020204020204" charset="-122"/>
                        <a:ea typeface="微软雅黑" panose="020B0503020204020204" charset="-122"/>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algn="l" fontAlgn="b"/>
                      <a:r>
                        <a:rPr lang="zh-CN" altLang="en-US" sz="1200" u="none" strike="noStrike" dirty="0">
                          <a:solidFill>
                            <a:schemeClr val="tx1"/>
                          </a:solidFill>
                          <a:effectLst/>
                        </a:rPr>
                        <a:t>标准号</a:t>
                      </a:r>
                      <a:endParaRPr lang="zh-CN" altLang="en-US" sz="1200" b="0" i="0" u="none" strike="noStrike" dirty="0">
                        <a:solidFill>
                          <a:schemeClr val="tx1"/>
                        </a:solidFill>
                        <a:effectLst/>
                        <a:latin typeface="微软雅黑" panose="020B0503020204020204" charset="-122"/>
                        <a:ea typeface="微软雅黑" panose="020B0503020204020204" charset="-122"/>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marL="0" algn="l" defTabSz="914400" rtl="0" eaLnBrk="1" fontAlgn="b" latinLnBrk="0" hangingPunct="1"/>
                      <a:r>
                        <a:rPr lang="zh-CN" altLang="en-US" sz="1200" u="none" strike="noStrike" kern="1200" dirty="0">
                          <a:solidFill>
                            <a:schemeClr val="tx1"/>
                          </a:solidFill>
                          <a:effectLst/>
                        </a:rPr>
                        <a:t>标准名称</a:t>
                      </a:r>
                      <a:endParaRPr lang="zh-CN" altLang="en-US" sz="1200" b="1" u="none" strike="noStrike" kern="1200" dirty="0">
                        <a:solidFill>
                          <a:schemeClr val="tx1"/>
                        </a:solidFill>
                        <a:effectLst/>
                        <a:latin typeface="微软雅黑" panose="020B0503020204020204" charset="-122"/>
                        <a:ea typeface="微软雅黑" panose="020B0503020204020204" charset="-122"/>
                        <a:cs typeface="+mn-cs"/>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marL="0" algn="l" defTabSz="914400" rtl="0" eaLnBrk="1" fontAlgn="b" latinLnBrk="0" hangingPunct="1"/>
                      <a:r>
                        <a:rPr lang="zh-CN" altLang="en-US" sz="1200" u="none" strike="noStrike" kern="1200" dirty="0">
                          <a:solidFill>
                            <a:schemeClr val="tx1"/>
                          </a:solidFill>
                          <a:effectLst/>
                        </a:rPr>
                        <a:t>实施日期</a:t>
                      </a:r>
                      <a:endParaRPr lang="zh-CN" altLang="en-US" sz="1200" b="1" u="none" strike="noStrike" kern="1200" dirty="0">
                        <a:solidFill>
                          <a:schemeClr val="tx1"/>
                        </a:solidFill>
                        <a:effectLst/>
                        <a:latin typeface="微软雅黑" panose="020B0503020204020204" charset="-122"/>
                        <a:ea typeface="微软雅黑" panose="020B0503020204020204" charset="-122"/>
                        <a:cs typeface="+mn-cs"/>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extLst>
                  <a:ext uri="{0D108BD9-81ED-4DB2-BD59-A6C34878D82A}">
                    <a16:rowId xmlns:a16="http://schemas.microsoft.com/office/drawing/2014/main" val="10000"/>
                  </a:ext>
                </a:extLst>
              </a:tr>
              <a:tr h="343696">
                <a:tc>
                  <a:txBody>
                    <a:bodyPr/>
                    <a:lstStyle/>
                    <a:p>
                      <a:pPr algn="l"/>
                      <a:r>
                        <a:rPr lang="en-US" altLang="zh-CN" sz="1200" dirty="0">
                          <a:solidFill>
                            <a:schemeClr val="tx1"/>
                          </a:solidFill>
                          <a:effectLst/>
                        </a:rPr>
                        <a:t>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31915-2015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a:solidFill>
                            <a:schemeClr val="tx1"/>
                          </a:solidFill>
                          <a:effectLst/>
                        </a:rPr>
                        <a:t>信息技术弹性计算应用接口</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a:solidFill>
                            <a:schemeClr val="tx1"/>
                          </a:solidFill>
                          <a:effectLst/>
                        </a:rPr>
                        <a:t>2016-05-01</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1"/>
                  </a:ext>
                </a:extLst>
              </a:tr>
              <a:tr h="343696">
                <a:tc>
                  <a:txBody>
                    <a:bodyPr/>
                    <a:lstStyle/>
                    <a:p>
                      <a:pPr algn="l"/>
                      <a:r>
                        <a:rPr lang="en-US" altLang="zh-CN" sz="1200">
                          <a:solidFill>
                            <a:schemeClr val="tx1"/>
                          </a:solidFill>
                          <a:effectLst/>
                        </a:rPr>
                        <a:t>2</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31916.1-2015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1</a:t>
                      </a:r>
                      <a:r>
                        <a:rPr lang="zh-CN" altLang="en-US" sz="1200" dirty="0">
                          <a:solidFill>
                            <a:schemeClr val="tx1"/>
                          </a:solidFill>
                          <a:effectLst/>
                        </a:rPr>
                        <a:t>部分：总则</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2"/>
                  </a:ext>
                </a:extLst>
              </a:tr>
              <a:tr h="456384">
                <a:tc>
                  <a:txBody>
                    <a:bodyPr/>
                    <a:lstStyle/>
                    <a:p>
                      <a:pPr algn="l"/>
                      <a:r>
                        <a:rPr lang="en-US" altLang="zh-CN" sz="1200">
                          <a:solidFill>
                            <a:schemeClr val="tx1"/>
                          </a:solidFill>
                          <a:effectLst/>
                        </a:rPr>
                        <a:t>3</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31916.2-2015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2</a:t>
                      </a:r>
                      <a:r>
                        <a:rPr lang="zh-CN" altLang="en-US" sz="1200" dirty="0">
                          <a:solidFill>
                            <a:schemeClr val="tx1"/>
                          </a:solidFill>
                          <a:effectLst/>
                        </a:rPr>
                        <a:t>部分：基于对象的云存储应用接口</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3"/>
                  </a:ext>
                </a:extLst>
              </a:tr>
              <a:tr h="491065">
                <a:tc>
                  <a:txBody>
                    <a:bodyPr/>
                    <a:lstStyle/>
                    <a:p>
                      <a:pPr algn="l"/>
                      <a:r>
                        <a:rPr lang="en-US" altLang="zh-CN" sz="1200" dirty="0">
                          <a:solidFill>
                            <a:schemeClr val="tx1"/>
                          </a:solidFill>
                          <a:effectLst/>
                        </a:rPr>
                        <a:t>4</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31916.3-2015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5</a:t>
                      </a:r>
                      <a:r>
                        <a:rPr lang="zh-CN" altLang="en-US" sz="1200" dirty="0">
                          <a:solidFill>
                            <a:schemeClr val="tx1"/>
                          </a:solidFill>
                          <a:effectLst/>
                        </a:rPr>
                        <a:t>部分：基于键值（</a:t>
                      </a:r>
                      <a:r>
                        <a:rPr lang="en-US" altLang="zh-CN" sz="1200" dirty="0">
                          <a:solidFill>
                            <a:schemeClr val="tx1"/>
                          </a:solidFill>
                          <a:effectLst/>
                        </a:rPr>
                        <a:t>Key-Value</a:t>
                      </a:r>
                      <a:r>
                        <a:rPr lang="zh-CN" altLang="en-US" sz="1200" dirty="0">
                          <a:solidFill>
                            <a:schemeClr val="tx1"/>
                          </a:solidFill>
                          <a:effectLst/>
                        </a:rPr>
                        <a:t>）的云数据管理应用接口</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4"/>
                  </a:ext>
                </a:extLst>
              </a:tr>
              <a:tr h="395612">
                <a:tc>
                  <a:txBody>
                    <a:bodyPr/>
                    <a:lstStyle/>
                    <a:p>
                      <a:pPr algn="l"/>
                      <a:r>
                        <a:rPr lang="en-US" altLang="zh-CN" sz="1200" dirty="0">
                          <a:solidFill>
                            <a:schemeClr val="tx1"/>
                          </a:solidFill>
                          <a:effectLst/>
                        </a:rPr>
                        <a:t>5</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dirty="0">
                          <a:solidFill>
                            <a:schemeClr val="tx1"/>
                          </a:solidFill>
                          <a:effectLst/>
                        </a:rPr>
                        <a:t>GB/T 35301-2017</a:t>
                      </a:r>
                      <a:endParaRPr lang="en-US" sz="1200" kern="1200" dirty="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dirty="0">
                          <a:solidFill>
                            <a:schemeClr val="tx1"/>
                          </a:solidFill>
                          <a:effectLst/>
                        </a:rPr>
                        <a:t>信息技术 云计算 平台即服务（</a:t>
                      </a:r>
                      <a:r>
                        <a:rPr lang="en-US" altLang="zh-CN" sz="1200" u="none" strike="noStrike" dirty="0" err="1">
                          <a:solidFill>
                            <a:schemeClr val="tx1"/>
                          </a:solidFill>
                          <a:effectLst/>
                        </a:rPr>
                        <a:t>PaaS</a:t>
                      </a:r>
                      <a:r>
                        <a:rPr lang="zh-CN" altLang="en-US" sz="1200" u="none" strike="noStrike" dirty="0">
                          <a:solidFill>
                            <a:schemeClr val="tx1"/>
                          </a:solidFill>
                          <a:effectLst/>
                        </a:rPr>
                        <a:t>）参考架构</a:t>
                      </a:r>
                      <a:endParaRPr lang="zh-CN" altLang="en-US"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2017-12-29</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5"/>
                  </a:ext>
                </a:extLst>
              </a:tr>
              <a:tr h="395612">
                <a:tc>
                  <a:txBody>
                    <a:bodyPr/>
                    <a:lstStyle/>
                    <a:p>
                      <a:pPr algn="l"/>
                      <a:r>
                        <a:rPr lang="en-US" altLang="zh-CN" sz="1200" dirty="0">
                          <a:solidFill>
                            <a:schemeClr val="tx1"/>
                          </a:solidFill>
                          <a:effectLst/>
                        </a:rPr>
                        <a:t>6</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32399-2015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信息技术云计算参考架构</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a:solidFill>
                            <a:schemeClr val="tx1"/>
                          </a:solidFill>
                          <a:effectLst/>
                        </a:rPr>
                        <a:t>2017-01-01</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6"/>
                  </a:ext>
                </a:extLst>
              </a:tr>
              <a:tr h="343696">
                <a:tc>
                  <a:txBody>
                    <a:bodyPr/>
                    <a:lstStyle/>
                    <a:p>
                      <a:pPr algn="l"/>
                      <a:r>
                        <a:rPr lang="en-US" altLang="zh-CN" sz="1200" dirty="0">
                          <a:solidFill>
                            <a:schemeClr val="tx1"/>
                          </a:solidFill>
                          <a:effectLst/>
                        </a:rPr>
                        <a:t>7</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a:solidFill>
                            <a:schemeClr val="tx1"/>
                          </a:solidFill>
                          <a:effectLst/>
                        </a:rPr>
                        <a:t>GB/T  32400-2015</a:t>
                      </a:r>
                      <a:endParaRPr 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信息技术云计算概览与词汇</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2017-01-01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7"/>
                  </a:ext>
                </a:extLst>
              </a:tr>
              <a:tr h="343696">
                <a:tc>
                  <a:txBody>
                    <a:bodyPr/>
                    <a:lstStyle/>
                    <a:p>
                      <a:pPr algn="l"/>
                      <a:r>
                        <a:rPr lang="en-US" altLang="zh-CN" sz="1200" dirty="0">
                          <a:solidFill>
                            <a:schemeClr val="tx1"/>
                          </a:solidFill>
                          <a:effectLst/>
                        </a:rPr>
                        <a:t>8</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34982-2017</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云计算数据中心基本要求</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2018-05-01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8"/>
                  </a:ext>
                </a:extLst>
              </a:tr>
              <a:tr h="343696">
                <a:tc>
                  <a:txBody>
                    <a:bodyPr/>
                    <a:lstStyle/>
                    <a:p>
                      <a:pPr algn="l"/>
                      <a:r>
                        <a:rPr lang="en-US" altLang="zh-CN" sz="1200" dirty="0">
                          <a:solidFill>
                            <a:schemeClr val="tx1"/>
                          </a:solidFill>
                          <a:effectLst/>
                        </a:rPr>
                        <a:t>9</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35279-2017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云计算安全参考架构</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2018-07-01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9"/>
                  </a:ext>
                </a:extLst>
              </a:tr>
              <a:tr h="343696">
                <a:tc>
                  <a:txBody>
                    <a:bodyPr/>
                    <a:lstStyle/>
                    <a:p>
                      <a:pPr algn="l"/>
                      <a:r>
                        <a:rPr lang="en-US" altLang="zh-CN" sz="1200" dirty="0">
                          <a:solidFill>
                            <a:schemeClr val="tx1"/>
                          </a:solidFill>
                          <a:effectLst/>
                        </a:rPr>
                        <a:t>10</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35293-2017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信息技术 云计算 虚拟机管理通用要求</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2018-07-01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0"/>
                  </a:ext>
                </a:extLst>
              </a:tr>
              <a:tr h="343696">
                <a:tc>
                  <a:txBody>
                    <a:bodyPr/>
                    <a:lstStyle/>
                    <a:p>
                      <a:pPr algn="l"/>
                      <a:r>
                        <a:rPr lang="en-US" altLang="zh-CN" sz="1200" dirty="0">
                          <a:solidFill>
                            <a:schemeClr val="tx1"/>
                          </a:solidFill>
                          <a:effectLst/>
                        </a:rPr>
                        <a:t>11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34942-2017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云计算服务安全能力评估方法</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2018-05-01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1"/>
                  </a:ext>
                </a:extLst>
              </a:tr>
              <a:tr h="343696">
                <a:tc>
                  <a:txBody>
                    <a:bodyPr/>
                    <a:lstStyle/>
                    <a:p>
                      <a:pPr algn="l"/>
                      <a:r>
                        <a:rPr lang="en-US" altLang="zh-CN" sz="1200" dirty="0">
                          <a:solidFill>
                            <a:schemeClr val="tx1"/>
                          </a:solidFill>
                          <a:effectLst/>
                        </a:rPr>
                        <a:t>12</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dirty="0">
                          <a:solidFill>
                            <a:schemeClr val="tx1"/>
                          </a:solidFill>
                          <a:effectLst/>
                        </a:rPr>
                        <a:t>GB/T 31167-2014</a:t>
                      </a:r>
                      <a:endParaRPr lang="en-US" sz="1200" kern="1200" dirty="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云计算服务安全指南</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2015-04-01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2"/>
                  </a:ext>
                </a:extLst>
              </a:tr>
            </a:tbl>
          </a:graphicData>
        </a:graphic>
      </p:graphicFrame>
      <p:sp>
        <p:nvSpPr>
          <p:cNvPr id="6" name="矩形 5"/>
          <p:cNvSpPr/>
          <p:nvPr/>
        </p:nvSpPr>
        <p:spPr>
          <a:xfrm>
            <a:off x="-6091" y="271484"/>
            <a:ext cx="3612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3297869"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国内云计算标准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054195" y="2512875"/>
            <a:ext cx="815340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6000" b="1" dirty="0">
                <a:solidFill>
                  <a:srgbClr val="0070C0"/>
                </a:solidFill>
                <a:latin typeface="黑体" panose="02010609060101010101" pitchFamily="49" charset="-122"/>
                <a:ea typeface="黑体" panose="02010609060101010101" pitchFamily="49" charset="-122"/>
              </a:rPr>
              <a:t>感谢倾听</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7541" y="1483115"/>
            <a:ext cx="4214764" cy="4193786"/>
            <a:chOff x="1567717" y="1483115"/>
            <a:chExt cx="4214764" cy="4193786"/>
          </a:xfrm>
        </p:grpSpPr>
        <p:sp>
          <p:nvSpPr>
            <p:cNvPr id="36" name="Freeform 5"/>
            <p:cNvSpPr/>
            <p:nvPr/>
          </p:nvSpPr>
          <p:spPr bwMode="auto">
            <a:xfrm rot="5400000">
              <a:off x="2524490" y="1612877"/>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9EDAEB"/>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sp>
          <p:nvSpPr>
            <p:cNvPr id="37" name="Freeform 5"/>
            <p:cNvSpPr/>
            <p:nvPr/>
          </p:nvSpPr>
          <p:spPr bwMode="auto">
            <a:xfrm rot="5400000">
              <a:off x="1437955" y="3524273"/>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3FA9DB"/>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sp>
          <p:nvSpPr>
            <p:cNvPr id="38" name="Freeform 5"/>
            <p:cNvSpPr/>
            <p:nvPr/>
          </p:nvSpPr>
          <p:spPr bwMode="auto">
            <a:xfrm rot="5400000">
              <a:off x="3629853" y="3504093"/>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496CB9"/>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grpSp>
          <p:nvGrpSpPr>
            <p:cNvPr id="39" name="组合 38"/>
            <p:cNvGrpSpPr/>
            <p:nvPr/>
          </p:nvGrpSpPr>
          <p:grpSpPr>
            <a:xfrm>
              <a:off x="3271866" y="2112226"/>
              <a:ext cx="787637" cy="600105"/>
              <a:chOff x="4135136" y="3071625"/>
              <a:chExt cx="787637" cy="600105"/>
            </a:xfrm>
            <a:solidFill>
              <a:schemeClr val="bg2">
                <a:lumMod val="50000"/>
              </a:schemeClr>
            </a:solidFill>
          </p:grpSpPr>
          <p:sp>
            <p:nvSpPr>
              <p:cNvPr id="40" name="Freeform 478"/>
              <p:cNvSpPr/>
              <p:nvPr/>
            </p:nvSpPr>
            <p:spPr bwMode="auto">
              <a:xfrm>
                <a:off x="4726585" y="3134377"/>
                <a:ext cx="196188" cy="192582"/>
              </a:xfrm>
              <a:custGeom>
                <a:avLst/>
                <a:gdLst>
                  <a:gd name="T0" fmla="*/ 106 w 115"/>
                  <a:gd name="T1" fmla="*/ 73 h 113"/>
                  <a:gd name="T2" fmla="*/ 40 w 115"/>
                  <a:gd name="T3" fmla="*/ 6 h 113"/>
                  <a:gd name="T4" fmla="*/ 24 w 115"/>
                  <a:gd name="T5" fmla="*/ 0 h 113"/>
                  <a:gd name="T6" fmla="*/ 9 w 115"/>
                  <a:gd name="T7" fmla="*/ 6 h 113"/>
                  <a:gd name="T8" fmla="*/ 9 w 115"/>
                  <a:gd name="T9" fmla="*/ 37 h 113"/>
                  <a:gd name="T10" fmla="*/ 75 w 115"/>
                  <a:gd name="T11" fmla="*/ 104 h 113"/>
                  <a:gd name="T12" fmla="*/ 106 w 115"/>
                  <a:gd name="T13" fmla="*/ 104 h 113"/>
                  <a:gd name="T14" fmla="*/ 106 w 115"/>
                  <a:gd name="T15" fmla="*/ 7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3">
                    <a:moveTo>
                      <a:pt x="106" y="73"/>
                    </a:moveTo>
                    <a:cubicBezTo>
                      <a:pt x="40" y="6"/>
                      <a:pt x="40" y="6"/>
                      <a:pt x="40" y="6"/>
                    </a:cubicBezTo>
                    <a:cubicBezTo>
                      <a:pt x="36" y="2"/>
                      <a:pt x="30" y="0"/>
                      <a:pt x="24" y="0"/>
                    </a:cubicBezTo>
                    <a:cubicBezTo>
                      <a:pt x="19" y="0"/>
                      <a:pt x="13" y="2"/>
                      <a:pt x="9" y="6"/>
                    </a:cubicBezTo>
                    <a:cubicBezTo>
                      <a:pt x="0" y="15"/>
                      <a:pt x="0" y="29"/>
                      <a:pt x="9" y="37"/>
                    </a:cubicBezTo>
                    <a:cubicBezTo>
                      <a:pt x="75" y="104"/>
                      <a:pt x="75" y="104"/>
                      <a:pt x="75" y="104"/>
                    </a:cubicBezTo>
                    <a:cubicBezTo>
                      <a:pt x="83" y="113"/>
                      <a:pt x="97" y="113"/>
                      <a:pt x="106" y="104"/>
                    </a:cubicBezTo>
                    <a:cubicBezTo>
                      <a:pt x="115" y="96"/>
                      <a:pt x="115" y="81"/>
                      <a:pt x="10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79"/>
              <p:cNvSpPr/>
              <p:nvPr/>
            </p:nvSpPr>
            <p:spPr bwMode="auto">
              <a:xfrm>
                <a:off x="4431582" y="3158179"/>
                <a:ext cx="421227" cy="274808"/>
              </a:xfrm>
              <a:custGeom>
                <a:avLst/>
                <a:gdLst>
                  <a:gd name="T0" fmla="*/ 232 w 247"/>
                  <a:gd name="T1" fmla="*/ 96 h 161"/>
                  <a:gd name="T2" fmla="*/ 165 w 247"/>
                  <a:gd name="T3" fmla="*/ 24 h 161"/>
                  <a:gd name="T4" fmla="*/ 91 w 247"/>
                  <a:gd name="T5" fmla="*/ 6 h 161"/>
                  <a:gd name="T6" fmla="*/ 42 w 247"/>
                  <a:gd name="T7" fmla="*/ 18 h 161"/>
                  <a:gd name="T8" fmla="*/ 38 w 247"/>
                  <a:gd name="T9" fmla="*/ 24 h 161"/>
                  <a:gd name="T10" fmla="*/ 36 w 247"/>
                  <a:gd name="T11" fmla="*/ 29 h 161"/>
                  <a:gd name="T12" fmla="*/ 36 w 247"/>
                  <a:gd name="T13" fmla="*/ 29 h 161"/>
                  <a:gd name="T14" fmla="*/ 5 w 247"/>
                  <a:gd name="T15" fmla="*/ 96 h 161"/>
                  <a:gd name="T16" fmla="*/ 43 w 247"/>
                  <a:gd name="T17" fmla="*/ 128 h 161"/>
                  <a:gd name="T18" fmla="*/ 69 w 247"/>
                  <a:gd name="T19" fmla="*/ 82 h 161"/>
                  <a:gd name="T20" fmla="*/ 101 w 247"/>
                  <a:gd name="T21" fmla="*/ 82 h 161"/>
                  <a:gd name="T22" fmla="*/ 179 w 247"/>
                  <a:gd name="T23" fmla="*/ 153 h 161"/>
                  <a:gd name="T24" fmla="*/ 188 w 247"/>
                  <a:gd name="T25" fmla="*/ 161 h 161"/>
                  <a:gd name="T26" fmla="*/ 232 w 247"/>
                  <a:gd name="T27" fmla="*/ 118 h 161"/>
                  <a:gd name="T28" fmla="*/ 232 w 247"/>
                  <a:gd name="T29" fmla="*/ 9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1">
                    <a:moveTo>
                      <a:pt x="232" y="96"/>
                    </a:moveTo>
                    <a:cubicBezTo>
                      <a:pt x="165" y="24"/>
                      <a:pt x="165" y="24"/>
                      <a:pt x="165" y="24"/>
                    </a:cubicBezTo>
                    <a:cubicBezTo>
                      <a:pt x="165" y="24"/>
                      <a:pt x="132" y="14"/>
                      <a:pt x="91" y="6"/>
                    </a:cubicBezTo>
                    <a:cubicBezTo>
                      <a:pt x="62" y="0"/>
                      <a:pt x="48" y="11"/>
                      <a:pt x="42" y="18"/>
                    </a:cubicBezTo>
                    <a:cubicBezTo>
                      <a:pt x="39" y="21"/>
                      <a:pt x="38" y="24"/>
                      <a:pt x="38" y="24"/>
                    </a:cubicBezTo>
                    <a:cubicBezTo>
                      <a:pt x="36" y="29"/>
                      <a:pt x="36" y="29"/>
                      <a:pt x="36" y="29"/>
                    </a:cubicBezTo>
                    <a:cubicBezTo>
                      <a:pt x="36" y="29"/>
                      <a:pt x="36" y="29"/>
                      <a:pt x="36" y="29"/>
                    </a:cubicBezTo>
                    <a:cubicBezTo>
                      <a:pt x="5" y="96"/>
                      <a:pt x="5" y="96"/>
                      <a:pt x="5" y="96"/>
                    </a:cubicBezTo>
                    <a:cubicBezTo>
                      <a:pt x="0" y="144"/>
                      <a:pt x="43" y="128"/>
                      <a:pt x="43" y="128"/>
                    </a:cubicBezTo>
                    <a:cubicBezTo>
                      <a:pt x="43" y="128"/>
                      <a:pt x="56" y="106"/>
                      <a:pt x="69" y="82"/>
                    </a:cubicBezTo>
                    <a:cubicBezTo>
                      <a:pt x="83" y="59"/>
                      <a:pt x="101" y="82"/>
                      <a:pt x="101" y="82"/>
                    </a:cubicBezTo>
                    <a:cubicBezTo>
                      <a:pt x="179" y="153"/>
                      <a:pt x="179" y="153"/>
                      <a:pt x="179" y="153"/>
                    </a:cubicBezTo>
                    <a:cubicBezTo>
                      <a:pt x="188" y="161"/>
                      <a:pt x="188" y="161"/>
                      <a:pt x="188" y="161"/>
                    </a:cubicBezTo>
                    <a:cubicBezTo>
                      <a:pt x="188" y="161"/>
                      <a:pt x="217" y="133"/>
                      <a:pt x="232" y="118"/>
                    </a:cubicBezTo>
                    <a:cubicBezTo>
                      <a:pt x="247" y="104"/>
                      <a:pt x="232" y="96"/>
                      <a:pt x="23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80"/>
              <p:cNvSpPr/>
              <p:nvPr/>
            </p:nvSpPr>
            <p:spPr bwMode="auto">
              <a:xfrm>
                <a:off x="4687636" y="3427937"/>
                <a:ext cx="90160" cy="90160"/>
              </a:xfrm>
              <a:custGeom>
                <a:avLst/>
                <a:gdLst>
                  <a:gd name="T0" fmla="*/ 24 w 53"/>
                  <a:gd name="T1" fmla="*/ 0 h 53"/>
                  <a:gd name="T2" fmla="*/ 19 w 53"/>
                  <a:gd name="T3" fmla="*/ 6 h 53"/>
                  <a:gd name="T4" fmla="*/ 22 w 53"/>
                  <a:gd name="T5" fmla="*/ 8 h 53"/>
                  <a:gd name="T6" fmla="*/ 36 w 53"/>
                  <a:gd name="T7" fmla="*/ 22 h 53"/>
                  <a:gd name="T8" fmla="*/ 39 w 53"/>
                  <a:gd name="T9" fmla="*/ 39 h 53"/>
                  <a:gd name="T10" fmla="*/ 22 w 53"/>
                  <a:gd name="T11" fmla="*/ 36 h 53"/>
                  <a:gd name="T12" fmla="*/ 7 w 53"/>
                  <a:gd name="T13" fmla="*/ 22 h 53"/>
                  <a:gd name="T14" fmla="*/ 5 w 53"/>
                  <a:gd name="T15" fmla="*/ 20 h 53"/>
                  <a:gd name="T16" fmla="*/ 0 w 53"/>
                  <a:gd name="T17" fmla="*/ 25 h 53"/>
                  <a:gd name="T18" fmla="*/ 1 w 53"/>
                  <a:gd name="T19" fmla="*/ 26 h 53"/>
                  <a:gd name="T20" fmla="*/ 20 w 53"/>
                  <a:gd name="T21" fmla="*/ 44 h 53"/>
                  <a:gd name="T22" fmla="*/ 46 w 53"/>
                  <a:gd name="T23" fmla="*/ 46 h 53"/>
                  <a:gd name="T24" fmla="*/ 44 w 53"/>
                  <a:gd name="T25" fmla="*/ 20 h 53"/>
                  <a:gd name="T26" fmla="*/ 24 w 53"/>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24" y="0"/>
                    </a:moveTo>
                    <a:cubicBezTo>
                      <a:pt x="19" y="6"/>
                      <a:pt x="19" y="6"/>
                      <a:pt x="19" y="6"/>
                    </a:cubicBezTo>
                    <a:cubicBezTo>
                      <a:pt x="20" y="6"/>
                      <a:pt x="21" y="7"/>
                      <a:pt x="22" y="8"/>
                    </a:cubicBezTo>
                    <a:cubicBezTo>
                      <a:pt x="36" y="22"/>
                      <a:pt x="36" y="22"/>
                      <a:pt x="36" y="22"/>
                    </a:cubicBezTo>
                    <a:cubicBezTo>
                      <a:pt x="42" y="28"/>
                      <a:pt x="43" y="35"/>
                      <a:pt x="39" y="39"/>
                    </a:cubicBezTo>
                    <a:cubicBezTo>
                      <a:pt x="35" y="43"/>
                      <a:pt x="27" y="42"/>
                      <a:pt x="22" y="36"/>
                    </a:cubicBezTo>
                    <a:cubicBezTo>
                      <a:pt x="7" y="22"/>
                      <a:pt x="7" y="22"/>
                      <a:pt x="7" y="22"/>
                    </a:cubicBezTo>
                    <a:cubicBezTo>
                      <a:pt x="7" y="21"/>
                      <a:pt x="6" y="21"/>
                      <a:pt x="5" y="20"/>
                    </a:cubicBezTo>
                    <a:cubicBezTo>
                      <a:pt x="0" y="25"/>
                      <a:pt x="0" y="25"/>
                      <a:pt x="0" y="25"/>
                    </a:cubicBezTo>
                    <a:cubicBezTo>
                      <a:pt x="1" y="26"/>
                      <a:pt x="1" y="26"/>
                      <a:pt x="1" y="26"/>
                    </a:cubicBezTo>
                    <a:cubicBezTo>
                      <a:pt x="20" y="44"/>
                      <a:pt x="20" y="44"/>
                      <a:pt x="20" y="44"/>
                    </a:cubicBezTo>
                    <a:cubicBezTo>
                      <a:pt x="27" y="52"/>
                      <a:pt x="39" y="53"/>
                      <a:pt x="46" y="46"/>
                    </a:cubicBezTo>
                    <a:cubicBezTo>
                      <a:pt x="53" y="39"/>
                      <a:pt x="52" y="28"/>
                      <a:pt x="44" y="2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81"/>
              <p:cNvSpPr/>
              <p:nvPr/>
            </p:nvSpPr>
            <p:spPr bwMode="auto">
              <a:xfrm>
                <a:off x="4637868" y="3480591"/>
                <a:ext cx="90881" cy="90160"/>
              </a:xfrm>
              <a:custGeom>
                <a:avLst/>
                <a:gdLst>
                  <a:gd name="T0" fmla="*/ 24 w 53"/>
                  <a:gd name="T1" fmla="*/ 1 h 53"/>
                  <a:gd name="T2" fmla="*/ 24 w 53"/>
                  <a:gd name="T3" fmla="*/ 0 h 53"/>
                  <a:gd name="T4" fmla="*/ 18 w 53"/>
                  <a:gd name="T5" fmla="*/ 6 h 53"/>
                  <a:gd name="T6" fmla="*/ 22 w 53"/>
                  <a:gd name="T7" fmla="*/ 10 h 53"/>
                  <a:gd name="T8" fmla="*/ 37 w 53"/>
                  <a:gd name="T9" fmla="*/ 24 h 53"/>
                  <a:gd name="T10" fmla="*/ 40 w 53"/>
                  <a:gd name="T11" fmla="*/ 41 h 53"/>
                  <a:gd name="T12" fmla="*/ 23 w 53"/>
                  <a:gd name="T13" fmla="*/ 38 h 53"/>
                  <a:gd name="T14" fmla="*/ 8 w 53"/>
                  <a:gd name="T15" fmla="*/ 24 h 53"/>
                  <a:gd name="T16" fmla="*/ 5 w 53"/>
                  <a:gd name="T17" fmla="*/ 20 h 53"/>
                  <a:gd name="T18" fmla="*/ 5 w 53"/>
                  <a:gd name="T19" fmla="*/ 20 h 53"/>
                  <a:gd name="T20" fmla="*/ 0 w 53"/>
                  <a:gd name="T21" fmla="*/ 25 h 53"/>
                  <a:gd name="T22" fmla="*/ 0 w 53"/>
                  <a:gd name="T23" fmla="*/ 25 h 53"/>
                  <a:gd name="T24" fmla="*/ 20 w 53"/>
                  <a:gd name="T25" fmla="*/ 45 h 53"/>
                  <a:gd name="T26" fmla="*/ 46 w 53"/>
                  <a:gd name="T27" fmla="*/ 46 h 53"/>
                  <a:gd name="T28" fmla="*/ 44 w 53"/>
                  <a:gd name="T29" fmla="*/ 20 h 53"/>
                  <a:gd name="T30" fmla="*/ 24 w 53"/>
                  <a:gd name="T3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3">
                    <a:moveTo>
                      <a:pt x="24" y="1"/>
                    </a:moveTo>
                    <a:cubicBezTo>
                      <a:pt x="24" y="0"/>
                      <a:pt x="24" y="0"/>
                      <a:pt x="24" y="0"/>
                    </a:cubicBezTo>
                    <a:cubicBezTo>
                      <a:pt x="18" y="6"/>
                      <a:pt x="18" y="6"/>
                      <a:pt x="18" y="6"/>
                    </a:cubicBezTo>
                    <a:cubicBezTo>
                      <a:pt x="19" y="7"/>
                      <a:pt x="21" y="8"/>
                      <a:pt x="22" y="10"/>
                    </a:cubicBezTo>
                    <a:cubicBezTo>
                      <a:pt x="37" y="24"/>
                      <a:pt x="37" y="24"/>
                      <a:pt x="37" y="24"/>
                    </a:cubicBezTo>
                    <a:cubicBezTo>
                      <a:pt x="42" y="30"/>
                      <a:pt x="44" y="37"/>
                      <a:pt x="40" y="41"/>
                    </a:cubicBezTo>
                    <a:cubicBezTo>
                      <a:pt x="36" y="45"/>
                      <a:pt x="28" y="44"/>
                      <a:pt x="23" y="38"/>
                    </a:cubicBezTo>
                    <a:cubicBezTo>
                      <a:pt x="8" y="24"/>
                      <a:pt x="8" y="24"/>
                      <a:pt x="8" y="24"/>
                    </a:cubicBezTo>
                    <a:cubicBezTo>
                      <a:pt x="7" y="23"/>
                      <a:pt x="6" y="21"/>
                      <a:pt x="5" y="20"/>
                    </a:cubicBezTo>
                    <a:cubicBezTo>
                      <a:pt x="5" y="20"/>
                      <a:pt x="5" y="20"/>
                      <a:pt x="5" y="20"/>
                    </a:cubicBezTo>
                    <a:cubicBezTo>
                      <a:pt x="0" y="25"/>
                      <a:pt x="0" y="25"/>
                      <a:pt x="0" y="25"/>
                    </a:cubicBezTo>
                    <a:cubicBezTo>
                      <a:pt x="0" y="25"/>
                      <a:pt x="0" y="25"/>
                      <a:pt x="0" y="25"/>
                    </a:cubicBezTo>
                    <a:cubicBezTo>
                      <a:pt x="20" y="45"/>
                      <a:pt x="20" y="45"/>
                      <a:pt x="20" y="45"/>
                    </a:cubicBezTo>
                    <a:cubicBezTo>
                      <a:pt x="28" y="52"/>
                      <a:pt x="39" y="53"/>
                      <a:pt x="46" y="46"/>
                    </a:cubicBezTo>
                    <a:cubicBezTo>
                      <a:pt x="53" y="40"/>
                      <a:pt x="52" y="28"/>
                      <a:pt x="44" y="20"/>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82"/>
              <p:cNvSpPr/>
              <p:nvPr/>
            </p:nvSpPr>
            <p:spPr bwMode="auto">
              <a:xfrm>
                <a:off x="4588821" y="3531802"/>
                <a:ext cx="90160" cy="90160"/>
              </a:xfrm>
              <a:custGeom>
                <a:avLst/>
                <a:gdLst>
                  <a:gd name="T0" fmla="*/ 44 w 53"/>
                  <a:gd name="T1" fmla="*/ 20 h 53"/>
                  <a:gd name="T2" fmla="*/ 25 w 53"/>
                  <a:gd name="T3" fmla="*/ 0 h 53"/>
                  <a:gd name="T4" fmla="*/ 24 w 53"/>
                  <a:gd name="T5" fmla="*/ 0 h 53"/>
                  <a:gd name="T6" fmla="*/ 19 w 53"/>
                  <a:gd name="T7" fmla="*/ 5 h 53"/>
                  <a:gd name="T8" fmla="*/ 23 w 53"/>
                  <a:gd name="T9" fmla="*/ 8 h 53"/>
                  <a:gd name="T10" fmla="*/ 37 w 53"/>
                  <a:gd name="T11" fmla="*/ 22 h 53"/>
                  <a:gd name="T12" fmla="*/ 40 w 53"/>
                  <a:gd name="T13" fmla="*/ 40 h 53"/>
                  <a:gd name="T14" fmla="*/ 23 w 53"/>
                  <a:gd name="T15" fmla="*/ 37 h 53"/>
                  <a:gd name="T16" fmla="*/ 8 w 53"/>
                  <a:gd name="T17" fmla="*/ 22 h 53"/>
                  <a:gd name="T18" fmla="*/ 6 w 53"/>
                  <a:gd name="T19" fmla="*/ 19 h 53"/>
                  <a:gd name="T20" fmla="*/ 0 w 53"/>
                  <a:gd name="T21" fmla="*/ 25 h 53"/>
                  <a:gd name="T22" fmla="*/ 1 w 53"/>
                  <a:gd name="T23" fmla="*/ 25 h 53"/>
                  <a:gd name="T24" fmla="*/ 20 w 53"/>
                  <a:gd name="T25" fmla="*/ 44 h 53"/>
                  <a:gd name="T26" fmla="*/ 46 w 53"/>
                  <a:gd name="T27" fmla="*/ 46 h 53"/>
                  <a:gd name="T28" fmla="*/ 44 w 53"/>
                  <a:gd name="T29"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3">
                    <a:moveTo>
                      <a:pt x="44" y="20"/>
                    </a:moveTo>
                    <a:cubicBezTo>
                      <a:pt x="25" y="0"/>
                      <a:pt x="25" y="0"/>
                      <a:pt x="25" y="0"/>
                    </a:cubicBezTo>
                    <a:cubicBezTo>
                      <a:pt x="24" y="0"/>
                      <a:pt x="24" y="0"/>
                      <a:pt x="24" y="0"/>
                    </a:cubicBezTo>
                    <a:cubicBezTo>
                      <a:pt x="19" y="5"/>
                      <a:pt x="19" y="5"/>
                      <a:pt x="19" y="5"/>
                    </a:cubicBezTo>
                    <a:cubicBezTo>
                      <a:pt x="20" y="6"/>
                      <a:pt x="22" y="7"/>
                      <a:pt x="23" y="8"/>
                    </a:cubicBezTo>
                    <a:cubicBezTo>
                      <a:pt x="37" y="22"/>
                      <a:pt x="37" y="22"/>
                      <a:pt x="37" y="22"/>
                    </a:cubicBezTo>
                    <a:cubicBezTo>
                      <a:pt x="43" y="28"/>
                      <a:pt x="44" y="36"/>
                      <a:pt x="40" y="40"/>
                    </a:cubicBezTo>
                    <a:cubicBezTo>
                      <a:pt x="36" y="43"/>
                      <a:pt x="28" y="42"/>
                      <a:pt x="23" y="37"/>
                    </a:cubicBezTo>
                    <a:cubicBezTo>
                      <a:pt x="8" y="22"/>
                      <a:pt x="8" y="22"/>
                      <a:pt x="8" y="22"/>
                    </a:cubicBezTo>
                    <a:cubicBezTo>
                      <a:pt x="7" y="21"/>
                      <a:pt x="6" y="20"/>
                      <a:pt x="6" y="19"/>
                    </a:cubicBezTo>
                    <a:cubicBezTo>
                      <a:pt x="0" y="25"/>
                      <a:pt x="0" y="25"/>
                      <a:pt x="0" y="25"/>
                    </a:cubicBezTo>
                    <a:cubicBezTo>
                      <a:pt x="1" y="25"/>
                      <a:pt x="1" y="25"/>
                      <a:pt x="1" y="25"/>
                    </a:cubicBezTo>
                    <a:cubicBezTo>
                      <a:pt x="20" y="44"/>
                      <a:pt x="20" y="44"/>
                      <a:pt x="20" y="44"/>
                    </a:cubicBezTo>
                    <a:cubicBezTo>
                      <a:pt x="28" y="52"/>
                      <a:pt x="40" y="53"/>
                      <a:pt x="46" y="46"/>
                    </a:cubicBezTo>
                    <a:cubicBezTo>
                      <a:pt x="53" y="39"/>
                      <a:pt x="52" y="28"/>
                      <a:pt x="4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83"/>
              <p:cNvSpPr/>
              <p:nvPr/>
            </p:nvSpPr>
            <p:spPr bwMode="auto">
              <a:xfrm>
                <a:off x="4492891" y="3564259"/>
                <a:ext cx="104586" cy="107471"/>
              </a:xfrm>
              <a:custGeom>
                <a:avLst/>
                <a:gdLst>
                  <a:gd name="T0" fmla="*/ 53 w 61"/>
                  <a:gd name="T1" fmla="*/ 8 h 63"/>
                  <a:gd name="T2" fmla="*/ 25 w 61"/>
                  <a:gd name="T3" fmla="*/ 8 h 63"/>
                  <a:gd name="T4" fmla="*/ 25 w 61"/>
                  <a:gd name="T5" fmla="*/ 8 h 63"/>
                  <a:gd name="T6" fmla="*/ 10 w 61"/>
                  <a:gd name="T7" fmla="*/ 23 h 63"/>
                  <a:gd name="T8" fmla="*/ 5 w 61"/>
                  <a:gd name="T9" fmla="*/ 28 h 63"/>
                  <a:gd name="T10" fmla="*/ 0 w 61"/>
                  <a:gd name="T11" fmla="*/ 42 h 63"/>
                  <a:gd name="T12" fmla="*/ 6 w 61"/>
                  <a:gd name="T13" fmla="*/ 56 h 63"/>
                  <a:gd name="T14" fmla="*/ 33 w 61"/>
                  <a:gd name="T15" fmla="*/ 56 h 63"/>
                  <a:gd name="T16" fmla="*/ 53 w 61"/>
                  <a:gd name="T17" fmla="*/ 36 h 63"/>
                  <a:gd name="T18" fmla="*/ 54 w 61"/>
                  <a:gd name="T19" fmla="*/ 9 h 63"/>
                  <a:gd name="T20" fmla="*/ 53 w 61"/>
                  <a:gd name="T21"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3">
                    <a:moveTo>
                      <a:pt x="53" y="8"/>
                    </a:moveTo>
                    <a:cubicBezTo>
                      <a:pt x="45" y="0"/>
                      <a:pt x="33" y="0"/>
                      <a:pt x="25" y="8"/>
                    </a:cubicBezTo>
                    <a:cubicBezTo>
                      <a:pt x="25" y="8"/>
                      <a:pt x="25" y="8"/>
                      <a:pt x="25" y="8"/>
                    </a:cubicBezTo>
                    <a:cubicBezTo>
                      <a:pt x="10" y="23"/>
                      <a:pt x="10" y="23"/>
                      <a:pt x="10" y="23"/>
                    </a:cubicBezTo>
                    <a:cubicBezTo>
                      <a:pt x="5" y="28"/>
                      <a:pt x="5" y="28"/>
                      <a:pt x="5" y="28"/>
                    </a:cubicBezTo>
                    <a:cubicBezTo>
                      <a:pt x="2" y="32"/>
                      <a:pt x="0" y="37"/>
                      <a:pt x="0" y="42"/>
                    </a:cubicBezTo>
                    <a:cubicBezTo>
                      <a:pt x="0" y="47"/>
                      <a:pt x="2" y="52"/>
                      <a:pt x="6" y="56"/>
                    </a:cubicBezTo>
                    <a:cubicBezTo>
                      <a:pt x="13" y="63"/>
                      <a:pt x="26" y="63"/>
                      <a:pt x="33" y="56"/>
                    </a:cubicBezTo>
                    <a:cubicBezTo>
                      <a:pt x="53" y="36"/>
                      <a:pt x="53" y="36"/>
                      <a:pt x="53" y="36"/>
                    </a:cubicBezTo>
                    <a:cubicBezTo>
                      <a:pt x="60" y="28"/>
                      <a:pt x="61" y="17"/>
                      <a:pt x="54" y="9"/>
                    </a:cubicBezTo>
                    <a:cubicBezTo>
                      <a:pt x="54" y="9"/>
                      <a:pt x="53" y="8"/>
                      <a:pt x="5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84"/>
              <p:cNvSpPr/>
              <p:nvPr/>
            </p:nvSpPr>
            <p:spPr bwMode="auto">
              <a:xfrm>
                <a:off x="4435189" y="3508000"/>
                <a:ext cx="103864" cy="108913"/>
              </a:xfrm>
              <a:custGeom>
                <a:avLst/>
                <a:gdLst>
                  <a:gd name="T0" fmla="*/ 53 w 61"/>
                  <a:gd name="T1" fmla="*/ 36 h 64"/>
                  <a:gd name="T2" fmla="*/ 53 w 61"/>
                  <a:gd name="T3" fmla="*/ 8 h 64"/>
                  <a:gd name="T4" fmla="*/ 25 w 61"/>
                  <a:gd name="T5" fmla="*/ 8 h 64"/>
                  <a:gd name="T6" fmla="*/ 24 w 61"/>
                  <a:gd name="T7" fmla="*/ 9 h 64"/>
                  <a:gd name="T8" fmla="*/ 8 w 61"/>
                  <a:gd name="T9" fmla="*/ 25 h 64"/>
                  <a:gd name="T10" fmla="*/ 5 w 61"/>
                  <a:gd name="T11" fmla="*/ 28 h 64"/>
                  <a:gd name="T12" fmla="*/ 0 w 61"/>
                  <a:gd name="T13" fmla="*/ 42 h 64"/>
                  <a:gd name="T14" fmla="*/ 5 w 61"/>
                  <a:gd name="T15" fmla="*/ 56 h 64"/>
                  <a:gd name="T16" fmla="*/ 33 w 61"/>
                  <a:gd name="T17" fmla="*/ 56 h 64"/>
                  <a:gd name="T18" fmla="*/ 38 w 61"/>
                  <a:gd name="T19" fmla="*/ 51 h 64"/>
                  <a:gd name="T20" fmla="*/ 53 w 61"/>
                  <a:gd name="T21"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53" y="36"/>
                    </a:moveTo>
                    <a:cubicBezTo>
                      <a:pt x="61" y="28"/>
                      <a:pt x="61" y="15"/>
                      <a:pt x="53" y="8"/>
                    </a:cubicBezTo>
                    <a:cubicBezTo>
                      <a:pt x="45" y="0"/>
                      <a:pt x="33" y="0"/>
                      <a:pt x="25" y="8"/>
                    </a:cubicBezTo>
                    <a:cubicBezTo>
                      <a:pt x="24" y="9"/>
                      <a:pt x="24" y="9"/>
                      <a:pt x="24" y="9"/>
                    </a:cubicBezTo>
                    <a:cubicBezTo>
                      <a:pt x="8" y="25"/>
                      <a:pt x="8" y="25"/>
                      <a:pt x="8" y="25"/>
                    </a:cubicBezTo>
                    <a:cubicBezTo>
                      <a:pt x="5" y="28"/>
                      <a:pt x="5" y="28"/>
                      <a:pt x="5" y="28"/>
                    </a:cubicBezTo>
                    <a:cubicBezTo>
                      <a:pt x="1" y="32"/>
                      <a:pt x="0" y="37"/>
                      <a:pt x="0" y="42"/>
                    </a:cubicBezTo>
                    <a:cubicBezTo>
                      <a:pt x="0" y="47"/>
                      <a:pt x="2" y="52"/>
                      <a:pt x="5" y="56"/>
                    </a:cubicBezTo>
                    <a:cubicBezTo>
                      <a:pt x="13" y="64"/>
                      <a:pt x="26" y="63"/>
                      <a:pt x="33" y="56"/>
                    </a:cubicBezTo>
                    <a:cubicBezTo>
                      <a:pt x="38" y="51"/>
                      <a:pt x="38" y="51"/>
                      <a:pt x="38" y="51"/>
                    </a:cubicBezTo>
                    <a:lnTo>
                      <a:pt x="5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85"/>
              <p:cNvSpPr/>
              <p:nvPr/>
            </p:nvSpPr>
            <p:spPr bwMode="auto">
              <a:xfrm>
                <a:off x="4372437" y="3451740"/>
                <a:ext cx="105307" cy="107471"/>
              </a:xfrm>
              <a:custGeom>
                <a:avLst/>
                <a:gdLst>
                  <a:gd name="T0" fmla="*/ 54 w 62"/>
                  <a:gd name="T1" fmla="*/ 36 h 63"/>
                  <a:gd name="T2" fmla="*/ 54 w 62"/>
                  <a:gd name="T3" fmla="*/ 8 h 63"/>
                  <a:gd name="T4" fmla="*/ 26 w 62"/>
                  <a:gd name="T5" fmla="*/ 8 h 63"/>
                  <a:gd name="T6" fmla="*/ 7 w 62"/>
                  <a:gd name="T7" fmla="*/ 27 h 63"/>
                  <a:gd name="T8" fmla="*/ 6 w 62"/>
                  <a:gd name="T9" fmla="*/ 28 h 63"/>
                  <a:gd name="T10" fmla="*/ 0 w 62"/>
                  <a:gd name="T11" fmla="*/ 42 h 63"/>
                  <a:gd name="T12" fmla="*/ 6 w 62"/>
                  <a:gd name="T13" fmla="*/ 56 h 63"/>
                  <a:gd name="T14" fmla="*/ 34 w 62"/>
                  <a:gd name="T15" fmla="*/ 56 h 63"/>
                  <a:gd name="T16" fmla="*/ 37 w 62"/>
                  <a:gd name="T17" fmla="*/ 52 h 63"/>
                  <a:gd name="T18" fmla="*/ 54 w 62"/>
                  <a:gd name="T19"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54" y="36"/>
                    </a:moveTo>
                    <a:cubicBezTo>
                      <a:pt x="62" y="28"/>
                      <a:pt x="61" y="15"/>
                      <a:pt x="54" y="8"/>
                    </a:cubicBezTo>
                    <a:cubicBezTo>
                      <a:pt x="46" y="0"/>
                      <a:pt x="33" y="0"/>
                      <a:pt x="26" y="8"/>
                    </a:cubicBezTo>
                    <a:cubicBezTo>
                      <a:pt x="7" y="27"/>
                      <a:pt x="7" y="27"/>
                      <a:pt x="7" y="27"/>
                    </a:cubicBezTo>
                    <a:cubicBezTo>
                      <a:pt x="6" y="28"/>
                      <a:pt x="6" y="28"/>
                      <a:pt x="6" y="28"/>
                    </a:cubicBezTo>
                    <a:cubicBezTo>
                      <a:pt x="2" y="32"/>
                      <a:pt x="0" y="37"/>
                      <a:pt x="0" y="42"/>
                    </a:cubicBezTo>
                    <a:cubicBezTo>
                      <a:pt x="0" y="47"/>
                      <a:pt x="2" y="52"/>
                      <a:pt x="6" y="56"/>
                    </a:cubicBezTo>
                    <a:cubicBezTo>
                      <a:pt x="14" y="63"/>
                      <a:pt x="27" y="63"/>
                      <a:pt x="34" y="56"/>
                    </a:cubicBezTo>
                    <a:cubicBezTo>
                      <a:pt x="37" y="52"/>
                      <a:pt x="37" y="52"/>
                      <a:pt x="37" y="52"/>
                    </a:cubicBezTo>
                    <a:lnTo>
                      <a:pt x="5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6"/>
              <p:cNvSpPr/>
              <p:nvPr/>
            </p:nvSpPr>
            <p:spPr bwMode="auto">
              <a:xfrm>
                <a:off x="4317620" y="3399086"/>
                <a:ext cx="103864" cy="105307"/>
              </a:xfrm>
              <a:custGeom>
                <a:avLst/>
                <a:gdLst>
                  <a:gd name="T0" fmla="*/ 53 w 61"/>
                  <a:gd name="T1" fmla="*/ 34 h 62"/>
                  <a:gd name="T2" fmla="*/ 53 w 61"/>
                  <a:gd name="T3" fmla="*/ 34 h 62"/>
                  <a:gd name="T4" fmla="*/ 53 w 61"/>
                  <a:gd name="T5" fmla="*/ 6 h 62"/>
                  <a:gd name="T6" fmla="*/ 37 w 61"/>
                  <a:gd name="T7" fmla="*/ 0 h 62"/>
                  <a:gd name="T8" fmla="*/ 26 w 61"/>
                  <a:gd name="T9" fmla="*/ 5 h 62"/>
                  <a:gd name="T10" fmla="*/ 25 w 61"/>
                  <a:gd name="T11" fmla="*/ 6 h 62"/>
                  <a:gd name="T12" fmla="*/ 5 w 61"/>
                  <a:gd name="T13" fmla="*/ 26 h 62"/>
                  <a:gd name="T14" fmla="*/ 0 w 61"/>
                  <a:gd name="T15" fmla="*/ 40 h 62"/>
                  <a:gd name="T16" fmla="*/ 6 w 61"/>
                  <a:gd name="T17" fmla="*/ 54 h 62"/>
                  <a:gd name="T18" fmla="*/ 33 w 61"/>
                  <a:gd name="T19" fmla="*/ 54 h 62"/>
                  <a:gd name="T20" fmla="*/ 53 w 61"/>
                  <a:gd name="T2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2">
                    <a:moveTo>
                      <a:pt x="53" y="34"/>
                    </a:moveTo>
                    <a:cubicBezTo>
                      <a:pt x="53" y="34"/>
                      <a:pt x="53" y="34"/>
                      <a:pt x="53" y="34"/>
                    </a:cubicBezTo>
                    <a:cubicBezTo>
                      <a:pt x="61" y="26"/>
                      <a:pt x="61" y="13"/>
                      <a:pt x="53" y="6"/>
                    </a:cubicBezTo>
                    <a:cubicBezTo>
                      <a:pt x="49" y="2"/>
                      <a:pt x="43" y="0"/>
                      <a:pt x="37" y="0"/>
                    </a:cubicBezTo>
                    <a:cubicBezTo>
                      <a:pt x="33" y="0"/>
                      <a:pt x="30" y="2"/>
                      <a:pt x="26" y="5"/>
                    </a:cubicBezTo>
                    <a:cubicBezTo>
                      <a:pt x="26" y="5"/>
                      <a:pt x="25" y="6"/>
                      <a:pt x="25" y="6"/>
                    </a:cubicBezTo>
                    <a:cubicBezTo>
                      <a:pt x="5" y="26"/>
                      <a:pt x="5" y="26"/>
                      <a:pt x="5" y="26"/>
                    </a:cubicBezTo>
                    <a:cubicBezTo>
                      <a:pt x="2" y="30"/>
                      <a:pt x="0" y="35"/>
                      <a:pt x="0" y="40"/>
                    </a:cubicBezTo>
                    <a:cubicBezTo>
                      <a:pt x="0" y="45"/>
                      <a:pt x="2" y="50"/>
                      <a:pt x="6" y="54"/>
                    </a:cubicBezTo>
                    <a:cubicBezTo>
                      <a:pt x="13" y="62"/>
                      <a:pt x="26" y="61"/>
                      <a:pt x="33" y="54"/>
                    </a:cubicBezTo>
                    <a:lnTo>
                      <a:pt x="53"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87"/>
              <p:cNvSpPr/>
              <p:nvPr/>
            </p:nvSpPr>
            <p:spPr bwMode="auto">
              <a:xfrm>
                <a:off x="4205101" y="3134377"/>
                <a:ext cx="269037" cy="264710"/>
              </a:xfrm>
              <a:custGeom>
                <a:avLst/>
                <a:gdLst>
                  <a:gd name="T0" fmla="*/ 206 w 373"/>
                  <a:gd name="T1" fmla="*/ 362 h 367"/>
                  <a:gd name="T2" fmla="*/ 222 w 373"/>
                  <a:gd name="T3" fmla="*/ 348 h 367"/>
                  <a:gd name="T4" fmla="*/ 45 w 373"/>
                  <a:gd name="T5" fmla="*/ 203 h 367"/>
                  <a:gd name="T6" fmla="*/ 182 w 373"/>
                  <a:gd name="T7" fmla="*/ 43 h 367"/>
                  <a:gd name="T8" fmla="*/ 286 w 373"/>
                  <a:gd name="T9" fmla="*/ 137 h 367"/>
                  <a:gd name="T10" fmla="*/ 359 w 373"/>
                  <a:gd name="T11" fmla="*/ 116 h 367"/>
                  <a:gd name="T12" fmla="*/ 371 w 373"/>
                  <a:gd name="T13" fmla="*/ 90 h 367"/>
                  <a:gd name="T14" fmla="*/ 373 w 373"/>
                  <a:gd name="T15" fmla="*/ 88 h 367"/>
                  <a:gd name="T16" fmla="*/ 295 w 373"/>
                  <a:gd name="T17" fmla="*/ 111 h 367"/>
                  <a:gd name="T18" fmla="*/ 180 w 373"/>
                  <a:gd name="T19" fmla="*/ 0 h 367"/>
                  <a:gd name="T20" fmla="*/ 0 w 373"/>
                  <a:gd name="T21" fmla="*/ 206 h 367"/>
                  <a:gd name="T22" fmla="*/ 199 w 373"/>
                  <a:gd name="T23" fmla="*/ 367 h 367"/>
                  <a:gd name="T24" fmla="*/ 206 w 373"/>
                  <a:gd name="T25" fmla="*/ 36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67">
                    <a:moveTo>
                      <a:pt x="206" y="362"/>
                    </a:moveTo>
                    <a:lnTo>
                      <a:pt x="222" y="348"/>
                    </a:lnTo>
                    <a:lnTo>
                      <a:pt x="45" y="203"/>
                    </a:lnTo>
                    <a:lnTo>
                      <a:pt x="182" y="43"/>
                    </a:lnTo>
                    <a:lnTo>
                      <a:pt x="286" y="137"/>
                    </a:lnTo>
                    <a:lnTo>
                      <a:pt x="359" y="116"/>
                    </a:lnTo>
                    <a:lnTo>
                      <a:pt x="371" y="90"/>
                    </a:lnTo>
                    <a:lnTo>
                      <a:pt x="373" y="88"/>
                    </a:lnTo>
                    <a:lnTo>
                      <a:pt x="295" y="111"/>
                    </a:lnTo>
                    <a:lnTo>
                      <a:pt x="180" y="0"/>
                    </a:lnTo>
                    <a:lnTo>
                      <a:pt x="0" y="206"/>
                    </a:lnTo>
                    <a:lnTo>
                      <a:pt x="199" y="367"/>
                    </a:lnTo>
                    <a:lnTo>
                      <a:pt x="206"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88"/>
              <p:cNvSpPr/>
              <p:nvPr/>
            </p:nvSpPr>
            <p:spPr bwMode="auto">
              <a:xfrm>
                <a:off x="4135136" y="3071625"/>
                <a:ext cx="186090" cy="204122"/>
              </a:xfrm>
              <a:custGeom>
                <a:avLst/>
                <a:gdLst>
                  <a:gd name="T0" fmla="*/ 99 w 109"/>
                  <a:gd name="T1" fmla="*/ 9 h 120"/>
                  <a:gd name="T2" fmla="*/ 68 w 109"/>
                  <a:gd name="T3" fmla="*/ 10 h 120"/>
                  <a:gd name="T4" fmla="*/ 5 w 109"/>
                  <a:gd name="T5" fmla="*/ 80 h 120"/>
                  <a:gd name="T6" fmla="*/ 0 w 109"/>
                  <a:gd name="T7" fmla="*/ 95 h 120"/>
                  <a:gd name="T8" fmla="*/ 7 w 109"/>
                  <a:gd name="T9" fmla="*/ 112 h 120"/>
                  <a:gd name="T10" fmla="*/ 38 w 109"/>
                  <a:gd name="T11" fmla="*/ 110 h 120"/>
                  <a:gd name="T12" fmla="*/ 101 w 109"/>
                  <a:gd name="T13" fmla="*/ 40 h 120"/>
                  <a:gd name="T14" fmla="*/ 99 w 109"/>
                  <a:gd name="T15" fmla="*/ 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20">
                    <a:moveTo>
                      <a:pt x="99" y="9"/>
                    </a:moveTo>
                    <a:cubicBezTo>
                      <a:pt x="90" y="0"/>
                      <a:pt x="76" y="1"/>
                      <a:pt x="68" y="10"/>
                    </a:cubicBezTo>
                    <a:cubicBezTo>
                      <a:pt x="5" y="80"/>
                      <a:pt x="5" y="80"/>
                      <a:pt x="5" y="80"/>
                    </a:cubicBezTo>
                    <a:cubicBezTo>
                      <a:pt x="2" y="84"/>
                      <a:pt x="0" y="90"/>
                      <a:pt x="0" y="95"/>
                    </a:cubicBezTo>
                    <a:cubicBezTo>
                      <a:pt x="0" y="101"/>
                      <a:pt x="2" y="107"/>
                      <a:pt x="7" y="112"/>
                    </a:cubicBezTo>
                    <a:cubicBezTo>
                      <a:pt x="16" y="120"/>
                      <a:pt x="30" y="119"/>
                      <a:pt x="38" y="110"/>
                    </a:cubicBezTo>
                    <a:cubicBezTo>
                      <a:pt x="101" y="40"/>
                      <a:pt x="101" y="40"/>
                      <a:pt x="101" y="40"/>
                    </a:cubicBezTo>
                    <a:cubicBezTo>
                      <a:pt x="109" y="31"/>
                      <a:pt x="108" y="17"/>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4323405" y="4021449"/>
              <a:ext cx="745081" cy="564041"/>
              <a:chOff x="6274451" y="3104083"/>
              <a:chExt cx="745081" cy="564041"/>
            </a:xfrm>
            <a:solidFill>
              <a:schemeClr val="bg2">
                <a:lumMod val="50000"/>
              </a:schemeClr>
            </a:solidFill>
          </p:grpSpPr>
          <p:sp>
            <p:nvSpPr>
              <p:cNvPr id="52"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513"/>
              <p:cNvSpPr>
                <a:spLocks noChangeArrowheads="1"/>
              </p:cNvSpPr>
              <p:nvPr/>
            </p:nvSpPr>
            <p:spPr bwMode="auto">
              <a:xfrm>
                <a:off x="6869507" y="3293058"/>
                <a:ext cx="28851" cy="122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514"/>
              <p:cNvSpPr>
                <a:spLocks noChangeArrowheads="1"/>
              </p:cNvSpPr>
              <p:nvPr/>
            </p:nvSpPr>
            <p:spPr bwMode="auto">
              <a:xfrm>
                <a:off x="6821902" y="3325516"/>
                <a:ext cx="30294"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515"/>
              <p:cNvSpPr>
                <a:spLocks noChangeArrowheads="1"/>
              </p:cNvSpPr>
              <p:nvPr/>
            </p:nvSpPr>
            <p:spPr bwMode="auto">
              <a:xfrm>
                <a:off x="6772134" y="3280796"/>
                <a:ext cx="28851" cy="1312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Rectangle 517"/>
              <p:cNvSpPr>
                <a:spLocks noChangeArrowheads="1"/>
              </p:cNvSpPr>
              <p:nvPr/>
            </p:nvSpPr>
            <p:spPr bwMode="auto">
              <a:xfrm>
                <a:off x="6720923" y="3325516"/>
                <a:ext cx="29573"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518"/>
              <p:cNvSpPr>
                <a:spLocks noChangeArrowheads="1"/>
              </p:cNvSpPr>
              <p:nvPr/>
            </p:nvSpPr>
            <p:spPr bwMode="auto">
              <a:xfrm>
                <a:off x="6668270" y="3357974"/>
                <a:ext cx="28851" cy="54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521"/>
              <p:cNvSpPr>
                <a:spLocks noChangeArrowheads="1"/>
              </p:cNvSpPr>
              <p:nvPr/>
            </p:nvSpPr>
            <p:spPr bwMode="auto">
              <a:xfrm>
                <a:off x="6353071" y="3104083"/>
                <a:ext cx="156518" cy="1824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2408940" y="3775493"/>
              <a:ext cx="452964" cy="740033"/>
              <a:chOff x="2190567" y="3013202"/>
              <a:chExt cx="452964" cy="740033"/>
            </a:xfrm>
            <a:solidFill>
              <a:schemeClr val="bg2">
                <a:lumMod val="50000"/>
              </a:schemeClr>
            </a:solidFill>
          </p:grpSpPr>
          <p:sp>
            <p:nvSpPr>
              <p:cNvPr id="63" name="Freeform 460"/>
              <p:cNvSpPr/>
              <p:nvPr/>
            </p:nvSpPr>
            <p:spPr bwMode="auto">
              <a:xfrm>
                <a:off x="2599533" y="3101919"/>
                <a:ext cx="43998" cy="42556"/>
              </a:xfrm>
              <a:custGeom>
                <a:avLst/>
                <a:gdLst>
                  <a:gd name="T0" fmla="*/ 25 w 26"/>
                  <a:gd name="T1" fmla="*/ 4 h 25"/>
                  <a:gd name="T2" fmla="*/ 15 w 26"/>
                  <a:gd name="T3" fmla="*/ 2 h 25"/>
                  <a:gd name="T4" fmla="*/ 3 w 26"/>
                  <a:gd name="T5" fmla="*/ 11 h 25"/>
                  <a:gd name="T6" fmla="*/ 0 w 26"/>
                  <a:gd name="T7" fmla="*/ 17 h 25"/>
                  <a:gd name="T8" fmla="*/ 1 w 26"/>
                  <a:gd name="T9" fmla="*/ 21 h 25"/>
                  <a:gd name="T10" fmla="*/ 11 w 26"/>
                  <a:gd name="T11" fmla="*/ 23 h 25"/>
                  <a:gd name="T12" fmla="*/ 23 w 26"/>
                  <a:gd name="T13" fmla="*/ 14 h 25"/>
                  <a:gd name="T14" fmla="*/ 26 w 26"/>
                  <a:gd name="T15" fmla="*/ 8 h 25"/>
                  <a:gd name="T16" fmla="*/ 25 w 26"/>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5" y="4"/>
                    </a:moveTo>
                    <a:cubicBezTo>
                      <a:pt x="22" y="1"/>
                      <a:pt x="18" y="0"/>
                      <a:pt x="15" y="2"/>
                    </a:cubicBezTo>
                    <a:cubicBezTo>
                      <a:pt x="3" y="11"/>
                      <a:pt x="3" y="11"/>
                      <a:pt x="3" y="11"/>
                    </a:cubicBezTo>
                    <a:cubicBezTo>
                      <a:pt x="1" y="12"/>
                      <a:pt x="0" y="15"/>
                      <a:pt x="0" y="17"/>
                    </a:cubicBezTo>
                    <a:cubicBezTo>
                      <a:pt x="0" y="18"/>
                      <a:pt x="0" y="20"/>
                      <a:pt x="1" y="21"/>
                    </a:cubicBezTo>
                    <a:cubicBezTo>
                      <a:pt x="4" y="24"/>
                      <a:pt x="8" y="25"/>
                      <a:pt x="11" y="23"/>
                    </a:cubicBezTo>
                    <a:cubicBezTo>
                      <a:pt x="23" y="14"/>
                      <a:pt x="23" y="14"/>
                      <a:pt x="23" y="14"/>
                    </a:cubicBezTo>
                    <a:cubicBezTo>
                      <a:pt x="25" y="13"/>
                      <a:pt x="26" y="10"/>
                      <a:pt x="26" y="8"/>
                    </a:cubicBezTo>
                    <a:cubicBezTo>
                      <a:pt x="26" y="7"/>
                      <a:pt x="26" y="5"/>
                      <a:pt x="2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61"/>
              <p:cNvSpPr/>
              <p:nvPr/>
            </p:nvSpPr>
            <p:spPr bwMode="auto">
              <a:xfrm>
                <a:off x="2493504" y="3013202"/>
                <a:ext cx="23802" cy="49769"/>
              </a:xfrm>
              <a:custGeom>
                <a:avLst/>
                <a:gdLst>
                  <a:gd name="T0" fmla="*/ 7 w 14"/>
                  <a:gd name="T1" fmla="*/ 29 h 29"/>
                  <a:gd name="T2" fmla="*/ 14 w 14"/>
                  <a:gd name="T3" fmla="*/ 22 h 29"/>
                  <a:gd name="T4" fmla="*/ 14 w 14"/>
                  <a:gd name="T5" fmla="*/ 7 h 29"/>
                  <a:gd name="T6" fmla="*/ 12 w 14"/>
                  <a:gd name="T7" fmla="*/ 2 h 29"/>
                  <a:gd name="T8" fmla="*/ 7 w 14"/>
                  <a:gd name="T9" fmla="*/ 0 h 29"/>
                  <a:gd name="T10" fmla="*/ 0 w 14"/>
                  <a:gd name="T11" fmla="*/ 7 h 29"/>
                  <a:gd name="T12" fmla="*/ 0 w 14"/>
                  <a:gd name="T13" fmla="*/ 22 h 29"/>
                  <a:gd name="T14" fmla="*/ 2 w 14"/>
                  <a:gd name="T15" fmla="*/ 27 h 29"/>
                  <a:gd name="T16" fmla="*/ 7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7" y="29"/>
                    </a:moveTo>
                    <a:cubicBezTo>
                      <a:pt x="11" y="29"/>
                      <a:pt x="14" y="26"/>
                      <a:pt x="14" y="22"/>
                    </a:cubicBezTo>
                    <a:cubicBezTo>
                      <a:pt x="14" y="7"/>
                      <a:pt x="14" y="7"/>
                      <a:pt x="14" y="7"/>
                    </a:cubicBezTo>
                    <a:cubicBezTo>
                      <a:pt x="14" y="5"/>
                      <a:pt x="14" y="4"/>
                      <a:pt x="12" y="2"/>
                    </a:cubicBezTo>
                    <a:cubicBezTo>
                      <a:pt x="11" y="1"/>
                      <a:pt x="9" y="0"/>
                      <a:pt x="7" y="0"/>
                    </a:cubicBezTo>
                    <a:cubicBezTo>
                      <a:pt x="3" y="0"/>
                      <a:pt x="0" y="3"/>
                      <a:pt x="0" y="7"/>
                    </a:cubicBezTo>
                    <a:cubicBezTo>
                      <a:pt x="0" y="22"/>
                      <a:pt x="0" y="22"/>
                      <a:pt x="0" y="22"/>
                    </a:cubicBezTo>
                    <a:cubicBezTo>
                      <a:pt x="0" y="24"/>
                      <a:pt x="1" y="26"/>
                      <a:pt x="2" y="27"/>
                    </a:cubicBezTo>
                    <a:cubicBezTo>
                      <a:pt x="3" y="28"/>
                      <a:pt x="5" y="29"/>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62"/>
              <p:cNvSpPr/>
              <p:nvPr/>
            </p:nvSpPr>
            <p:spPr bwMode="auto">
              <a:xfrm>
                <a:off x="2463211" y="3316860"/>
                <a:ext cx="62752" cy="23802"/>
              </a:xfrm>
              <a:custGeom>
                <a:avLst/>
                <a:gdLst>
                  <a:gd name="T0" fmla="*/ 30 w 37"/>
                  <a:gd name="T1" fmla="*/ 0 h 14"/>
                  <a:gd name="T2" fmla="*/ 7 w 37"/>
                  <a:gd name="T3" fmla="*/ 0 h 14"/>
                  <a:gd name="T4" fmla="*/ 2 w 37"/>
                  <a:gd name="T5" fmla="*/ 2 h 14"/>
                  <a:gd name="T6" fmla="*/ 0 w 37"/>
                  <a:gd name="T7" fmla="*/ 7 h 14"/>
                  <a:gd name="T8" fmla="*/ 7 w 37"/>
                  <a:gd name="T9" fmla="*/ 14 h 14"/>
                  <a:gd name="T10" fmla="*/ 30 w 37"/>
                  <a:gd name="T11" fmla="*/ 14 h 14"/>
                  <a:gd name="T12" fmla="*/ 37 w 37"/>
                  <a:gd name="T13" fmla="*/ 7 h 14"/>
                  <a:gd name="T14" fmla="*/ 30 w 3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4">
                    <a:moveTo>
                      <a:pt x="30" y="0"/>
                    </a:moveTo>
                    <a:cubicBezTo>
                      <a:pt x="7" y="0"/>
                      <a:pt x="7" y="0"/>
                      <a:pt x="7" y="0"/>
                    </a:cubicBezTo>
                    <a:cubicBezTo>
                      <a:pt x="5" y="0"/>
                      <a:pt x="3" y="1"/>
                      <a:pt x="2" y="2"/>
                    </a:cubicBezTo>
                    <a:cubicBezTo>
                      <a:pt x="1" y="4"/>
                      <a:pt x="0" y="5"/>
                      <a:pt x="0" y="7"/>
                    </a:cubicBezTo>
                    <a:cubicBezTo>
                      <a:pt x="0" y="11"/>
                      <a:pt x="3" y="14"/>
                      <a:pt x="7" y="14"/>
                    </a:cubicBezTo>
                    <a:cubicBezTo>
                      <a:pt x="30" y="14"/>
                      <a:pt x="30" y="14"/>
                      <a:pt x="30" y="14"/>
                    </a:cubicBezTo>
                    <a:cubicBezTo>
                      <a:pt x="34" y="14"/>
                      <a:pt x="37" y="11"/>
                      <a:pt x="37" y="7"/>
                    </a:cubicBezTo>
                    <a:cubicBezTo>
                      <a:pt x="37" y="4"/>
                      <a:pt x="34"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63"/>
              <p:cNvSpPr/>
              <p:nvPr/>
            </p:nvSpPr>
            <p:spPr bwMode="auto">
              <a:xfrm>
                <a:off x="2427147" y="3250503"/>
                <a:ext cx="141371" cy="59866"/>
              </a:xfrm>
              <a:custGeom>
                <a:avLst/>
                <a:gdLst>
                  <a:gd name="T0" fmla="*/ 66 w 83"/>
                  <a:gd name="T1" fmla="*/ 5 h 35"/>
                  <a:gd name="T2" fmla="*/ 66 w 83"/>
                  <a:gd name="T3" fmla="*/ 22 h 35"/>
                  <a:gd name="T4" fmla="*/ 41 w 83"/>
                  <a:gd name="T5" fmla="*/ 27 h 35"/>
                  <a:gd name="T6" fmla="*/ 18 w 83"/>
                  <a:gd name="T7" fmla="*/ 22 h 35"/>
                  <a:gd name="T8" fmla="*/ 15 w 83"/>
                  <a:gd name="T9" fmla="*/ 5 h 35"/>
                  <a:gd name="T10" fmla="*/ 6 w 83"/>
                  <a:gd name="T11" fmla="*/ 0 h 35"/>
                  <a:gd name="T12" fmla="*/ 11 w 83"/>
                  <a:gd name="T13" fmla="*/ 14 h 35"/>
                  <a:gd name="T14" fmla="*/ 41 w 83"/>
                  <a:gd name="T15" fmla="*/ 35 h 35"/>
                  <a:gd name="T16" fmla="*/ 42 w 83"/>
                  <a:gd name="T17" fmla="*/ 35 h 35"/>
                  <a:gd name="T18" fmla="*/ 73 w 83"/>
                  <a:gd name="T19" fmla="*/ 14 h 35"/>
                  <a:gd name="T20" fmla="*/ 77 w 83"/>
                  <a:gd name="T21" fmla="*/ 0 h 35"/>
                  <a:gd name="T22" fmla="*/ 66 w 83"/>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35">
                    <a:moveTo>
                      <a:pt x="66" y="5"/>
                    </a:moveTo>
                    <a:cubicBezTo>
                      <a:pt x="65" y="10"/>
                      <a:pt x="63" y="17"/>
                      <a:pt x="66" y="22"/>
                    </a:cubicBezTo>
                    <a:cubicBezTo>
                      <a:pt x="66" y="22"/>
                      <a:pt x="53" y="27"/>
                      <a:pt x="41" y="27"/>
                    </a:cubicBezTo>
                    <a:cubicBezTo>
                      <a:pt x="30" y="27"/>
                      <a:pt x="18" y="22"/>
                      <a:pt x="18" y="22"/>
                    </a:cubicBezTo>
                    <a:cubicBezTo>
                      <a:pt x="19" y="16"/>
                      <a:pt x="17" y="10"/>
                      <a:pt x="15" y="5"/>
                    </a:cubicBezTo>
                    <a:cubicBezTo>
                      <a:pt x="6" y="0"/>
                      <a:pt x="6" y="0"/>
                      <a:pt x="6" y="0"/>
                    </a:cubicBezTo>
                    <a:cubicBezTo>
                      <a:pt x="8" y="5"/>
                      <a:pt x="10" y="11"/>
                      <a:pt x="11" y="14"/>
                    </a:cubicBezTo>
                    <a:cubicBezTo>
                      <a:pt x="11" y="22"/>
                      <a:pt x="0" y="35"/>
                      <a:pt x="41" y="35"/>
                    </a:cubicBezTo>
                    <a:cubicBezTo>
                      <a:pt x="41" y="35"/>
                      <a:pt x="42" y="35"/>
                      <a:pt x="42" y="35"/>
                    </a:cubicBezTo>
                    <a:cubicBezTo>
                      <a:pt x="83" y="35"/>
                      <a:pt x="73" y="22"/>
                      <a:pt x="73" y="14"/>
                    </a:cubicBezTo>
                    <a:cubicBezTo>
                      <a:pt x="73" y="11"/>
                      <a:pt x="75" y="5"/>
                      <a:pt x="77" y="0"/>
                    </a:cubicBezTo>
                    <a:lnTo>
                      <a:pt x="6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64"/>
              <p:cNvSpPr/>
              <p:nvPr/>
            </p:nvSpPr>
            <p:spPr bwMode="auto">
              <a:xfrm>
                <a:off x="2394689" y="3289452"/>
                <a:ext cx="38949" cy="39671"/>
              </a:xfrm>
              <a:custGeom>
                <a:avLst/>
                <a:gdLst>
                  <a:gd name="T0" fmla="*/ 16 w 23"/>
                  <a:gd name="T1" fmla="*/ 3 h 23"/>
                  <a:gd name="T2" fmla="*/ 3 w 23"/>
                  <a:gd name="T3" fmla="*/ 7 h 23"/>
                  <a:gd name="T4" fmla="*/ 6 w 23"/>
                  <a:gd name="T5" fmla="*/ 20 h 23"/>
                  <a:gd name="T6" fmla="*/ 20 w 23"/>
                  <a:gd name="T7" fmla="*/ 17 h 23"/>
                  <a:gd name="T8" fmla="*/ 16 w 23"/>
                  <a:gd name="T9" fmla="*/ 3 h 23"/>
                </a:gdLst>
                <a:ahLst/>
                <a:cxnLst>
                  <a:cxn ang="0">
                    <a:pos x="T0" y="T1"/>
                  </a:cxn>
                  <a:cxn ang="0">
                    <a:pos x="T2" y="T3"/>
                  </a:cxn>
                  <a:cxn ang="0">
                    <a:pos x="T4" y="T5"/>
                  </a:cxn>
                  <a:cxn ang="0">
                    <a:pos x="T6" y="T7"/>
                  </a:cxn>
                  <a:cxn ang="0">
                    <a:pos x="T8" y="T9"/>
                  </a:cxn>
                </a:cxnLst>
                <a:rect l="0" t="0" r="r" b="b"/>
                <a:pathLst>
                  <a:path w="23" h="23">
                    <a:moveTo>
                      <a:pt x="16" y="3"/>
                    </a:moveTo>
                    <a:cubicBezTo>
                      <a:pt x="12" y="0"/>
                      <a:pt x="5" y="2"/>
                      <a:pt x="3" y="7"/>
                    </a:cubicBezTo>
                    <a:cubicBezTo>
                      <a:pt x="0" y="11"/>
                      <a:pt x="1" y="17"/>
                      <a:pt x="6" y="20"/>
                    </a:cubicBezTo>
                    <a:cubicBezTo>
                      <a:pt x="11" y="23"/>
                      <a:pt x="17" y="22"/>
                      <a:pt x="20" y="17"/>
                    </a:cubicBezTo>
                    <a:cubicBezTo>
                      <a:pt x="23" y="12"/>
                      <a:pt x="21" y="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65"/>
              <p:cNvSpPr>
                <a:spLocks noEditPoints="1"/>
              </p:cNvSpPr>
              <p:nvPr/>
            </p:nvSpPr>
            <p:spPr bwMode="auto">
              <a:xfrm>
                <a:off x="2404787" y="3073068"/>
                <a:ext cx="186090" cy="186090"/>
              </a:xfrm>
              <a:custGeom>
                <a:avLst/>
                <a:gdLst>
                  <a:gd name="T0" fmla="*/ 54 w 109"/>
                  <a:gd name="T1" fmla="*/ 0 h 109"/>
                  <a:gd name="T2" fmla="*/ 0 w 109"/>
                  <a:gd name="T3" fmla="*/ 54 h 109"/>
                  <a:gd name="T4" fmla="*/ 12 w 109"/>
                  <a:gd name="T5" fmla="*/ 89 h 109"/>
                  <a:gd name="T6" fmla="*/ 12 w 109"/>
                  <a:gd name="T7" fmla="*/ 89 h 109"/>
                  <a:gd name="T8" fmla="*/ 25 w 109"/>
                  <a:gd name="T9" fmla="*/ 100 h 109"/>
                  <a:gd name="T10" fmla="*/ 54 w 109"/>
                  <a:gd name="T11" fmla="*/ 109 h 109"/>
                  <a:gd name="T12" fmla="*/ 82 w 109"/>
                  <a:gd name="T13" fmla="*/ 101 h 109"/>
                  <a:gd name="T14" fmla="*/ 97 w 109"/>
                  <a:gd name="T15" fmla="*/ 89 h 109"/>
                  <a:gd name="T16" fmla="*/ 97 w 109"/>
                  <a:gd name="T17" fmla="*/ 88 h 109"/>
                  <a:gd name="T18" fmla="*/ 109 w 109"/>
                  <a:gd name="T19" fmla="*/ 54 h 109"/>
                  <a:gd name="T20" fmla="*/ 54 w 109"/>
                  <a:gd name="T21" fmla="*/ 0 h 109"/>
                  <a:gd name="T22" fmla="*/ 54 w 109"/>
                  <a:gd name="T23" fmla="*/ 101 h 109"/>
                  <a:gd name="T24" fmla="*/ 7 w 109"/>
                  <a:gd name="T25" fmla="*/ 54 h 109"/>
                  <a:gd name="T26" fmla="*/ 54 w 109"/>
                  <a:gd name="T27" fmla="*/ 7 h 109"/>
                  <a:gd name="T28" fmla="*/ 101 w 109"/>
                  <a:gd name="T29" fmla="*/ 54 h 109"/>
                  <a:gd name="T30" fmla="*/ 54 w 109"/>
                  <a:gd name="T3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09">
                    <a:moveTo>
                      <a:pt x="54" y="0"/>
                    </a:moveTo>
                    <a:cubicBezTo>
                      <a:pt x="24" y="0"/>
                      <a:pt x="0" y="24"/>
                      <a:pt x="0" y="54"/>
                    </a:cubicBezTo>
                    <a:cubicBezTo>
                      <a:pt x="0" y="67"/>
                      <a:pt x="5" y="80"/>
                      <a:pt x="12" y="89"/>
                    </a:cubicBezTo>
                    <a:cubicBezTo>
                      <a:pt x="12" y="89"/>
                      <a:pt x="12" y="89"/>
                      <a:pt x="12" y="89"/>
                    </a:cubicBezTo>
                    <a:cubicBezTo>
                      <a:pt x="16" y="93"/>
                      <a:pt x="20" y="97"/>
                      <a:pt x="25" y="100"/>
                    </a:cubicBezTo>
                    <a:cubicBezTo>
                      <a:pt x="34" y="106"/>
                      <a:pt x="44" y="109"/>
                      <a:pt x="54" y="109"/>
                    </a:cubicBezTo>
                    <a:cubicBezTo>
                      <a:pt x="65" y="109"/>
                      <a:pt x="74" y="106"/>
                      <a:pt x="82" y="101"/>
                    </a:cubicBezTo>
                    <a:cubicBezTo>
                      <a:pt x="88" y="98"/>
                      <a:pt x="93" y="94"/>
                      <a:pt x="97" y="89"/>
                    </a:cubicBezTo>
                    <a:cubicBezTo>
                      <a:pt x="97" y="88"/>
                      <a:pt x="97" y="88"/>
                      <a:pt x="97" y="88"/>
                    </a:cubicBezTo>
                    <a:cubicBezTo>
                      <a:pt x="104" y="79"/>
                      <a:pt x="109" y="67"/>
                      <a:pt x="109" y="54"/>
                    </a:cubicBezTo>
                    <a:cubicBezTo>
                      <a:pt x="109" y="24"/>
                      <a:pt x="85" y="0"/>
                      <a:pt x="54" y="0"/>
                    </a:cubicBezTo>
                    <a:close/>
                    <a:moveTo>
                      <a:pt x="54" y="101"/>
                    </a:moveTo>
                    <a:cubicBezTo>
                      <a:pt x="29" y="101"/>
                      <a:pt x="7" y="80"/>
                      <a:pt x="7" y="54"/>
                    </a:cubicBezTo>
                    <a:cubicBezTo>
                      <a:pt x="7" y="28"/>
                      <a:pt x="29" y="7"/>
                      <a:pt x="54" y="7"/>
                    </a:cubicBezTo>
                    <a:cubicBezTo>
                      <a:pt x="80" y="7"/>
                      <a:pt x="101" y="28"/>
                      <a:pt x="101" y="54"/>
                    </a:cubicBezTo>
                    <a:cubicBezTo>
                      <a:pt x="101" y="80"/>
                      <a:pt x="80" y="101"/>
                      <a:pt x="5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66"/>
              <p:cNvSpPr/>
              <p:nvPr/>
            </p:nvSpPr>
            <p:spPr bwMode="auto">
              <a:xfrm>
                <a:off x="2369444" y="3325516"/>
                <a:ext cx="28851" cy="28851"/>
              </a:xfrm>
              <a:custGeom>
                <a:avLst/>
                <a:gdLst>
                  <a:gd name="T0" fmla="*/ 13 w 17"/>
                  <a:gd name="T1" fmla="*/ 2 h 17"/>
                  <a:gd name="T2" fmla="*/ 2 w 17"/>
                  <a:gd name="T3" fmla="*/ 4 h 17"/>
                  <a:gd name="T4" fmla="*/ 5 w 17"/>
                  <a:gd name="T5" fmla="*/ 15 h 17"/>
                  <a:gd name="T6" fmla="*/ 15 w 17"/>
                  <a:gd name="T7" fmla="*/ 12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0"/>
                      <a:pt x="5" y="1"/>
                      <a:pt x="2" y="4"/>
                    </a:cubicBezTo>
                    <a:cubicBezTo>
                      <a:pt x="0" y="8"/>
                      <a:pt x="1" y="13"/>
                      <a:pt x="5" y="15"/>
                    </a:cubicBezTo>
                    <a:cubicBezTo>
                      <a:pt x="9" y="17"/>
                      <a:pt x="13" y="16"/>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67"/>
              <p:cNvSpPr/>
              <p:nvPr/>
            </p:nvSpPr>
            <p:spPr bwMode="auto">
              <a:xfrm>
                <a:off x="2353576" y="3101919"/>
                <a:ext cx="44719" cy="42556"/>
              </a:xfrm>
              <a:custGeom>
                <a:avLst/>
                <a:gdLst>
                  <a:gd name="T0" fmla="*/ 3 w 26"/>
                  <a:gd name="T1" fmla="*/ 14 h 25"/>
                  <a:gd name="T2" fmla="*/ 14 w 26"/>
                  <a:gd name="T3" fmla="*/ 23 h 25"/>
                  <a:gd name="T4" fmla="*/ 24 w 26"/>
                  <a:gd name="T5" fmla="*/ 21 h 25"/>
                  <a:gd name="T6" fmla="*/ 26 w 26"/>
                  <a:gd name="T7" fmla="*/ 17 h 25"/>
                  <a:gd name="T8" fmla="*/ 23 w 26"/>
                  <a:gd name="T9" fmla="*/ 11 h 25"/>
                  <a:gd name="T10" fmla="*/ 11 w 26"/>
                  <a:gd name="T11" fmla="*/ 2 h 25"/>
                  <a:gd name="T12" fmla="*/ 1 w 26"/>
                  <a:gd name="T13" fmla="*/ 4 h 25"/>
                  <a:gd name="T14" fmla="*/ 0 w 26"/>
                  <a:gd name="T15" fmla="*/ 8 h 25"/>
                  <a:gd name="T16" fmla="*/ 3 w 26"/>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3" y="14"/>
                    </a:moveTo>
                    <a:cubicBezTo>
                      <a:pt x="14" y="23"/>
                      <a:pt x="14" y="23"/>
                      <a:pt x="14" y="23"/>
                    </a:cubicBezTo>
                    <a:cubicBezTo>
                      <a:pt x="18" y="25"/>
                      <a:pt x="22" y="24"/>
                      <a:pt x="24" y="21"/>
                    </a:cubicBezTo>
                    <a:cubicBezTo>
                      <a:pt x="25" y="20"/>
                      <a:pt x="26" y="18"/>
                      <a:pt x="26" y="17"/>
                    </a:cubicBezTo>
                    <a:cubicBezTo>
                      <a:pt x="26" y="15"/>
                      <a:pt x="25" y="12"/>
                      <a:pt x="23" y="11"/>
                    </a:cubicBezTo>
                    <a:cubicBezTo>
                      <a:pt x="11" y="2"/>
                      <a:pt x="11" y="2"/>
                      <a:pt x="11" y="2"/>
                    </a:cubicBezTo>
                    <a:cubicBezTo>
                      <a:pt x="8" y="0"/>
                      <a:pt x="3" y="1"/>
                      <a:pt x="1" y="4"/>
                    </a:cubicBezTo>
                    <a:cubicBezTo>
                      <a:pt x="0" y="5"/>
                      <a:pt x="0" y="7"/>
                      <a:pt x="0" y="8"/>
                    </a:cubicBezTo>
                    <a:cubicBezTo>
                      <a:pt x="0" y="10"/>
                      <a:pt x="1"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68"/>
              <p:cNvSpPr/>
              <p:nvPr/>
            </p:nvSpPr>
            <p:spPr bwMode="auto">
              <a:xfrm>
                <a:off x="2190567" y="3482034"/>
                <a:ext cx="200516" cy="271201"/>
              </a:xfrm>
              <a:custGeom>
                <a:avLst/>
                <a:gdLst>
                  <a:gd name="T0" fmla="*/ 59 w 118"/>
                  <a:gd name="T1" fmla="*/ 3 h 159"/>
                  <a:gd name="T2" fmla="*/ 106 w 118"/>
                  <a:gd name="T3" fmla="*/ 71 h 159"/>
                  <a:gd name="T4" fmla="*/ 106 w 118"/>
                  <a:gd name="T5" fmla="*/ 103 h 159"/>
                  <a:gd name="T6" fmla="*/ 71 w 118"/>
                  <a:gd name="T7" fmla="*/ 81 h 159"/>
                  <a:gd name="T8" fmla="*/ 59 w 118"/>
                  <a:gd name="T9" fmla="*/ 3 h 159"/>
                  <a:gd name="T10" fmla="*/ 0 w 118"/>
                  <a:gd name="T11" fmla="*/ 41 h 159"/>
                  <a:gd name="T12" fmla="*/ 0 w 118"/>
                  <a:gd name="T13" fmla="*/ 136 h 159"/>
                  <a:gd name="T14" fmla="*/ 59 w 118"/>
                  <a:gd name="T15" fmla="*/ 159 h 159"/>
                  <a:gd name="T16" fmla="*/ 118 w 118"/>
                  <a:gd name="T17" fmla="*/ 125 h 159"/>
                  <a:gd name="T18" fmla="*/ 118 w 118"/>
                  <a:gd name="T19" fmla="*/ 81 h 159"/>
                  <a:gd name="T20" fmla="*/ 59 w 118"/>
                  <a:gd name="T21"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9">
                    <a:moveTo>
                      <a:pt x="59" y="3"/>
                    </a:moveTo>
                    <a:cubicBezTo>
                      <a:pt x="106" y="71"/>
                      <a:pt x="106" y="71"/>
                      <a:pt x="106" y="71"/>
                    </a:cubicBezTo>
                    <a:cubicBezTo>
                      <a:pt x="106" y="103"/>
                      <a:pt x="106" y="103"/>
                      <a:pt x="106" y="103"/>
                    </a:cubicBezTo>
                    <a:cubicBezTo>
                      <a:pt x="71" y="81"/>
                      <a:pt x="71" y="81"/>
                      <a:pt x="71" y="81"/>
                    </a:cubicBezTo>
                    <a:cubicBezTo>
                      <a:pt x="59" y="3"/>
                      <a:pt x="59" y="3"/>
                      <a:pt x="59" y="3"/>
                    </a:cubicBezTo>
                    <a:cubicBezTo>
                      <a:pt x="59" y="3"/>
                      <a:pt x="0" y="0"/>
                      <a:pt x="0" y="41"/>
                    </a:cubicBezTo>
                    <a:cubicBezTo>
                      <a:pt x="0" y="82"/>
                      <a:pt x="0" y="136"/>
                      <a:pt x="0" y="136"/>
                    </a:cubicBezTo>
                    <a:cubicBezTo>
                      <a:pt x="0" y="136"/>
                      <a:pt x="7" y="159"/>
                      <a:pt x="59" y="159"/>
                    </a:cubicBezTo>
                    <a:cubicBezTo>
                      <a:pt x="111" y="159"/>
                      <a:pt x="118" y="144"/>
                      <a:pt x="118" y="125"/>
                    </a:cubicBezTo>
                    <a:cubicBezTo>
                      <a:pt x="118" y="106"/>
                      <a:pt x="118" y="81"/>
                      <a:pt x="118" y="81"/>
                    </a:cubicBezTo>
                    <a:cubicBezTo>
                      <a:pt x="118" y="81"/>
                      <a:pt x="105" y="3"/>
                      <a:pt x="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469"/>
              <p:cNvSpPr>
                <a:spLocks noChangeArrowheads="1"/>
              </p:cNvSpPr>
              <p:nvPr/>
            </p:nvSpPr>
            <p:spPr bwMode="auto">
              <a:xfrm>
                <a:off x="2200665" y="3293058"/>
                <a:ext cx="157960" cy="18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 name="文本框 85"/>
            <p:cNvSpPr txBox="1"/>
            <p:nvPr/>
          </p:nvSpPr>
          <p:spPr>
            <a:xfrm>
              <a:off x="2693380" y="2712344"/>
              <a:ext cx="1976141" cy="461665"/>
            </a:xfrm>
            <a:prstGeom prst="rect">
              <a:avLst/>
            </a:prstGeom>
            <a:noFill/>
          </p:spPr>
          <p:txBody>
            <a:bodyPr wrap="square" rtlCol="0">
              <a:spAutoFit/>
            </a:bodyPr>
            <a:lstStyle/>
            <a:p>
              <a:pPr algn="ctr"/>
              <a:r>
                <a:rPr lang="zh-CN" altLang="en-US" sz="2400" b="1" dirty="0">
                  <a:solidFill>
                    <a:srgbClr val="00B0F0"/>
                  </a:solidFill>
                  <a:latin typeface="微软雅黑" panose="020B0503020204020204" charset="-122"/>
                  <a:ea typeface="微软雅黑" panose="020B0503020204020204" charset="-122"/>
                </a:rPr>
                <a:t>服务化</a:t>
              </a:r>
            </a:p>
          </p:txBody>
        </p:sp>
        <p:sp>
          <p:nvSpPr>
            <p:cNvPr id="74" name="文本框 86"/>
            <p:cNvSpPr txBox="1"/>
            <p:nvPr/>
          </p:nvSpPr>
          <p:spPr>
            <a:xfrm>
              <a:off x="1614171" y="4573753"/>
              <a:ext cx="1976141" cy="460375"/>
            </a:xfrm>
            <a:prstGeom prst="rect">
              <a:avLst/>
            </a:prstGeom>
            <a:noFill/>
          </p:spPr>
          <p:txBody>
            <a:bodyPr wrap="square" rtlCol="0">
              <a:spAutoFit/>
            </a:bodyPr>
            <a:lstStyle/>
            <a:p>
              <a:pPr lvl="0" algn="ctr">
                <a:buClrTx/>
                <a:buSzTx/>
                <a:buFontTx/>
              </a:pPr>
              <a:r>
                <a:rPr lang="zh-CN" altLang="en-US" sz="2400" b="1" dirty="0">
                  <a:solidFill>
                    <a:srgbClr val="00B0F0"/>
                  </a:solidFill>
                  <a:latin typeface="微软雅黑" panose="020B0503020204020204" charset="-122"/>
                  <a:ea typeface="微软雅黑" panose="020B0503020204020204" charset="-122"/>
                  <a:sym typeface="+mn-ea"/>
                </a:rPr>
                <a:t>简单化</a:t>
              </a:r>
            </a:p>
          </p:txBody>
        </p:sp>
        <p:sp>
          <p:nvSpPr>
            <p:cNvPr id="75" name="文本框 87"/>
            <p:cNvSpPr txBox="1"/>
            <p:nvPr/>
          </p:nvSpPr>
          <p:spPr>
            <a:xfrm>
              <a:off x="3750865" y="4573753"/>
              <a:ext cx="1976141" cy="460375"/>
            </a:xfrm>
            <a:prstGeom prst="rect">
              <a:avLst/>
            </a:prstGeom>
            <a:noFill/>
          </p:spPr>
          <p:txBody>
            <a:bodyPr wrap="square" rtlCol="0">
              <a:spAutoFit/>
            </a:bodyPr>
            <a:lstStyle/>
            <a:p>
              <a:pPr lvl="0" algn="ctr">
                <a:buClrTx/>
                <a:buSzTx/>
                <a:buFontTx/>
              </a:pPr>
              <a:r>
                <a:rPr lang="zh-CN" altLang="en-US" sz="2400" b="1" dirty="0">
                  <a:solidFill>
                    <a:srgbClr val="00B0F0"/>
                  </a:solidFill>
                  <a:latin typeface="微软雅黑" panose="020B0503020204020204" charset="-122"/>
                  <a:ea typeface="微软雅黑" panose="020B0503020204020204" charset="-122"/>
                  <a:sym typeface="+mn-ea"/>
                </a:rPr>
                <a:t>平台化</a:t>
              </a:r>
            </a:p>
          </p:txBody>
        </p:sp>
      </p:grpSp>
      <p:grpSp>
        <p:nvGrpSpPr>
          <p:cNvPr id="76" name="组合 75"/>
          <p:cNvGrpSpPr/>
          <p:nvPr/>
        </p:nvGrpSpPr>
        <p:grpSpPr>
          <a:xfrm>
            <a:off x="6271260" y="1487170"/>
            <a:ext cx="4881880" cy="1454126"/>
            <a:chOff x="6688843" y="2215924"/>
            <a:chExt cx="2918386" cy="1454104"/>
          </a:xfrm>
        </p:grpSpPr>
        <p:sp>
          <p:nvSpPr>
            <p:cNvPr id="77" name="文本框 89"/>
            <p:cNvSpPr txBox="1"/>
            <p:nvPr/>
          </p:nvSpPr>
          <p:spPr>
            <a:xfrm>
              <a:off x="6688843" y="2215924"/>
              <a:ext cx="2376746" cy="521962"/>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要走向平台化</a:t>
              </a:r>
            </a:p>
          </p:txBody>
        </p:sp>
        <p:sp>
          <p:nvSpPr>
            <p:cNvPr id="78" name="文本框 90"/>
            <p:cNvSpPr txBox="1"/>
            <p:nvPr/>
          </p:nvSpPr>
          <p:spPr>
            <a:xfrm>
              <a:off x="6688844" y="2655313"/>
              <a:ext cx="2918385" cy="1014715"/>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资源池模式，弹性自动管理，提高效率；</a:t>
              </a:r>
              <a:endParaRPr lang="en-US" altLang="zh-CN" sz="2000" dirty="0">
                <a:solidFill>
                  <a:schemeClr val="bg2">
                    <a:lumMod val="50000"/>
                  </a:schemeClr>
                </a:solidFill>
                <a:latin typeface="微软雅黑" panose="020B0503020204020204" charset="-122"/>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架构可以根据业务目标快速有效地变动；</a:t>
              </a:r>
              <a:endParaRPr lang="en-US" altLang="zh-CN" sz="2000" dirty="0">
                <a:solidFill>
                  <a:schemeClr val="bg2">
                    <a:lumMod val="50000"/>
                  </a:schemeClr>
                </a:solidFill>
                <a:latin typeface="微软雅黑" panose="020B0503020204020204" charset="-122"/>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基于开放标准的设备能够全面协作。</a:t>
              </a:r>
            </a:p>
          </p:txBody>
        </p:sp>
      </p:grpSp>
      <p:grpSp>
        <p:nvGrpSpPr>
          <p:cNvPr id="80" name="组合 79"/>
          <p:cNvGrpSpPr/>
          <p:nvPr/>
        </p:nvGrpSpPr>
        <p:grpSpPr>
          <a:xfrm>
            <a:off x="6271556" y="3152718"/>
            <a:ext cx="4403075" cy="1779889"/>
            <a:chOff x="6688843" y="3296044"/>
            <a:chExt cx="2918386" cy="1779889"/>
          </a:xfrm>
        </p:grpSpPr>
        <p:sp>
          <p:nvSpPr>
            <p:cNvPr id="81" name="文本框 94"/>
            <p:cNvSpPr txBox="1"/>
            <p:nvPr/>
          </p:nvSpPr>
          <p:spPr>
            <a:xfrm>
              <a:off x="6688843" y="3296044"/>
              <a:ext cx="2376746" cy="521970"/>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要走向简单化</a:t>
              </a:r>
            </a:p>
          </p:txBody>
        </p:sp>
        <p:sp>
          <p:nvSpPr>
            <p:cNvPr id="82" name="文本框 95"/>
            <p:cNvSpPr txBox="1"/>
            <p:nvPr/>
          </p:nvSpPr>
          <p:spPr>
            <a:xfrm>
              <a:off x="6688844" y="3753863"/>
              <a:ext cx="2918385" cy="132207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降低</a:t>
              </a: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运维开销</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实现敏捷</a:t>
              </a: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交付</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实现业务自动化</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更加关注业务</a:t>
              </a:r>
            </a:p>
          </p:txBody>
        </p:sp>
      </p:grpSp>
      <p:grpSp>
        <p:nvGrpSpPr>
          <p:cNvPr id="84" name="组合 83"/>
          <p:cNvGrpSpPr/>
          <p:nvPr/>
        </p:nvGrpSpPr>
        <p:grpSpPr>
          <a:xfrm>
            <a:off x="6271556" y="5034241"/>
            <a:ext cx="4403073" cy="1418971"/>
            <a:chOff x="6688844" y="4448172"/>
            <a:chExt cx="2918385" cy="1418971"/>
          </a:xfrm>
        </p:grpSpPr>
        <p:sp>
          <p:nvSpPr>
            <p:cNvPr id="85" name="文本框 98"/>
            <p:cNvSpPr txBox="1"/>
            <p:nvPr/>
          </p:nvSpPr>
          <p:spPr>
            <a:xfrm>
              <a:off x="6688845" y="4448172"/>
              <a:ext cx="2424473" cy="521970"/>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要走向服务化</a:t>
              </a:r>
            </a:p>
          </p:txBody>
        </p:sp>
        <p:sp>
          <p:nvSpPr>
            <p:cNvPr id="86" name="文本框 99"/>
            <p:cNvSpPr txBox="1"/>
            <p:nvPr/>
          </p:nvSpPr>
          <p:spPr>
            <a:xfrm>
              <a:off x="6688844" y="4852413"/>
              <a:ext cx="2918385" cy="101473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资源打包成量化的服务</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部门由服务向业务运行转变</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部门由成本中心向利润中心转变</a:t>
              </a:r>
            </a:p>
          </p:txBody>
        </p:sp>
      </p:grpSp>
      <p:sp>
        <p:nvSpPr>
          <p:cNvPr id="79" name="矩形 78"/>
          <p:cNvSpPr/>
          <p:nvPr/>
        </p:nvSpPr>
        <p:spPr>
          <a:xfrm>
            <a:off x="-1" y="263359"/>
            <a:ext cx="410836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p:cNvSpPr txBox="1"/>
          <p:nvPr/>
        </p:nvSpPr>
        <p:spPr>
          <a:xfrm>
            <a:off x="308932" y="269817"/>
            <a:ext cx="3642918"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云计算的核心思想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263359"/>
            <a:ext cx="606317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 y="269817"/>
            <a:ext cx="606317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2.1.1 </a:t>
            </a:r>
            <a:r>
              <a:rPr lang="zh-CN" altLang="en-US" sz="3200" dirty="0">
                <a:solidFill>
                  <a:schemeClr val="bg1"/>
                </a:solidFill>
                <a:latin typeface="微软雅黑" panose="020B0503020204020204" charset="-122"/>
                <a:ea typeface="微软雅黑" panose="020B0503020204020204" charset="-122"/>
              </a:rPr>
              <a:t>云计算的基本概念及特点</a:t>
            </a:r>
            <a:endParaRPr lang="zh-CN" altLang="en-US" dirty="0">
              <a:solidFill>
                <a:schemeClr val="bg1"/>
              </a:solidFill>
              <a:latin typeface="微软雅黑" panose="020B0503020204020204" charset="-122"/>
              <a:ea typeface="微软雅黑" panose="020B0503020204020204" charset="-122"/>
            </a:endParaRPr>
          </a:p>
        </p:txBody>
      </p:sp>
      <p:pic>
        <p:nvPicPr>
          <p:cNvPr id="8" name="Picture 9"/>
          <p:cNvPicPr>
            <a:picLocks noChangeAspect="1" noChangeArrowheads="1"/>
          </p:cNvPicPr>
          <p:nvPr/>
        </p:nvPicPr>
        <p:blipFill>
          <a:blip r:embed="rId3" cstate="print"/>
          <a:srcRect/>
          <a:stretch>
            <a:fillRect/>
          </a:stretch>
        </p:blipFill>
        <p:spPr bwMode="auto">
          <a:xfrm>
            <a:off x="347120" y="4148161"/>
            <a:ext cx="1665635" cy="1276275"/>
          </a:xfrm>
          <a:prstGeom prst="rect">
            <a:avLst/>
          </a:prstGeom>
          <a:noFill/>
          <a:ln w="9525">
            <a:noFill/>
            <a:miter lim="800000"/>
            <a:headEnd/>
            <a:tailEnd/>
          </a:ln>
        </p:spPr>
      </p:pic>
      <p:sp>
        <p:nvSpPr>
          <p:cNvPr id="9" name="TextBox 25"/>
          <p:cNvSpPr txBox="1"/>
          <p:nvPr/>
        </p:nvSpPr>
        <p:spPr>
          <a:xfrm>
            <a:off x="-16236" y="5609070"/>
            <a:ext cx="2392345" cy="489585"/>
          </a:xfrm>
          <a:prstGeom prst="rect">
            <a:avLst/>
          </a:prstGeom>
          <a:noFill/>
        </p:spPr>
        <p:txBody>
          <a:bodyPr wrap="square" lIns="121917" tIns="60958" rIns="121917" bIns="60958" rtlCol="0">
            <a:spAutoFit/>
          </a:bodyPr>
          <a:lstStyle/>
          <a:p>
            <a:pPr algn="ctr"/>
            <a:r>
              <a:rPr lang="zh-CN" altLang="en-US" sz="2400" dirty="0">
                <a:solidFill>
                  <a:srgbClr val="00B0F0"/>
                </a:solidFill>
                <a:latin typeface="微软雅黑" panose="020B0503020204020204" charset="-122"/>
                <a:ea typeface="微软雅黑" panose="020B0503020204020204" charset="-122"/>
              </a:rPr>
              <a:t>用电</a:t>
            </a:r>
          </a:p>
        </p:txBody>
      </p:sp>
      <p:sp>
        <p:nvSpPr>
          <p:cNvPr id="10" name="TextBox 26"/>
          <p:cNvSpPr txBox="1"/>
          <p:nvPr/>
        </p:nvSpPr>
        <p:spPr>
          <a:xfrm>
            <a:off x="18622" y="3617624"/>
            <a:ext cx="2392345" cy="489585"/>
          </a:xfrm>
          <a:prstGeom prst="rect">
            <a:avLst/>
          </a:prstGeom>
          <a:noFill/>
        </p:spPr>
        <p:txBody>
          <a:bodyPr wrap="square" lIns="121917" tIns="60958" rIns="121917" bIns="60958" rtlCol="0">
            <a:spAutoFit/>
          </a:bodyPr>
          <a:lstStyle/>
          <a:p>
            <a:pPr algn="ctr"/>
            <a:r>
              <a:rPr lang="zh-CN" altLang="en-US" sz="2400" dirty="0">
                <a:solidFill>
                  <a:srgbClr val="00B0F0"/>
                </a:solidFill>
                <a:latin typeface="微软雅黑" panose="020B0503020204020204" charset="-122"/>
                <a:ea typeface="微软雅黑" panose="020B0503020204020204" charset="-122"/>
              </a:rPr>
              <a:t>用水</a:t>
            </a:r>
          </a:p>
        </p:txBody>
      </p:sp>
      <p:pic>
        <p:nvPicPr>
          <p:cNvPr id="12" name="Picture 10"/>
          <p:cNvPicPr>
            <a:picLocks noChangeAspect="1" noChangeArrowheads="1"/>
          </p:cNvPicPr>
          <p:nvPr/>
        </p:nvPicPr>
        <p:blipFill>
          <a:blip r:embed="rId4" cstate="print"/>
          <a:srcRect/>
          <a:stretch>
            <a:fillRect/>
          </a:stretch>
        </p:blipFill>
        <p:spPr bwMode="auto">
          <a:xfrm>
            <a:off x="457584" y="2082178"/>
            <a:ext cx="1555171" cy="1351586"/>
          </a:xfrm>
          <a:prstGeom prst="rect">
            <a:avLst/>
          </a:prstGeom>
          <a:noFill/>
          <a:ln w="9525">
            <a:noFill/>
            <a:miter lim="800000"/>
            <a:headEnd/>
            <a:tailEnd/>
          </a:ln>
        </p:spPr>
      </p:pic>
      <p:sp>
        <p:nvSpPr>
          <p:cNvPr id="13" name="矩形 12"/>
          <p:cNvSpPr/>
          <p:nvPr/>
        </p:nvSpPr>
        <p:spPr>
          <a:xfrm>
            <a:off x="230032" y="1017703"/>
            <a:ext cx="10758458" cy="460375"/>
          </a:xfrm>
          <a:prstGeom prst="rect">
            <a:avLst/>
          </a:prstGeom>
        </p:spPr>
        <p:txBody>
          <a:bodyPr wrap="square">
            <a:spAutoFit/>
            <a:scene3d>
              <a:camera prst="orthographicFront"/>
              <a:lightRig rig="threePt" dir="t"/>
            </a:scene3d>
          </a:bodyPr>
          <a:lstStyle/>
          <a:p>
            <a:pPr>
              <a:defRPr/>
            </a:pPr>
            <a:r>
              <a:rPr lang="zh-CN" altLang="en-US"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云计算 </a:t>
            </a:r>
            <a:r>
              <a:rPr lang="en-US" altLang="zh-CN"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lang="zh-CN" altLang="en-US"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让用户像使用水和电一样便捷地使用计算资源</a:t>
            </a:r>
          </a:p>
        </p:txBody>
      </p:sp>
      <p:grpSp>
        <p:nvGrpSpPr>
          <p:cNvPr id="2" name="组合 1"/>
          <p:cNvGrpSpPr/>
          <p:nvPr/>
        </p:nvGrpSpPr>
        <p:grpSpPr>
          <a:xfrm>
            <a:off x="2622377" y="1570243"/>
            <a:ext cx="9092393" cy="5115332"/>
            <a:chOff x="2622377" y="748197"/>
            <a:chExt cx="9986939" cy="6041008"/>
          </a:xfrm>
        </p:grpSpPr>
        <p:sp>
          <p:nvSpPr>
            <p:cNvPr id="14" name="TextBox 167"/>
            <p:cNvSpPr txBox="1"/>
            <p:nvPr/>
          </p:nvSpPr>
          <p:spPr>
            <a:xfrm>
              <a:off x="6705810" y="748197"/>
              <a:ext cx="2248807"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按需自助服务</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5" name="TextBox 168"/>
            <p:cNvSpPr txBox="1"/>
            <p:nvPr/>
          </p:nvSpPr>
          <p:spPr>
            <a:xfrm>
              <a:off x="10216107" y="2745837"/>
              <a:ext cx="2261966"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灵活的可计量服务</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7" name="TextBox 169"/>
            <p:cNvSpPr txBox="1"/>
            <p:nvPr/>
          </p:nvSpPr>
          <p:spPr>
            <a:xfrm>
              <a:off x="10084863" y="5840283"/>
              <a:ext cx="2524453"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快速灵活</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8" name="TextBox 170"/>
            <p:cNvSpPr txBox="1"/>
            <p:nvPr/>
          </p:nvSpPr>
          <p:spPr>
            <a:xfrm>
              <a:off x="3801037" y="5618195"/>
              <a:ext cx="2030324"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资源共享</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9" name="TextBox 178"/>
            <p:cNvSpPr txBox="1"/>
            <p:nvPr/>
          </p:nvSpPr>
          <p:spPr>
            <a:xfrm>
              <a:off x="2622377" y="2457572"/>
              <a:ext cx="3022443"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无处不在的网络访问</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20" name="椭圆 19"/>
            <p:cNvSpPr/>
            <p:nvPr/>
          </p:nvSpPr>
          <p:spPr>
            <a:xfrm>
              <a:off x="5007207" y="1479368"/>
              <a:ext cx="5271357" cy="5309837"/>
            </a:xfrm>
            <a:prstGeom prst="ellipse">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pic>
          <p:nvPicPr>
            <p:cNvPr id="21" name="Picture 7"/>
            <p:cNvPicPr>
              <a:picLocks noChangeAspect="1" noChangeArrowheads="1"/>
            </p:cNvPicPr>
            <p:nvPr/>
          </p:nvPicPr>
          <p:blipFill>
            <a:blip r:embed="rId5" cstate="print"/>
            <a:srcRect/>
            <a:stretch>
              <a:fillRect/>
            </a:stretch>
          </p:blipFill>
          <p:spPr bwMode="auto">
            <a:xfrm>
              <a:off x="6620011" y="3145947"/>
              <a:ext cx="1819169" cy="1172568"/>
            </a:xfrm>
            <a:prstGeom prst="rect">
              <a:avLst/>
            </a:prstGeom>
            <a:noFill/>
            <a:ln w="9525">
              <a:noFill/>
              <a:miter lim="800000"/>
              <a:headEnd/>
              <a:tailEnd/>
            </a:ln>
          </p:spPr>
        </p:pic>
        <p:sp>
          <p:nvSpPr>
            <p:cNvPr id="22" name="椭圆 21"/>
            <p:cNvSpPr/>
            <p:nvPr/>
          </p:nvSpPr>
          <p:spPr>
            <a:xfrm>
              <a:off x="6031728" y="2531222"/>
              <a:ext cx="2965138" cy="2986783"/>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sp>
          <p:nvSpPr>
            <p:cNvPr id="23" name="椭圆 22"/>
            <p:cNvSpPr/>
            <p:nvPr/>
          </p:nvSpPr>
          <p:spPr>
            <a:xfrm>
              <a:off x="5713691" y="2189770"/>
              <a:ext cx="3624058" cy="3650513"/>
            </a:xfrm>
            <a:prstGeom prst="ellipse">
              <a:avLst/>
            </a:prstGeom>
            <a:noFill/>
            <a:ln w="190500" cmpd="sng">
              <a:solidFill>
                <a:srgbClr val="6AA8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grpSp>
          <p:nvGrpSpPr>
            <p:cNvPr id="24" name="组合 23"/>
            <p:cNvGrpSpPr/>
            <p:nvPr/>
          </p:nvGrpSpPr>
          <p:grpSpPr>
            <a:xfrm>
              <a:off x="7064069" y="1279532"/>
              <a:ext cx="923301" cy="942137"/>
              <a:chOff x="8970123" y="527362"/>
              <a:chExt cx="1078548" cy="1032011"/>
            </a:xfrm>
          </p:grpSpPr>
          <p:grpSp>
            <p:nvGrpSpPr>
              <p:cNvPr id="25" name="组合 79"/>
              <p:cNvGrpSpPr/>
              <p:nvPr/>
            </p:nvGrpSpPr>
            <p:grpSpPr bwMode="auto">
              <a:xfrm>
                <a:off x="8970123" y="527362"/>
                <a:ext cx="1078548" cy="1032011"/>
                <a:chOff x="6379729" y="2488774"/>
                <a:chExt cx="2513016" cy="2513016"/>
              </a:xfrm>
              <a:solidFill>
                <a:srgbClr val="6AA8D9"/>
              </a:solidFill>
            </p:grpSpPr>
            <p:sp>
              <p:nvSpPr>
                <p:cNvPr id="2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2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26" name="Freeform 175"/>
              <p:cNvSpPr>
                <a:spLocks noChangeArrowheads="1"/>
              </p:cNvSpPr>
              <p:nvPr/>
            </p:nvSpPr>
            <p:spPr bwMode="auto">
              <a:xfrm>
                <a:off x="9184243" y="746261"/>
                <a:ext cx="699954" cy="612002"/>
              </a:xfrm>
              <a:custGeom>
                <a:avLst/>
                <a:gdLst>
                  <a:gd name="T0" fmla="*/ 126584 w 619"/>
                  <a:gd name="T1" fmla="*/ 116825 h 634"/>
                  <a:gd name="T2" fmla="*/ 126584 w 619"/>
                  <a:gd name="T3" fmla="*/ 116825 h 634"/>
                  <a:gd name="T4" fmla="*/ 137342 w 619"/>
                  <a:gd name="T5" fmla="*/ 68869 h 634"/>
                  <a:gd name="T6" fmla="*/ 73870 w 619"/>
                  <a:gd name="T7" fmla="*/ 0 h 634"/>
                  <a:gd name="T8" fmla="*/ 10399 w 619"/>
                  <a:gd name="T9" fmla="*/ 68869 h 634"/>
                  <a:gd name="T10" fmla="*/ 26177 w 619"/>
                  <a:gd name="T11" fmla="*/ 116825 h 634"/>
                  <a:gd name="T12" fmla="*/ 0 w 619"/>
                  <a:gd name="T13" fmla="*/ 153964 h 634"/>
                  <a:gd name="T14" fmla="*/ 0 w 619"/>
                  <a:gd name="T15" fmla="*/ 185694 h 634"/>
                  <a:gd name="T16" fmla="*/ 42314 w 619"/>
                  <a:gd name="T17" fmla="*/ 228241 h 634"/>
                  <a:gd name="T18" fmla="*/ 110806 w 619"/>
                  <a:gd name="T19" fmla="*/ 228241 h 634"/>
                  <a:gd name="T20" fmla="*/ 153120 w 619"/>
                  <a:gd name="T21" fmla="*/ 185694 h 634"/>
                  <a:gd name="T22" fmla="*/ 153120 w 619"/>
                  <a:gd name="T23" fmla="*/ 153964 h 634"/>
                  <a:gd name="T24" fmla="*/ 126584 w 619"/>
                  <a:gd name="T25" fmla="*/ 116825 h 634"/>
                  <a:gd name="T26" fmla="*/ 26177 w 619"/>
                  <a:gd name="T27" fmla="*/ 68869 h 634"/>
                  <a:gd name="T28" fmla="*/ 26177 w 619"/>
                  <a:gd name="T29" fmla="*/ 68869 h 634"/>
                  <a:gd name="T30" fmla="*/ 73870 w 619"/>
                  <a:gd name="T31" fmla="*/ 15865 h 634"/>
                  <a:gd name="T32" fmla="*/ 126584 w 619"/>
                  <a:gd name="T33" fmla="*/ 68869 h 634"/>
                  <a:gd name="T34" fmla="*/ 73870 w 619"/>
                  <a:gd name="T35" fmla="*/ 127282 h 634"/>
                  <a:gd name="T36" fmla="*/ 26177 w 619"/>
                  <a:gd name="T37" fmla="*/ 68869 h 634"/>
                  <a:gd name="T38" fmla="*/ 137342 w 619"/>
                  <a:gd name="T39" fmla="*/ 180646 h 634"/>
                  <a:gd name="T40" fmla="*/ 137342 w 619"/>
                  <a:gd name="T41" fmla="*/ 180646 h 634"/>
                  <a:gd name="T42" fmla="*/ 105427 w 619"/>
                  <a:gd name="T43" fmla="*/ 212376 h 634"/>
                  <a:gd name="T44" fmla="*/ 47334 w 619"/>
                  <a:gd name="T45" fmla="*/ 212376 h 634"/>
                  <a:gd name="T46" fmla="*/ 10399 w 619"/>
                  <a:gd name="T47" fmla="*/ 180646 h 634"/>
                  <a:gd name="T48" fmla="*/ 10399 w 619"/>
                  <a:gd name="T49" fmla="*/ 159372 h 634"/>
                  <a:gd name="T50" fmla="*/ 36935 w 619"/>
                  <a:gd name="T51" fmla="*/ 127282 h 634"/>
                  <a:gd name="T52" fmla="*/ 73870 w 619"/>
                  <a:gd name="T53" fmla="*/ 143507 h 634"/>
                  <a:gd name="T54" fmla="*/ 110806 w 619"/>
                  <a:gd name="T55" fmla="*/ 127282 h 634"/>
                  <a:gd name="T56" fmla="*/ 137342 w 619"/>
                  <a:gd name="T57" fmla="*/ 159372 h 634"/>
                  <a:gd name="T58" fmla="*/ 137342 w 619"/>
                  <a:gd name="T59" fmla="*/ 180646 h 634"/>
                  <a:gd name="T60" fmla="*/ 158140 w 619"/>
                  <a:gd name="T61" fmla="*/ 58412 h 634"/>
                  <a:gd name="T62" fmla="*/ 158140 w 619"/>
                  <a:gd name="T63" fmla="*/ 58412 h 634"/>
                  <a:gd name="T64" fmla="*/ 216232 w 619"/>
                  <a:gd name="T65" fmla="*/ 58412 h 634"/>
                  <a:gd name="T66" fmla="*/ 221611 w 619"/>
                  <a:gd name="T67" fmla="*/ 47595 h 634"/>
                  <a:gd name="T68" fmla="*/ 216232 w 619"/>
                  <a:gd name="T69" fmla="*/ 42547 h 634"/>
                  <a:gd name="T70" fmla="*/ 158140 w 619"/>
                  <a:gd name="T71" fmla="*/ 42547 h 634"/>
                  <a:gd name="T72" fmla="*/ 153120 w 619"/>
                  <a:gd name="T73" fmla="*/ 47595 h 634"/>
                  <a:gd name="T74" fmla="*/ 158140 w 619"/>
                  <a:gd name="T75" fmla="*/ 58412 h 634"/>
                  <a:gd name="T76" fmla="*/ 216232 w 619"/>
                  <a:gd name="T77" fmla="*/ 169829 h 634"/>
                  <a:gd name="T78" fmla="*/ 216232 w 619"/>
                  <a:gd name="T79" fmla="*/ 169829 h 634"/>
                  <a:gd name="T80" fmla="*/ 174277 w 619"/>
                  <a:gd name="T81" fmla="*/ 169829 h 634"/>
                  <a:gd name="T82" fmla="*/ 168898 w 619"/>
                  <a:gd name="T83" fmla="*/ 175237 h 634"/>
                  <a:gd name="T84" fmla="*/ 174277 w 619"/>
                  <a:gd name="T85" fmla="*/ 185694 h 634"/>
                  <a:gd name="T86" fmla="*/ 216232 w 619"/>
                  <a:gd name="T87" fmla="*/ 185694 h 634"/>
                  <a:gd name="T88" fmla="*/ 221611 w 619"/>
                  <a:gd name="T89" fmla="*/ 175237 h 634"/>
                  <a:gd name="T90" fmla="*/ 216232 w 619"/>
                  <a:gd name="T91" fmla="*/ 169829 h 634"/>
                  <a:gd name="T92" fmla="*/ 216232 w 619"/>
                  <a:gd name="T93" fmla="*/ 85095 h 634"/>
                  <a:gd name="T94" fmla="*/ 216232 w 619"/>
                  <a:gd name="T95" fmla="*/ 85095 h 634"/>
                  <a:gd name="T96" fmla="*/ 158140 w 619"/>
                  <a:gd name="T97" fmla="*/ 85095 h 634"/>
                  <a:gd name="T98" fmla="*/ 153120 w 619"/>
                  <a:gd name="T99" fmla="*/ 90143 h 634"/>
                  <a:gd name="T100" fmla="*/ 158140 w 619"/>
                  <a:gd name="T101" fmla="*/ 100960 h 634"/>
                  <a:gd name="T102" fmla="*/ 216232 w 619"/>
                  <a:gd name="T103" fmla="*/ 100960 h 634"/>
                  <a:gd name="T104" fmla="*/ 221611 w 619"/>
                  <a:gd name="T105" fmla="*/ 90143 h 634"/>
                  <a:gd name="T106" fmla="*/ 216232 w 619"/>
                  <a:gd name="T107" fmla="*/ 85095 h 634"/>
                  <a:gd name="T108" fmla="*/ 216232 w 619"/>
                  <a:gd name="T109" fmla="*/ 127282 h 634"/>
                  <a:gd name="T110" fmla="*/ 216232 w 619"/>
                  <a:gd name="T111" fmla="*/ 127282 h 634"/>
                  <a:gd name="T112" fmla="*/ 174277 w 619"/>
                  <a:gd name="T113" fmla="*/ 127282 h 634"/>
                  <a:gd name="T114" fmla="*/ 168898 w 619"/>
                  <a:gd name="T115" fmla="*/ 132690 h 634"/>
                  <a:gd name="T116" fmla="*/ 174277 w 619"/>
                  <a:gd name="T117" fmla="*/ 143507 h 634"/>
                  <a:gd name="T118" fmla="*/ 216232 w 619"/>
                  <a:gd name="T119" fmla="*/ 143507 h 634"/>
                  <a:gd name="T120" fmla="*/ 221611 w 619"/>
                  <a:gd name="T121" fmla="*/ 132690 h 634"/>
                  <a:gd name="T122" fmla="*/ 216232 w 619"/>
                  <a:gd name="T123" fmla="*/ 127282 h 6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9" h="634">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29" name="组合 28"/>
            <p:cNvGrpSpPr/>
            <p:nvPr/>
          </p:nvGrpSpPr>
          <p:grpSpPr>
            <a:xfrm>
              <a:off x="9100130" y="2496281"/>
              <a:ext cx="1006839" cy="980345"/>
              <a:chOff x="9844321" y="491766"/>
              <a:chExt cx="1143705" cy="1022255"/>
            </a:xfrm>
          </p:grpSpPr>
          <p:grpSp>
            <p:nvGrpSpPr>
              <p:cNvPr id="30" name="组合 79"/>
              <p:cNvGrpSpPr/>
              <p:nvPr/>
            </p:nvGrpSpPr>
            <p:grpSpPr bwMode="auto">
              <a:xfrm>
                <a:off x="9844321" y="491766"/>
                <a:ext cx="1143705" cy="1022255"/>
                <a:chOff x="6020499" y="1302226"/>
                <a:chExt cx="2579844" cy="2513016"/>
              </a:xfrm>
              <a:solidFill>
                <a:srgbClr val="6AA8D9"/>
              </a:solidFill>
            </p:grpSpPr>
            <p:sp>
              <p:nvSpPr>
                <p:cNvPr id="32" name="任意多边形 82"/>
                <p:cNvSpPr/>
                <p:nvPr/>
              </p:nvSpPr>
              <p:spPr>
                <a:xfrm rot="3738964">
                  <a:off x="6087327" y="1302225"/>
                  <a:ext cx="2513016" cy="251301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33" name="任意多边形 83"/>
                <p:cNvSpPr/>
                <p:nvPr/>
              </p:nvSpPr>
              <p:spPr>
                <a:xfrm rot="16377237">
                  <a:off x="6020497" y="1320335"/>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31" name="Freeform 213"/>
              <p:cNvSpPr>
                <a:spLocks noChangeArrowheads="1"/>
              </p:cNvSpPr>
              <p:nvPr/>
            </p:nvSpPr>
            <p:spPr bwMode="auto">
              <a:xfrm>
                <a:off x="10103009" y="699666"/>
                <a:ext cx="706795" cy="606217"/>
              </a:xfrm>
              <a:custGeom>
                <a:avLst/>
                <a:gdLst>
                  <a:gd name="T0" fmla="*/ 212384 w 634"/>
                  <a:gd name="T1" fmla="*/ 84625 h 619"/>
                  <a:gd name="T2" fmla="*/ 212384 w 634"/>
                  <a:gd name="T3" fmla="*/ 84625 h 619"/>
                  <a:gd name="T4" fmla="*/ 212384 w 634"/>
                  <a:gd name="T5" fmla="*/ 195427 h 619"/>
                  <a:gd name="T6" fmla="*/ 196518 w 634"/>
                  <a:gd name="T7" fmla="*/ 211205 h 619"/>
                  <a:gd name="T8" fmla="*/ 32092 w 634"/>
                  <a:gd name="T9" fmla="*/ 211205 h 619"/>
                  <a:gd name="T10" fmla="*/ 16226 w 634"/>
                  <a:gd name="T11" fmla="*/ 195427 h 619"/>
                  <a:gd name="T12" fmla="*/ 16226 w 634"/>
                  <a:gd name="T13" fmla="*/ 26535 h 619"/>
                  <a:gd name="T14" fmla="*/ 32092 w 634"/>
                  <a:gd name="T15" fmla="*/ 10399 h 619"/>
                  <a:gd name="T16" fmla="*/ 143512 w 634"/>
                  <a:gd name="T17" fmla="*/ 10399 h 619"/>
                  <a:gd name="T18" fmla="*/ 143512 w 634"/>
                  <a:gd name="T19" fmla="*/ 0 h 619"/>
                  <a:gd name="T20" fmla="*/ 32092 w 634"/>
                  <a:gd name="T21" fmla="*/ 0 h 619"/>
                  <a:gd name="T22" fmla="*/ 0 w 634"/>
                  <a:gd name="T23" fmla="*/ 26535 h 619"/>
                  <a:gd name="T24" fmla="*/ 0 w 634"/>
                  <a:gd name="T25" fmla="*/ 195427 h 619"/>
                  <a:gd name="T26" fmla="*/ 32092 w 634"/>
                  <a:gd name="T27" fmla="*/ 221603 h 619"/>
                  <a:gd name="T28" fmla="*/ 196518 w 634"/>
                  <a:gd name="T29" fmla="*/ 221603 h 619"/>
                  <a:gd name="T30" fmla="*/ 228249 w 634"/>
                  <a:gd name="T31" fmla="*/ 195427 h 619"/>
                  <a:gd name="T32" fmla="*/ 228249 w 634"/>
                  <a:gd name="T33" fmla="*/ 84625 h 619"/>
                  <a:gd name="T34" fmla="*/ 212384 w 634"/>
                  <a:gd name="T35" fmla="*/ 84625 h 619"/>
                  <a:gd name="T36" fmla="*/ 58415 w 634"/>
                  <a:gd name="T37" fmla="*/ 126938 h 619"/>
                  <a:gd name="T38" fmla="*/ 58415 w 634"/>
                  <a:gd name="T39" fmla="*/ 126938 h 619"/>
                  <a:gd name="T40" fmla="*/ 26683 w 634"/>
                  <a:gd name="T41" fmla="*/ 185028 h 619"/>
                  <a:gd name="T42" fmla="*/ 37140 w 634"/>
                  <a:gd name="T43" fmla="*/ 195427 h 619"/>
                  <a:gd name="T44" fmla="*/ 100963 w 634"/>
                  <a:gd name="T45" fmla="*/ 163872 h 619"/>
                  <a:gd name="T46" fmla="*/ 106372 w 634"/>
                  <a:gd name="T47" fmla="*/ 163872 h 619"/>
                  <a:gd name="T48" fmla="*/ 217792 w 634"/>
                  <a:gd name="T49" fmla="*/ 52711 h 619"/>
                  <a:gd name="T50" fmla="*/ 217792 w 634"/>
                  <a:gd name="T51" fmla="*/ 31555 h 619"/>
                  <a:gd name="T52" fmla="*/ 191109 w 634"/>
                  <a:gd name="T53" fmla="*/ 10399 h 619"/>
                  <a:gd name="T54" fmla="*/ 169835 w 634"/>
                  <a:gd name="T55" fmla="*/ 10399 h 619"/>
                  <a:gd name="T56" fmla="*/ 63823 w 634"/>
                  <a:gd name="T57" fmla="*/ 116180 h 619"/>
                  <a:gd name="T58" fmla="*/ 58415 w 634"/>
                  <a:gd name="T59" fmla="*/ 126938 h 619"/>
                  <a:gd name="T60" fmla="*/ 175244 w 634"/>
                  <a:gd name="T61" fmla="*/ 26535 h 619"/>
                  <a:gd name="T62" fmla="*/ 175244 w 634"/>
                  <a:gd name="T63" fmla="*/ 26535 h 619"/>
                  <a:gd name="T64" fmla="*/ 186061 w 634"/>
                  <a:gd name="T65" fmla="*/ 26535 h 619"/>
                  <a:gd name="T66" fmla="*/ 201927 w 634"/>
                  <a:gd name="T67" fmla="*/ 36934 h 619"/>
                  <a:gd name="T68" fmla="*/ 201927 w 634"/>
                  <a:gd name="T69" fmla="*/ 47691 h 619"/>
                  <a:gd name="T70" fmla="*/ 186061 w 634"/>
                  <a:gd name="T71" fmla="*/ 63469 h 619"/>
                  <a:gd name="T72" fmla="*/ 164787 w 634"/>
                  <a:gd name="T73" fmla="*/ 36934 h 619"/>
                  <a:gd name="T74" fmla="*/ 175244 w 634"/>
                  <a:gd name="T75" fmla="*/ 26535 h 619"/>
                  <a:gd name="T76" fmla="*/ 154330 w 634"/>
                  <a:gd name="T77" fmla="*/ 47691 h 619"/>
                  <a:gd name="T78" fmla="*/ 154330 w 634"/>
                  <a:gd name="T79" fmla="*/ 47691 h 619"/>
                  <a:gd name="T80" fmla="*/ 175244 w 634"/>
                  <a:gd name="T81" fmla="*/ 73868 h 619"/>
                  <a:gd name="T82" fmla="*/ 95915 w 634"/>
                  <a:gd name="T83" fmla="*/ 153114 h 619"/>
                  <a:gd name="T84" fmla="*/ 74641 w 634"/>
                  <a:gd name="T85" fmla="*/ 126938 h 619"/>
                  <a:gd name="T86" fmla="*/ 154330 w 634"/>
                  <a:gd name="T87" fmla="*/ 47691 h 619"/>
                  <a:gd name="T88" fmla="*/ 85098 w 634"/>
                  <a:gd name="T89" fmla="*/ 158493 h 619"/>
                  <a:gd name="T90" fmla="*/ 85098 w 634"/>
                  <a:gd name="T91" fmla="*/ 158493 h 619"/>
                  <a:gd name="T92" fmla="*/ 47958 w 634"/>
                  <a:gd name="T93" fmla="*/ 185028 h 619"/>
                  <a:gd name="T94" fmla="*/ 42549 w 634"/>
                  <a:gd name="T95" fmla="*/ 179649 h 619"/>
                  <a:gd name="T96" fmla="*/ 63823 w 634"/>
                  <a:gd name="T97" fmla="*/ 142715 h 619"/>
                  <a:gd name="T98" fmla="*/ 85098 w 634"/>
                  <a:gd name="T99" fmla="*/ 158493 h 6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4" h="619">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34" name="组合 33"/>
            <p:cNvGrpSpPr/>
            <p:nvPr/>
          </p:nvGrpSpPr>
          <p:grpSpPr>
            <a:xfrm>
              <a:off x="9004519" y="5179018"/>
              <a:ext cx="1065830" cy="1055827"/>
              <a:chOff x="11046089" y="4167977"/>
              <a:chExt cx="1098022" cy="1007523"/>
            </a:xfrm>
          </p:grpSpPr>
          <p:sp>
            <p:nvSpPr>
              <p:cNvPr id="35" name="任意多边形 83"/>
              <p:cNvSpPr/>
              <p:nvPr/>
            </p:nvSpPr>
            <p:spPr bwMode="auto">
              <a:xfrm rot="16377237">
                <a:off x="11091338" y="4122728"/>
                <a:ext cx="1007523" cy="109802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6AA8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sp>
            <p:nvSpPr>
              <p:cNvPr id="36" name="Freeform 200"/>
              <p:cNvSpPr>
                <a:spLocks noChangeArrowheads="1"/>
              </p:cNvSpPr>
              <p:nvPr/>
            </p:nvSpPr>
            <p:spPr bwMode="auto">
              <a:xfrm>
                <a:off x="11296149" y="4384217"/>
                <a:ext cx="664959" cy="631521"/>
              </a:xfrm>
              <a:custGeom>
                <a:avLst/>
                <a:gdLst>
                  <a:gd name="T0" fmla="*/ 111421 w 634"/>
                  <a:gd name="T1" fmla="*/ 15824 h 604"/>
                  <a:gd name="T2" fmla="*/ 111421 w 634"/>
                  <a:gd name="T3" fmla="*/ 15824 h 604"/>
                  <a:gd name="T4" fmla="*/ 5048 w 634"/>
                  <a:gd name="T5" fmla="*/ 79120 h 604"/>
                  <a:gd name="T6" fmla="*/ 5048 w 634"/>
                  <a:gd name="T7" fmla="*/ 79120 h 604"/>
                  <a:gd name="T8" fmla="*/ 100603 w 634"/>
                  <a:gd name="T9" fmla="*/ 121557 h 604"/>
                  <a:gd name="T10" fmla="*/ 121878 w 634"/>
                  <a:gd name="T11" fmla="*/ 121557 h 604"/>
                  <a:gd name="T12" fmla="*/ 217433 w 634"/>
                  <a:gd name="T13" fmla="*/ 79120 h 604"/>
                  <a:gd name="T14" fmla="*/ 217433 w 634"/>
                  <a:gd name="T15" fmla="*/ 57901 h 604"/>
                  <a:gd name="T16" fmla="*/ 121878 w 634"/>
                  <a:gd name="T17" fmla="*/ 5035 h 604"/>
                  <a:gd name="T18" fmla="*/ 100603 w 634"/>
                  <a:gd name="T19" fmla="*/ 5035 h 604"/>
                  <a:gd name="T20" fmla="*/ 5048 w 634"/>
                  <a:gd name="T21" fmla="*/ 57901 h 604"/>
                  <a:gd name="T22" fmla="*/ 5048 w 634"/>
                  <a:gd name="T23" fmla="*/ 79120 h 604"/>
                  <a:gd name="T24" fmla="*/ 111421 w 634"/>
                  <a:gd name="T25" fmla="*/ 15824 h 604"/>
                  <a:gd name="T26" fmla="*/ 111421 w 634"/>
                  <a:gd name="T27" fmla="*/ 15824 h 604"/>
                  <a:gd name="T28" fmla="*/ 212024 w 634"/>
                  <a:gd name="T29" fmla="*/ 68690 h 604"/>
                  <a:gd name="T30" fmla="*/ 111421 w 634"/>
                  <a:gd name="T31" fmla="*/ 111127 h 604"/>
                  <a:gd name="T32" fmla="*/ 15866 w 634"/>
                  <a:gd name="T33" fmla="*/ 68690 h 604"/>
                  <a:gd name="T34" fmla="*/ 111421 w 634"/>
                  <a:gd name="T35" fmla="*/ 15824 h 604"/>
                  <a:gd name="T36" fmla="*/ 111421 w 634"/>
                  <a:gd name="T37" fmla="*/ 201036 h 604"/>
                  <a:gd name="T38" fmla="*/ 111421 w 634"/>
                  <a:gd name="T39" fmla="*/ 201036 h 604"/>
                  <a:gd name="T40" fmla="*/ 15866 w 634"/>
                  <a:gd name="T41" fmla="*/ 158599 h 604"/>
                  <a:gd name="T42" fmla="*/ 0 w 634"/>
                  <a:gd name="T43" fmla="*/ 153564 h 604"/>
                  <a:gd name="T44" fmla="*/ 5048 w 634"/>
                  <a:gd name="T45" fmla="*/ 169388 h 604"/>
                  <a:gd name="T46" fmla="*/ 100603 w 634"/>
                  <a:gd name="T47" fmla="*/ 211825 h 604"/>
                  <a:gd name="T48" fmla="*/ 121878 w 634"/>
                  <a:gd name="T49" fmla="*/ 211825 h 604"/>
                  <a:gd name="T50" fmla="*/ 217433 w 634"/>
                  <a:gd name="T51" fmla="*/ 169388 h 604"/>
                  <a:gd name="T52" fmla="*/ 228250 w 634"/>
                  <a:gd name="T53" fmla="*/ 153564 h 604"/>
                  <a:gd name="T54" fmla="*/ 212024 w 634"/>
                  <a:gd name="T55" fmla="*/ 158599 h 604"/>
                  <a:gd name="T56" fmla="*/ 111421 w 634"/>
                  <a:gd name="T57" fmla="*/ 201036 h 604"/>
                  <a:gd name="T58" fmla="*/ 5048 w 634"/>
                  <a:gd name="T59" fmla="*/ 121557 h 604"/>
                  <a:gd name="T60" fmla="*/ 5048 w 634"/>
                  <a:gd name="T61" fmla="*/ 121557 h 604"/>
                  <a:gd name="T62" fmla="*/ 100603 w 634"/>
                  <a:gd name="T63" fmla="*/ 169388 h 604"/>
                  <a:gd name="T64" fmla="*/ 121878 w 634"/>
                  <a:gd name="T65" fmla="*/ 169388 h 604"/>
                  <a:gd name="T66" fmla="*/ 217433 w 634"/>
                  <a:gd name="T67" fmla="*/ 121557 h 604"/>
                  <a:gd name="T68" fmla="*/ 228250 w 634"/>
                  <a:gd name="T69" fmla="*/ 105733 h 604"/>
                  <a:gd name="T70" fmla="*/ 212024 w 634"/>
                  <a:gd name="T71" fmla="*/ 111127 h 604"/>
                  <a:gd name="T72" fmla="*/ 111421 w 634"/>
                  <a:gd name="T73" fmla="*/ 158599 h 604"/>
                  <a:gd name="T74" fmla="*/ 15866 w 634"/>
                  <a:gd name="T75" fmla="*/ 111127 h 604"/>
                  <a:gd name="T76" fmla="*/ 0 w 634"/>
                  <a:gd name="T77" fmla="*/ 105733 h 604"/>
                  <a:gd name="T78" fmla="*/ 5048 w 634"/>
                  <a:gd name="T79" fmla="*/ 121557 h 6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37" name="组合 79"/>
            <p:cNvGrpSpPr/>
            <p:nvPr/>
          </p:nvGrpSpPr>
          <p:grpSpPr bwMode="auto">
            <a:xfrm>
              <a:off x="4885125" y="2804434"/>
              <a:ext cx="1423984" cy="3486795"/>
              <a:chOff x="7251335" y="162488"/>
              <a:chExt cx="3509816" cy="9298298"/>
            </a:xfrm>
            <a:solidFill>
              <a:srgbClr val="6AA8D9"/>
            </a:solidFill>
          </p:grpSpPr>
          <p:sp>
            <p:nvSpPr>
              <p:cNvPr id="38" name="任意多边形 82"/>
              <p:cNvSpPr/>
              <p:nvPr/>
            </p:nvSpPr>
            <p:spPr>
              <a:xfrm rot="3738964">
                <a:off x="8127037" y="6826673"/>
                <a:ext cx="2755213" cy="25130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39" name="任意多边形 83"/>
              <p:cNvSpPr/>
              <p:nvPr/>
            </p:nvSpPr>
            <p:spPr>
              <a:xfrm rot="16377237">
                <a:off x="7251335" y="162488"/>
                <a:ext cx="2476802" cy="247680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40" name="Freeform 36"/>
            <p:cNvSpPr>
              <a:spLocks noChangeArrowheads="1"/>
            </p:cNvSpPr>
            <p:nvPr/>
          </p:nvSpPr>
          <p:spPr bwMode="auto">
            <a:xfrm>
              <a:off x="5060502" y="2992838"/>
              <a:ext cx="589458" cy="561207"/>
            </a:xfrm>
            <a:custGeom>
              <a:avLst/>
              <a:gdLst>
                <a:gd name="T0" fmla="*/ 107500 w 480"/>
                <a:gd name="T1" fmla="*/ 146895 h 436"/>
                <a:gd name="T2" fmla="*/ 107500 w 480"/>
                <a:gd name="T3" fmla="*/ 146895 h 436"/>
                <a:gd name="T4" fmla="*/ 83661 w 480"/>
                <a:gd name="T5" fmla="*/ 171079 h 436"/>
                <a:gd name="T6" fmla="*/ 107500 w 480"/>
                <a:gd name="T7" fmla="*/ 194815 h 436"/>
                <a:gd name="T8" fmla="*/ 131339 w 480"/>
                <a:gd name="T9" fmla="*/ 171079 h 436"/>
                <a:gd name="T10" fmla="*/ 107500 w 480"/>
                <a:gd name="T11" fmla="*/ 146895 h 436"/>
                <a:gd name="T12" fmla="*/ 59822 w 480"/>
                <a:gd name="T13" fmla="*/ 123159 h 436"/>
                <a:gd name="T14" fmla="*/ 59822 w 480"/>
                <a:gd name="T15" fmla="*/ 123159 h 436"/>
                <a:gd name="T16" fmla="*/ 75565 w 480"/>
                <a:gd name="T17" fmla="*/ 139282 h 436"/>
                <a:gd name="T18" fmla="*/ 139435 w 480"/>
                <a:gd name="T19" fmla="*/ 139282 h 436"/>
                <a:gd name="T20" fmla="*/ 155178 w 480"/>
                <a:gd name="T21" fmla="*/ 123159 h 436"/>
                <a:gd name="T22" fmla="*/ 59822 w 480"/>
                <a:gd name="T23" fmla="*/ 123159 h 436"/>
                <a:gd name="T24" fmla="*/ 27887 w 480"/>
                <a:gd name="T25" fmla="*/ 91362 h 436"/>
                <a:gd name="T26" fmla="*/ 27887 w 480"/>
                <a:gd name="T27" fmla="*/ 91362 h 436"/>
                <a:gd name="T28" fmla="*/ 44080 w 480"/>
                <a:gd name="T29" fmla="*/ 107484 h 436"/>
                <a:gd name="T30" fmla="*/ 171371 w 480"/>
                <a:gd name="T31" fmla="*/ 107484 h 436"/>
                <a:gd name="T32" fmla="*/ 187563 w 480"/>
                <a:gd name="T33" fmla="*/ 91362 h 436"/>
                <a:gd name="T34" fmla="*/ 27887 w 480"/>
                <a:gd name="T35" fmla="*/ 91362 h 436"/>
                <a:gd name="T36" fmla="*/ 0 w 480"/>
                <a:gd name="T37" fmla="*/ 60012 h 436"/>
                <a:gd name="T38" fmla="*/ 0 w 480"/>
                <a:gd name="T39" fmla="*/ 60012 h 436"/>
                <a:gd name="T40" fmla="*/ 11695 w 480"/>
                <a:gd name="T41" fmla="*/ 75687 h 436"/>
                <a:gd name="T42" fmla="*/ 199258 w 480"/>
                <a:gd name="T43" fmla="*/ 75687 h 436"/>
                <a:gd name="T44" fmla="*/ 215450 w 480"/>
                <a:gd name="T45" fmla="*/ 60012 h 436"/>
                <a:gd name="T46" fmla="*/ 0 w 480"/>
                <a:gd name="T47" fmla="*/ 60012 h 4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rgbClr val="44546A"/>
            </a:solidFill>
            <a:ln>
              <a:solidFill>
                <a:srgbClr val="798494"/>
              </a:solidFill>
            </a:ln>
            <a:effectLst/>
          </p:spPr>
          <p:txBody>
            <a:bodyPr wrap="none" lIns="34290" tIns="17145" rIns="34290" bIns="17145" anchor="ctr"/>
            <a:lstStyle/>
            <a:p>
              <a:pPr>
                <a:defRPr/>
              </a:pPr>
              <a:endParaRPr lang="zh-CN" altLang="en-US">
                <a:solidFill>
                  <a:srgbClr val="F8B759"/>
                </a:solidFill>
              </a:endParaRPr>
            </a:p>
          </p:txBody>
        </p:sp>
        <p:sp>
          <p:nvSpPr>
            <p:cNvPr id="41" name="文本框 40"/>
            <p:cNvSpPr txBox="1"/>
            <p:nvPr/>
          </p:nvSpPr>
          <p:spPr>
            <a:xfrm>
              <a:off x="6867900" y="4318520"/>
              <a:ext cx="1549089" cy="616426"/>
            </a:xfrm>
            <a:prstGeom prst="rect">
              <a:avLst/>
            </a:prstGeom>
            <a:noFill/>
          </p:spPr>
          <p:txBody>
            <a:bodyPr wrap="square" rtlCol="0">
              <a:spAutoFit/>
            </a:bodyPr>
            <a:lstStyle/>
            <a:p>
              <a:pPr algn="ctr"/>
              <a:r>
                <a:rPr lang="zh-CN" altLang="en-US" sz="2800" b="1" dirty="0">
                  <a:solidFill>
                    <a:schemeClr val="bg2">
                      <a:lumMod val="50000"/>
                    </a:schemeClr>
                  </a:solidFill>
                  <a:latin typeface="微软雅黑" panose="020B0503020204020204" charset="-122"/>
                  <a:ea typeface="微软雅黑" panose="020B0503020204020204" charset="-122"/>
                </a:rPr>
                <a:t>云计算</a:t>
              </a:r>
            </a:p>
          </p:txBody>
        </p:sp>
        <p:grpSp>
          <p:nvGrpSpPr>
            <p:cNvPr id="42" name="组合 41"/>
            <p:cNvGrpSpPr/>
            <p:nvPr/>
          </p:nvGrpSpPr>
          <p:grpSpPr>
            <a:xfrm>
              <a:off x="5440370" y="5437678"/>
              <a:ext cx="620474" cy="557065"/>
              <a:chOff x="9351042" y="3651709"/>
              <a:chExt cx="464344" cy="406400"/>
            </a:xfrm>
          </p:grpSpPr>
          <p:sp>
            <p:nvSpPr>
              <p:cNvPr id="43" name="AutoShape 101"/>
              <p:cNvSpPr/>
              <p:nvPr/>
            </p:nvSpPr>
            <p:spPr bwMode="auto">
              <a:xfrm>
                <a:off x="9351042" y="3651709"/>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tx2"/>
              </a:solidFill>
              <a:ln>
                <a:noFill/>
              </a:ln>
              <a:effectLst/>
            </p:spPr>
            <p:txBody>
              <a:bodyPr lIns="19051" tIns="19051" rIns="19051" bIns="19051"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cs typeface="+mn-ea"/>
                  <a:sym typeface="+mn-lt"/>
                </a:endParaRPr>
              </a:p>
            </p:txBody>
          </p:sp>
          <p:sp>
            <p:nvSpPr>
              <p:cNvPr id="44" name="AutoShape 102"/>
              <p:cNvSpPr/>
              <p:nvPr/>
            </p:nvSpPr>
            <p:spPr bwMode="auto">
              <a:xfrm>
                <a:off x="9419115" y="3753744"/>
                <a:ext cx="354013" cy="261144"/>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tx2"/>
              </a:solidFill>
              <a:ln>
                <a:noFill/>
              </a:ln>
              <a:effectLst/>
            </p:spPr>
            <p:txBody>
              <a:bodyPr lIns="19051" tIns="19051" rIns="19051" bIns="19051"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cs typeface="+mn-ea"/>
                  <a:sym typeface="+mn-lt"/>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263359"/>
            <a:ext cx="525408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772" y="263359"/>
            <a:ext cx="5169056" cy="521970"/>
          </a:xfrm>
          <a:prstGeom prst="rect">
            <a:avLst/>
          </a:prstGeom>
          <a:noFill/>
        </p:spPr>
        <p:txBody>
          <a:bodyPr wrap="square" rtlCol="0">
            <a:spAutoFit/>
          </a:bodyPr>
          <a:lstStyle/>
          <a:p>
            <a:pPr algn="dist"/>
            <a:r>
              <a:rPr lang="en-US" altLang="zh-CN" sz="2800" dirty="0">
                <a:solidFill>
                  <a:schemeClr val="bg1"/>
                </a:solidFill>
                <a:latin typeface="微软雅黑" panose="020B0503020204020204" charset="-122"/>
                <a:ea typeface="微软雅黑" panose="020B0503020204020204" charset="-122"/>
              </a:rPr>
              <a:t>2.1.2</a:t>
            </a:r>
            <a:r>
              <a:rPr lang="zh-CN" altLang="en-US" sz="2800" dirty="0">
                <a:solidFill>
                  <a:schemeClr val="bg1"/>
                </a:solidFill>
                <a:latin typeface="微软雅黑" panose="020B0503020204020204" charset="-122"/>
                <a:ea typeface="微软雅黑" panose="020B0503020204020204" charset="-122"/>
              </a:rPr>
              <a:t>云计算系统架构特征</a:t>
            </a:r>
          </a:p>
        </p:txBody>
      </p:sp>
      <p:grpSp>
        <p:nvGrpSpPr>
          <p:cNvPr id="34" name="1427bb3c-c702-4556-83c9-7375f32167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110516" y="2088319"/>
            <a:ext cx="9780473" cy="3989119"/>
            <a:chOff x="1110516" y="2088319"/>
            <a:chExt cx="9780473" cy="3989119"/>
          </a:xfrm>
        </p:grpSpPr>
        <p:sp>
          <p:nvSpPr>
            <p:cNvPr id="94" name="iš1iḍè"/>
            <p:cNvSpPr/>
            <p:nvPr/>
          </p:nvSpPr>
          <p:spPr>
            <a:xfrm>
              <a:off x="1110516" y="4321403"/>
              <a:ext cx="2407615" cy="373089"/>
            </a:xfrm>
            <a:prstGeom prst="rect">
              <a:avLst/>
            </a:prstGeom>
          </p:spPr>
          <p:txBody>
            <a:bodyPr wrap="square" lIns="91440" tIns="45720" rIns="91440" bIns="45720">
              <a:noAutofit/>
            </a:bodyPr>
            <a:lstStyle/>
            <a:p>
              <a:pPr lvl="0" algn="r" defTabSz="914400">
                <a:defRPr/>
              </a:pPr>
              <a:r>
                <a:rPr lang="zh-CN" altLang="zh-CN" sz="2000" b="1" dirty="0"/>
                <a:t>服务的云化</a:t>
              </a:r>
              <a:endParaRPr lang="zh-CN" altLang="en-US" sz="2000" b="1" dirty="0"/>
            </a:p>
          </p:txBody>
        </p:sp>
        <p:sp>
          <p:nvSpPr>
            <p:cNvPr id="92" name="ïṩliďé"/>
            <p:cNvSpPr/>
            <p:nvPr/>
          </p:nvSpPr>
          <p:spPr>
            <a:xfrm>
              <a:off x="8433660" y="4392813"/>
              <a:ext cx="2457329" cy="373089"/>
            </a:xfrm>
            <a:prstGeom prst="rect">
              <a:avLst/>
            </a:prstGeom>
          </p:spPr>
          <p:txBody>
            <a:bodyPr wrap="square" lIns="91440" tIns="45720" rIns="91440" bIns="45720">
              <a:noAutofit/>
            </a:bodyPr>
            <a:lstStyle/>
            <a:p>
              <a:pPr algn="r" defTabSz="914400">
                <a:defRPr/>
              </a:pPr>
              <a:r>
                <a:rPr lang="zh-CN" altLang="zh-CN" sz="2000" b="1" dirty="0"/>
                <a:t>灵活的计量计费</a:t>
              </a:r>
              <a:endParaRPr lang="zh-CN" altLang="en-US" sz="2000" b="1" dirty="0"/>
            </a:p>
          </p:txBody>
        </p:sp>
        <p:grpSp>
          <p:nvGrpSpPr>
            <p:cNvPr id="37" name="îṣḷïďe"/>
            <p:cNvGrpSpPr/>
            <p:nvPr/>
          </p:nvGrpSpPr>
          <p:grpSpPr>
            <a:xfrm>
              <a:off x="4250448" y="2373757"/>
              <a:ext cx="3904467" cy="3703681"/>
              <a:chOff x="3882406" y="907348"/>
              <a:chExt cx="4763194" cy="4518250"/>
            </a:xfrm>
          </p:grpSpPr>
          <p:sp>
            <p:nvSpPr>
              <p:cNvPr id="68" name="îṩļîďe"/>
              <p:cNvSpPr/>
              <p:nvPr/>
            </p:nvSpPr>
            <p:spPr>
              <a:xfrm>
                <a:off x="7418780" y="4017012"/>
                <a:ext cx="1226820" cy="1057603"/>
              </a:xfrm>
              <a:prstGeom prst="triangle">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2" name="íş1ïḍé"/>
              <p:cNvSpPr/>
              <p:nvPr/>
            </p:nvSpPr>
            <p:spPr>
              <a:xfrm>
                <a:off x="4847030" y="4017011"/>
                <a:ext cx="3185160" cy="1057603"/>
              </a:xfrm>
              <a:prstGeom prst="parallelogram">
                <a:avLst>
                  <a:gd name="adj" fmla="val 57722"/>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3" name="íşľiḍè"/>
              <p:cNvSpPr/>
              <p:nvPr/>
            </p:nvSpPr>
            <p:spPr>
              <a:xfrm rot="7176267">
                <a:off x="3798188" y="4283776"/>
                <a:ext cx="1226040" cy="1057603"/>
              </a:xfrm>
              <a:prstGeom prst="triangle">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8" name="íṧlíḑê"/>
              <p:cNvSpPr/>
              <p:nvPr/>
            </p:nvSpPr>
            <p:spPr>
              <a:xfrm rot="7176267">
                <a:off x="3599284" y="2888630"/>
                <a:ext cx="3209239" cy="1057603"/>
              </a:xfrm>
              <a:prstGeom prst="parallelogram">
                <a:avLst>
                  <a:gd name="adj" fmla="val 57327"/>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0" name="îṡḷîde"/>
              <p:cNvSpPr/>
              <p:nvPr/>
            </p:nvSpPr>
            <p:spPr>
              <a:xfrm rot="14409079">
                <a:off x="5375029" y="991566"/>
                <a:ext cx="1226040" cy="1057603"/>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0" name="íṣḻiḓe"/>
              <p:cNvSpPr/>
              <p:nvPr/>
            </p:nvSpPr>
            <p:spPr>
              <a:xfrm rot="14409079">
                <a:off x="5188621" y="2372001"/>
                <a:ext cx="3183135" cy="1057603"/>
              </a:xfrm>
              <a:prstGeom prst="parallelogram">
                <a:avLst>
                  <a:gd name="adj" fmla="val 57327"/>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sp>
          <p:nvSpPr>
            <p:cNvPr id="38" name="ïṣḻïḓè"/>
            <p:cNvSpPr/>
            <p:nvPr/>
          </p:nvSpPr>
          <p:spPr bwMode="auto">
            <a:xfrm>
              <a:off x="7428016" y="5329620"/>
              <a:ext cx="446169" cy="366714"/>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wrap="square" lIns="91440" tIns="45720" rIns="91440" bIns="45720" anchor="ctr">
              <a:normAutofit/>
            </a:bodyPr>
            <a:lstStyle/>
            <a:p>
              <a:pPr algn="ctr"/>
              <a:endParaRPr/>
            </a:p>
          </p:txBody>
        </p:sp>
        <p:sp>
          <p:nvSpPr>
            <p:cNvPr id="41" name="iŝḷïḑê"/>
            <p:cNvSpPr/>
            <p:nvPr/>
          </p:nvSpPr>
          <p:spPr bwMode="auto">
            <a:xfrm>
              <a:off x="5897308" y="2560660"/>
              <a:ext cx="401262" cy="40084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wrap="square" lIns="91440" tIns="45720" rIns="91440" bIns="45720" anchor="ctr">
              <a:normAutofit/>
            </a:bodyPr>
            <a:lstStyle/>
            <a:p>
              <a:pPr algn="ctr"/>
              <a:endParaRPr/>
            </a:p>
          </p:txBody>
        </p:sp>
        <p:sp>
          <p:nvSpPr>
            <p:cNvPr id="42" name="ïš1ïďe"/>
            <p:cNvSpPr/>
            <p:nvPr/>
          </p:nvSpPr>
          <p:spPr bwMode="auto">
            <a:xfrm>
              <a:off x="4367298" y="5329620"/>
              <a:ext cx="361663" cy="36099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wrap="square" lIns="91440" tIns="45720" rIns="91440" bIns="45720" anchor="ctr">
              <a:normAutofit lnSpcReduction="10000"/>
            </a:bodyPr>
            <a:lstStyle/>
            <a:p>
              <a:pPr algn="ctr"/>
              <a:endParaRPr/>
            </a:p>
          </p:txBody>
        </p:sp>
        <p:sp>
          <p:nvSpPr>
            <p:cNvPr id="67" name="íṣḻïḍé"/>
            <p:cNvSpPr/>
            <p:nvPr/>
          </p:nvSpPr>
          <p:spPr>
            <a:xfrm>
              <a:off x="7653845" y="3093177"/>
              <a:ext cx="2457329" cy="373089"/>
            </a:xfrm>
            <a:prstGeom prst="rect">
              <a:avLst/>
            </a:prstGeom>
          </p:spPr>
          <p:txBody>
            <a:bodyPr wrap="square" lIns="91440" tIns="45720" rIns="91440" bIns="45720">
              <a:noAutofit/>
            </a:bodyPr>
            <a:lstStyle/>
            <a:p>
              <a:pPr lvl="0" algn="r" defTabSz="914400">
                <a:defRPr/>
              </a:pPr>
              <a:r>
                <a:rPr lang="zh-CN" altLang="zh-CN" sz="2000" b="1" dirty="0"/>
                <a:t>高效运营简便运维</a:t>
              </a:r>
              <a:endParaRPr lang="zh-CN" altLang="en-US" sz="2000" b="1" dirty="0"/>
            </a:p>
          </p:txBody>
        </p:sp>
        <p:sp>
          <p:nvSpPr>
            <p:cNvPr id="57" name="íṡḻïḋê"/>
            <p:cNvSpPr/>
            <p:nvPr/>
          </p:nvSpPr>
          <p:spPr>
            <a:xfrm>
              <a:off x="6784670" y="2100883"/>
              <a:ext cx="2621070" cy="373089"/>
            </a:xfrm>
            <a:prstGeom prst="rect">
              <a:avLst/>
            </a:prstGeom>
          </p:spPr>
          <p:txBody>
            <a:bodyPr wrap="square" lIns="91440" tIns="45720" rIns="91440" bIns="45720">
              <a:noAutofit/>
            </a:bodyPr>
            <a:lstStyle/>
            <a:p>
              <a:pPr algn="r" defTabSz="914400">
                <a:defRPr/>
              </a:pPr>
              <a:r>
                <a:rPr lang="zh-CN" altLang="zh-CN" sz="2000" b="1" dirty="0"/>
                <a:t>虚拟化提供的自服务</a:t>
              </a:r>
              <a:endParaRPr lang="zh-CN" altLang="en-US" sz="2000" b="1" dirty="0"/>
            </a:p>
          </p:txBody>
        </p:sp>
        <p:sp>
          <p:nvSpPr>
            <p:cNvPr id="50" name="iṩḷïḓé"/>
            <p:cNvSpPr/>
            <p:nvPr/>
          </p:nvSpPr>
          <p:spPr>
            <a:xfrm>
              <a:off x="1987718" y="3105902"/>
              <a:ext cx="2407615" cy="373089"/>
            </a:xfrm>
            <a:prstGeom prst="rect">
              <a:avLst/>
            </a:prstGeom>
          </p:spPr>
          <p:txBody>
            <a:bodyPr wrap="square" lIns="91440" tIns="45720" rIns="91440" bIns="45720">
              <a:noAutofit/>
            </a:bodyPr>
            <a:lstStyle/>
            <a:p>
              <a:pPr algn="r" defTabSz="914400">
                <a:defRPr/>
              </a:pPr>
              <a:r>
                <a:rPr lang="zh-CN" altLang="zh-CN" sz="2000" b="1" dirty="0"/>
                <a:t>资源的可扩展性</a:t>
              </a:r>
              <a:endParaRPr lang="zh-CN" altLang="en-US" sz="2000" b="1" dirty="0"/>
            </a:p>
          </p:txBody>
        </p:sp>
        <p:sp>
          <p:nvSpPr>
            <p:cNvPr id="48" name="í$liḋe"/>
            <p:cNvSpPr/>
            <p:nvPr/>
          </p:nvSpPr>
          <p:spPr>
            <a:xfrm>
              <a:off x="2760669" y="2088319"/>
              <a:ext cx="2407615" cy="373089"/>
            </a:xfrm>
            <a:prstGeom prst="rect">
              <a:avLst/>
            </a:prstGeom>
          </p:spPr>
          <p:txBody>
            <a:bodyPr wrap="square" lIns="91440" tIns="45720" rIns="91440" bIns="45720">
              <a:normAutofit lnSpcReduction="10000"/>
            </a:bodyPr>
            <a:lstStyle/>
            <a:p>
              <a:pPr lvl="0" algn="r" defTabSz="914400">
                <a:defRPr/>
              </a:pPr>
              <a:r>
                <a:rPr lang="zh-CN" altLang="en-US" sz="2000" b="1" dirty="0"/>
                <a:t>应用与平台解耦</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10.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ISLIDE.DIAGRAM" val="44261cfe-ba97-4da8-b6a3-bb50c42e86a3"/>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6a54a927-160a-4d25-91da-890f21da63c9}"/>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0d4810d2-c0f6-4c0f-aa2b-a2e92cbdf34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4.xml><?xml version="1.0" encoding="utf-8"?>
<p:tagLst xmlns:a="http://schemas.openxmlformats.org/drawingml/2006/main" xmlns:r="http://schemas.openxmlformats.org/officeDocument/2006/relationships" xmlns:p="http://schemas.openxmlformats.org/presentationml/2006/main">
  <p:tag name="ISLIDE.DIAGRAM" val="9e9f0870-4b5a-4a71-a30d-fa150e74fce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7.xml><?xml version="1.0" encoding="utf-8"?>
<p:tagLst xmlns:a="http://schemas.openxmlformats.org/drawingml/2006/main" xmlns:r="http://schemas.openxmlformats.org/officeDocument/2006/relationships" xmlns:p="http://schemas.openxmlformats.org/presentationml/2006/main">
  <p:tag name="ISLIDE.DIAGRAM" val="e2d29d2e-171c-4aac-b558-834483b5a6d2"/>
</p:tagLst>
</file>

<file path=ppt/tags/tag8.xml><?xml version="1.0" encoding="utf-8"?>
<p:tagLst xmlns:a="http://schemas.openxmlformats.org/drawingml/2006/main" xmlns:r="http://schemas.openxmlformats.org/officeDocument/2006/relationships" xmlns:p="http://schemas.openxmlformats.org/presentationml/2006/main">
  <p:tag name="ISLIDE.DIAGRAM" val="6855e28b-e0c4-4581-92c6-59396a53f3c8"/>
</p:tagLst>
</file>

<file path=ppt/tags/tag9.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Other"/>
  <p:tag name="MH_ORDER" val="1"/>
</p:tagLst>
</file>

<file path=ppt/theme/theme1.xml><?xml version="1.0" encoding="utf-8"?>
<a:theme xmlns:a="http://schemas.openxmlformats.org/drawingml/2006/main" name="1_主题1">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4338</TotalTime>
  <Words>14571</Words>
  <Application>Microsoft Office PowerPoint</Application>
  <PresentationFormat>宽屏</PresentationFormat>
  <Paragraphs>1165</Paragraphs>
  <Slides>65</Slides>
  <Notes>58</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65</vt:i4>
      </vt:variant>
    </vt:vector>
  </HeadingPairs>
  <TitlesOfParts>
    <vt:vector size="81" baseType="lpstr">
      <vt:lpstr>-apple-system</vt:lpstr>
      <vt:lpstr>FrutigerNext LT Medium</vt:lpstr>
      <vt:lpstr>Impact MT Std</vt:lpstr>
      <vt:lpstr>PingFang SC</vt:lpstr>
      <vt:lpstr>等线</vt:lpstr>
      <vt:lpstr>黑体</vt:lpstr>
      <vt:lpstr>华文细黑</vt:lpstr>
      <vt:lpstr>微软雅黑</vt:lpstr>
      <vt:lpstr>Arial</vt:lpstr>
      <vt:lpstr>Calibri</vt:lpstr>
      <vt:lpstr>Gill Sans MT</vt:lpstr>
      <vt:lpstr>Tahoma</vt:lpstr>
      <vt:lpstr>Wingdings</vt:lpstr>
      <vt:lpstr>Wingdings 2</vt:lpstr>
      <vt:lpstr>1_主题1</vt:lpstr>
      <vt:lpstr>清华简约主题-扁平-16:9</vt:lpstr>
      <vt:lpstr>第二章 云计算系统架构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Jiang Jingyan</cp:lastModifiedBy>
  <cp:revision>43</cp:revision>
  <dcterms:created xsi:type="dcterms:W3CDTF">2018-07-10T23:27:00Z</dcterms:created>
  <dcterms:modified xsi:type="dcterms:W3CDTF">2022-09-01T14:21:30Z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3B06545C00CE42F1855E861563F8AD05</vt:lpwstr>
  </property>
  <property fmtid="{D5CDD505-2E9C-101B-9397-08002B2CF9AE}" pid="3" name="KSOProductBuildVer">
    <vt:lpwstr>2052-11.1.0.11365</vt:lpwstr>
  </property>
</Properties>
</file>